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9" r:id="rId4"/>
    <p:sldId id="260" r:id="rId5"/>
    <p:sldId id="323" r:id="rId6"/>
    <p:sldId id="261" r:id="rId7"/>
    <p:sldId id="262" r:id="rId8"/>
    <p:sldId id="264" r:id="rId9"/>
    <p:sldId id="346" r:id="rId10"/>
    <p:sldId id="372" r:id="rId11"/>
    <p:sldId id="373" r:id="rId12"/>
    <p:sldId id="266" r:id="rId13"/>
    <p:sldId id="300" r:id="rId14"/>
    <p:sldId id="267" r:id="rId15"/>
    <p:sldId id="268" r:id="rId16"/>
    <p:sldId id="415" r:id="rId17"/>
    <p:sldId id="416" r:id="rId18"/>
    <p:sldId id="417" r:id="rId19"/>
    <p:sldId id="418" r:id="rId20"/>
    <p:sldId id="419" r:id="rId21"/>
    <p:sldId id="420" r:id="rId22"/>
    <p:sldId id="272" r:id="rId23"/>
    <p:sldId id="271" r:id="rId24"/>
    <p:sldId id="275" r:id="rId25"/>
    <p:sldId id="276" r:id="rId26"/>
    <p:sldId id="277" r:id="rId27"/>
    <p:sldId id="347" r:id="rId28"/>
    <p:sldId id="377" r:id="rId29"/>
    <p:sldId id="278" r:id="rId30"/>
    <p:sldId id="279" r:id="rId31"/>
    <p:sldId id="280" r:id="rId32"/>
    <p:sldId id="281" r:id="rId33"/>
    <p:sldId id="378" r:id="rId34"/>
    <p:sldId id="379" r:id="rId35"/>
    <p:sldId id="302" r:id="rId36"/>
    <p:sldId id="421" r:id="rId37"/>
    <p:sldId id="422" r:id="rId38"/>
    <p:sldId id="306" r:id="rId39"/>
    <p:sldId id="307" r:id="rId40"/>
    <p:sldId id="308" r:id="rId41"/>
    <p:sldId id="334" r:id="rId42"/>
    <p:sldId id="335" r:id="rId43"/>
    <p:sldId id="312" r:id="rId44"/>
    <p:sldId id="384" r:id="rId45"/>
    <p:sldId id="381" r:id="rId46"/>
    <p:sldId id="382" r:id="rId47"/>
    <p:sldId id="383" r:id="rId48"/>
    <p:sldId id="396" r:id="rId49"/>
    <p:sldId id="397" r:id="rId50"/>
    <p:sldId id="398" r:id="rId51"/>
    <p:sldId id="399" r:id="rId52"/>
    <p:sldId id="400" r:id="rId53"/>
    <p:sldId id="423" r:id="rId54"/>
    <p:sldId id="424" r:id="rId55"/>
    <p:sldId id="425" r:id="rId56"/>
    <p:sldId id="426" r:id="rId57"/>
    <p:sldId id="427" r:id="rId58"/>
    <p:sldId id="402" r:id="rId59"/>
    <p:sldId id="428" r:id="rId60"/>
    <p:sldId id="431" r:id="rId61"/>
    <p:sldId id="432" r:id="rId62"/>
    <p:sldId id="403" r:id="rId63"/>
    <p:sldId id="433" r:id="rId64"/>
    <p:sldId id="395" r:id="rId65"/>
    <p:sldId id="437" r:id="rId66"/>
    <p:sldId id="434" r:id="rId67"/>
    <p:sldId id="439" r:id="rId68"/>
    <p:sldId id="435" r:id="rId69"/>
    <p:sldId id="438" r:id="rId70"/>
    <p:sldId id="436" r:id="rId71"/>
    <p:sldId id="440" r:id="rId72"/>
    <p:sldId id="441" r:id="rId73"/>
    <p:sldId id="388" r:id="rId74"/>
    <p:sldId id="442" r:id="rId75"/>
    <p:sldId id="413" r:id="rId76"/>
    <p:sldId id="368" r:id="rId77"/>
    <p:sldId id="370" r:id="rId78"/>
    <p:sldId id="321"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57" d="100"/>
          <a:sy n="57" d="100"/>
        </p:scale>
        <p:origin x="108" y="12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cap="all"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Saturday, July 24,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20048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Saturday, July 24,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76209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Saturday, July 24,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48954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Saturday, July 24,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62206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Saturday, July 24,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779061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Saturday, July 24,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517217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Saturday, July 24, 2021</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686224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Saturday, July 24, 2021</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3660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Saturday, July 24, 2021</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39174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Saturday, July 24,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4332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Saturday, July 24,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010541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Saturday, July 24, 2021</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520104807"/>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68.JP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54F3A7E8-6DA9-4C2B-ACC8-475F34DAEA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B21CDF0-4D24-4190-9285-9016C19C1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92237A-E3A0-4938-B012-6FE2B472B199}"/>
              </a:ext>
            </a:extLst>
          </p:cNvPr>
          <p:cNvSpPr>
            <a:spLocks noGrp="1"/>
          </p:cNvSpPr>
          <p:nvPr>
            <p:ph type="ctrTitle"/>
          </p:nvPr>
        </p:nvSpPr>
        <p:spPr>
          <a:xfrm>
            <a:off x="6480000" y="1449388"/>
            <a:ext cx="5015638" cy="2075012"/>
          </a:xfrm>
        </p:spPr>
        <p:txBody>
          <a:bodyPr>
            <a:normAutofit/>
          </a:bodyPr>
          <a:lstStyle/>
          <a:p>
            <a:r>
              <a:rPr lang="en-US" dirty="0"/>
              <a:t>CREDIT CARD CHURN Prediction</a:t>
            </a:r>
          </a:p>
        </p:txBody>
      </p:sp>
      <p:sp>
        <p:nvSpPr>
          <p:cNvPr id="3" name="Subtitle 2">
            <a:extLst>
              <a:ext uri="{FF2B5EF4-FFF2-40B4-BE49-F238E27FC236}">
                <a16:creationId xmlns:a16="http://schemas.microsoft.com/office/drawing/2014/main" id="{47D23DC6-740F-46A4-AEEC-749DAD34CD27}"/>
              </a:ext>
            </a:extLst>
          </p:cNvPr>
          <p:cNvSpPr>
            <a:spLocks noGrp="1"/>
          </p:cNvSpPr>
          <p:nvPr>
            <p:ph type="subTitle" idx="1"/>
          </p:nvPr>
        </p:nvSpPr>
        <p:spPr>
          <a:xfrm>
            <a:off x="6480000" y="3830398"/>
            <a:ext cx="5015638" cy="1219439"/>
          </a:xfrm>
        </p:spPr>
        <p:txBody>
          <a:bodyPr>
            <a:normAutofit/>
          </a:bodyPr>
          <a:lstStyle/>
          <a:p>
            <a:r>
              <a:rPr lang="en-US" sz="3000" dirty="0">
                <a:latin typeface="Times New Roman" panose="02020603050405020304" pitchFamily="18" charset="0"/>
                <a:cs typeface="Times New Roman" panose="02020603050405020304" pitchFamily="18" charset="0"/>
              </a:rPr>
              <a:t>By</a:t>
            </a:r>
          </a:p>
          <a:p>
            <a:r>
              <a:rPr lang="en-US" sz="3000" dirty="0">
                <a:latin typeface="Times New Roman" panose="02020603050405020304" pitchFamily="18" charset="0"/>
                <a:cs typeface="Times New Roman" panose="02020603050405020304" pitchFamily="18" charset="0"/>
              </a:rPr>
              <a:t>Lavina Kunder</a:t>
            </a:r>
          </a:p>
        </p:txBody>
      </p:sp>
      <p:pic>
        <p:nvPicPr>
          <p:cNvPr id="4" name="Picture 3" descr="Color hues of stone in antelope canyon">
            <a:extLst>
              <a:ext uri="{FF2B5EF4-FFF2-40B4-BE49-F238E27FC236}">
                <a16:creationId xmlns:a16="http://schemas.microsoft.com/office/drawing/2014/main" id="{D3148366-0254-48A3-9659-D478B5D1245F}"/>
              </a:ext>
            </a:extLst>
          </p:cNvPr>
          <p:cNvPicPr>
            <a:picLocks noChangeAspect="1"/>
          </p:cNvPicPr>
          <p:nvPr/>
        </p:nvPicPr>
        <p:blipFill rotWithShape="1">
          <a:blip r:embed="rId2"/>
          <a:srcRect l="19057" r="23480" b="-1"/>
          <a:stretch/>
        </p:blipFill>
        <p:spPr>
          <a:xfrm>
            <a:off x="20" y="10"/>
            <a:ext cx="5903704" cy="6857990"/>
          </a:xfrm>
          <a:custGeom>
            <a:avLst/>
            <a:gdLst/>
            <a:ahLst/>
            <a:cxnLst/>
            <a:rect l="l" t="t" r="r" b="b"/>
            <a:pathLst>
              <a:path w="5903724" h="6858000">
                <a:moveTo>
                  <a:pt x="0" y="0"/>
                </a:moveTo>
                <a:lnTo>
                  <a:pt x="5886178" y="0"/>
                </a:lnTo>
                <a:lnTo>
                  <a:pt x="5890522" y="42009"/>
                </a:lnTo>
                <a:cubicBezTo>
                  <a:pt x="5948302" y="788432"/>
                  <a:pt x="5795211" y="5194623"/>
                  <a:pt x="5836720" y="6279216"/>
                </a:cubicBezTo>
                <a:cubicBezTo>
                  <a:pt x="5842686" y="6384211"/>
                  <a:pt x="5845802" y="6526851"/>
                  <a:pt x="5846540" y="6699667"/>
                </a:cubicBezTo>
                <a:lnTo>
                  <a:pt x="5846508" y="6858000"/>
                </a:lnTo>
                <a:lnTo>
                  <a:pt x="0" y="6858000"/>
                </a:lnTo>
                <a:close/>
              </a:path>
            </a:pathLst>
          </a:custGeom>
        </p:spPr>
      </p:pic>
      <p:grpSp>
        <p:nvGrpSpPr>
          <p:cNvPr id="13" name="Group 12">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09203" y="317452"/>
            <a:ext cx="2117174" cy="588806"/>
            <a:chOff x="4549904" y="5078157"/>
            <a:chExt cx="3023338" cy="840818"/>
          </a:xfrm>
        </p:grpSpPr>
        <p:sp>
          <p:nvSpPr>
            <p:cNvPr id="14"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5"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6"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18" name="Group 17">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90093" y="5372723"/>
            <a:ext cx="2088038" cy="719230"/>
            <a:chOff x="4532666" y="505937"/>
            <a:chExt cx="2981730" cy="1027064"/>
          </a:xfrm>
        </p:grpSpPr>
        <p:sp>
          <p:nvSpPr>
            <p:cNvPr id="19"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0"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Tree>
    <p:extLst>
      <p:ext uri="{BB962C8B-B14F-4D97-AF65-F5344CB8AC3E}">
        <p14:creationId xmlns:p14="http://schemas.microsoft.com/office/powerpoint/2010/main" val="3193465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Variable Analysis</a:t>
            </a:r>
          </a:p>
        </p:txBody>
      </p:sp>
      <p:sp>
        <p:nvSpPr>
          <p:cNvPr id="7" name="TextBox 6">
            <a:extLst>
              <a:ext uri="{FF2B5EF4-FFF2-40B4-BE49-F238E27FC236}">
                <a16:creationId xmlns:a16="http://schemas.microsoft.com/office/drawing/2014/main" id="{047ACC69-C69F-4E21-8BAC-2D98DDC8CE9F}"/>
              </a:ext>
            </a:extLst>
          </p:cNvPr>
          <p:cNvSpPr txBox="1"/>
          <p:nvPr/>
        </p:nvSpPr>
        <p:spPr>
          <a:xfrm>
            <a:off x="423874" y="4371291"/>
            <a:ext cx="3785325" cy="1938992"/>
          </a:xfrm>
          <a:prstGeom prst="rect">
            <a:avLst/>
          </a:prstGeom>
          <a:noFill/>
        </p:spPr>
        <p:txBody>
          <a:bodyPr wrap="square">
            <a:spAutoFit/>
          </a:bodyPr>
          <a:lstStyle/>
          <a:p>
            <a:pPr algn="just"/>
            <a:r>
              <a:rPr lang="en-GB" sz="2000" dirty="0">
                <a:latin typeface="Times New Roman" panose="02020603050405020304" pitchFamily="18" charset="0"/>
                <a:cs typeface="Times New Roman" panose="02020603050405020304" pitchFamily="18" charset="0"/>
              </a:rPr>
              <a:t>Most of the users are either Married (4500+) or Single (~4000).</a:t>
            </a:r>
          </a:p>
          <a:p>
            <a:pPr algn="just"/>
            <a:r>
              <a:rPr lang="en-GB" sz="2000" dirty="0">
                <a:latin typeface="Times New Roman" panose="02020603050405020304" pitchFamily="18" charset="0"/>
                <a:cs typeface="Times New Roman" panose="02020603050405020304" pitchFamily="18" charset="0"/>
              </a:rPr>
              <a:t>Very few customers are divorced.</a:t>
            </a:r>
          </a:p>
          <a:p>
            <a:pPr algn="just"/>
            <a:r>
              <a:rPr lang="en-GB" sz="2000" dirty="0">
                <a:latin typeface="Times New Roman" panose="02020603050405020304" pitchFamily="18" charset="0"/>
                <a:cs typeface="Times New Roman" panose="02020603050405020304" pitchFamily="18" charset="0"/>
              </a:rPr>
              <a:t>Few Customers have not provided info on their Marital Status.</a:t>
            </a:r>
            <a:endParaRPr lang="en-US"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D6EE9DB-9F43-4CDE-A03A-6EC8508BF3AA}"/>
              </a:ext>
            </a:extLst>
          </p:cNvPr>
          <p:cNvSpPr txBox="1"/>
          <p:nvPr/>
        </p:nvSpPr>
        <p:spPr>
          <a:xfrm>
            <a:off x="4568989" y="4314933"/>
            <a:ext cx="3596364" cy="2246769"/>
          </a:xfrm>
          <a:prstGeom prst="rect">
            <a:avLst/>
          </a:prstGeom>
          <a:noFill/>
        </p:spPr>
        <p:txBody>
          <a:bodyPr wrap="square">
            <a:spAutoFit/>
          </a:bodyPr>
          <a:lstStyle/>
          <a:p>
            <a:pPr algn="just"/>
            <a:r>
              <a:rPr lang="en-GB" sz="2000" dirty="0">
                <a:latin typeface="Times New Roman" panose="02020603050405020304" pitchFamily="18" charset="0"/>
                <a:cs typeface="Times New Roman" panose="02020603050405020304" pitchFamily="18" charset="0"/>
              </a:rPr>
              <a:t>Almost 50% of the </a:t>
            </a:r>
            <a:r>
              <a:rPr lang="en-GB" sz="2000" dirty="0" err="1">
                <a:latin typeface="Times New Roman" panose="02020603050405020304" pitchFamily="18" charset="0"/>
                <a:cs typeface="Times New Roman" panose="02020603050405020304" pitchFamily="18" charset="0"/>
              </a:rPr>
              <a:t>DataSet</a:t>
            </a:r>
            <a:r>
              <a:rPr lang="en-GB" sz="2000" dirty="0">
                <a:latin typeface="Times New Roman" panose="02020603050405020304" pitchFamily="18" charset="0"/>
                <a:cs typeface="Times New Roman" panose="02020603050405020304" pitchFamily="18" charset="0"/>
              </a:rPr>
              <a:t> earns less than 60K Dollars.</a:t>
            </a:r>
          </a:p>
          <a:p>
            <a:pPr algn="just"/>
            <a:r>
              <a:rPr lang="en-GB" sz="2000" dirty="0">
                <a:latin typeface="Times New Roman" panose="02020603050405020304" pitchFamily="18" charset="0"/>
                <a:cs typeface="Times New Roman" panose="02020603050405020304" pitchFamily="18" charset="0"/>
              </a:rPr>
              <a:t>Very small percentage of the dataset earns more than 120K Dollars.</a:t>
            </a:r>
          </a:p>
          <a:p>
            <a:pPr algn="just"/>
            <a:r>
              <a:rPr lang="en-GB" sz="2000" dirty="0">
                <a:latin typeface="Times New Roman" panose="02020603050405020304" pitchFamily="18" charset="0"/>
                <a:cs typeface="Times New Roman" panose="02020603050405020304" pitchFamily="18" charset="0"/>
              </a:rPr>
              <a:t>Few Customers have not provided info on their Income.</a:t>
            </a:r>
            <a:endParaRPr lang="en-US"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846B9BD-A653-47D3-8174-DE6BF89EAF56}"/>
              </a:ext>
            </a:extLst>
          </p:cNvPr>
          <p:cNvSpPr txBox="1"/>
          <p:nvPr/>
        </p:nvSpPr>
        <p:spPr>
          <a:xfrm>
            <a:off x="8294601" y="4309194"/>
            <a:ext cx="3785325" cy="2246769"/>
          </a:xfrm>
          <a:prstGeom prst="rect">
            <a:avLst/>
          </a:prstGeom>
          <a:noFill/>
        </p:spPr>
        <p:txBody>
          <a:bodyPr wrap="square">
            <a:spAutoFit/>
          </a:bodyPr>
          <a:lstStyle/>
          <a:p>
            <a:pPr algn="just"/>
            <a:r>
              <a:rPr lang="en-GB" sz="2000" dirty="0">
                <a:latin typeface="Times New Roman" panose="02020603050405020304" pitchFamily="18" charset="0"/>
                <a:cs typeface="Times New Roman" panose="02020603050405020304" pitchFamily="18" charset="0"/>
              </a:rPr>
              <a:t>Most of the users belong to the Blue Category. ***</a:t>
            </a:r>
          </a:p>
          <a:p>
            <a:pPr algn="just"/>
            <a:r>
              <a:rPr lang="en-GB" sz="2000" dirty="0">
                <a:latin typeface="Times New Roman" panose="02020603050405020304" pitchFamily="18" charset="0"/>
                <a:cs typeface="Times New Roman" panose="02020603050405020304" pitchFamily="18" charset="0"/>
              </a:rPr>
              <a:t>Negligible number of customers have the Platinum Category of Credit Cards.</a:t>
            </a:r>
          </a:p>
          <a:p>
            <a:pPr algn="just"/>
            <a:r>
              <a:rPr lang="en-GB" sz="2000" dirty="0">
                <a:latin typeface="Times New Roman" panose="02020603050405020304" pitchFamily="18" charset="0"/>
                <a:cs typeface="Times New Roman" panose="02020603050405020304" pitchFamily="18" charset="0"/>
              </a:rPr>
              <a:t>Very few customers have Silver or Gold Category of Credit Cards.</a:t>
            </a:r>
            <a:endParaRPr lang="en-US" sz="2000" dirty="0">
              <a:latin typeface="Times New Roman" panose="02020603050405020304" pitchFamily="18" charset="0"/>
              <a:cs typeface="Times New Roman" panose="02020603050405020304" pitchFamily="18" charset="0"/>
            </a:endParaRPr>
          </a:p>
        </p:txBody>
      </p:sp>
      <p:pic>
        <p:nvPicPr>
          <p:cNvPr id="5122" name="Picture 2">
            <a:extLst>
              <a:ext uri="{FF2B5EF4-FFF2-40B4-BE49-F238E27FC236}">
                <a16:creationId xmlns:a16="http://schemas.microsoft.com/office/drawing/2014/main" id="{E2407DDF-F1C4-4AEE-8751-4B4E10FA3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74" y="1451411"/>
            <a:ext cx="3648075" cy="25527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D5F84587-3A4B-498F-91B2-55DFD013F0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7011" y="1425063"/>
            <a:ext cx="3134400" cy="261028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D3EA9FE7-E90E-449B-8E9C-AC6E26CCDE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4601" y="1425063"/>
            <a:ext cx="3648075"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463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Variable Analysis</a:t>
            </a:r>
          </a:p>
        </p:txBody>
      </p:sp>
      <p:sp>
        <p:nvSpPr>
          <p:cNvPr id="7" name="TextBox 6">
            <a:extLst>
              <a:ext uri="{FF2B5EF4-FFF2-40B4-BE49-F238E27FC236}">
                <a16:creationId xmlns:a16="http://schemas.microsoft.com/office/drawing/2014/main" id="{047ACC69-C69F-4E21-8BAC-2D98DDC8CE9F}"/>
              </a:ext>
            </a:extLst>
          </p:cNvPr>
          <p:cNvSpPr txBox="1"/>
          <p:nvPr/>
        </p:nvSpPr>
        <p:spPr>
          <a:xfrm>
            <a:off x="423874" y="4371291"/>
            <a:ext cx="3785325" cy="1862048"/>
          </a:xfrm>
          <a:prstGeom prst="rect">
            <a:avLst/>
          </a:prstGeom>
          <a:noFill/>
        </p:spPr>
        <p:txBody>
          <a:bodyPr wrap="square">
            <a:spAutoFit/>
          </a:bodyPr>
          <a:lstStyle/>
          <a:p>
            <a:pPr algn="just"/>
            <a:r>
              <a:rPr lang="en-GB" sz="2300" dirty="0">
                <a:latin typeface="Times New Roman" panose="02020603050405020304" pitchFamily="18" charset="0"/>
                <a:cs typeface="Times New Roman" panose="02020603050405020304" pitchFamily="18" charset="0"/>
              </a:rPr>
              <a:t>3 is the highest relationship count for the customers in the dataset.</a:t>
            </a:r>
          </a:p>
          <a:p>
            <a:pPr algn="just"/>
            <a:r>
              <a:rPr lang="en-GB" sz="2300" dirty="0">
                <a:latin typeface="Times New Roman" panose="02020603050405020304" pitchFamily="18" charset="0"/>
                <a:cs typeface="Times New Roman" panose="02020603050405020304" pitchFamily="18" charset="0"/>
              </a:rPr>
              <a:t>Mostly seems to be evenly distributed.</a:t>
            </a:r>
            <a:endParaRPr lang="en-US" sz="23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D6EE9DB-9F43-4CDE-A03A-6EC8508BF3AA}"/>
              </a:ext>
            </a:extLst>
          </p:cNvPr>
          <p:cNvSpPr txBox="1"/>
          <p:nvPr/>
        </p:nvSpPr>
        <p:spPr>
          <a:xfrm>
            <a:off x="4502893" y="4391472"/>
            <a:ext cx="3596364" cy="1862048"/>
          </a:xfrm>
          <a:prstGeom prst="rect">
            <a:avLst/>
          </a:prstGeom>
          <a:noFill/>
        </p:spPr>
        <p:txBody>
          <a:bodyPr wrap="square">
            <a:spAutoFit/>
          </a:bodyPr>
          <a:lstStyle/>
          <a:p>
            <a:pPr algn="just"/>
            <a:r>
              <a:rPr lang="en-GB" sz="2300" dirty="0">
                <a:latin typeface="Times New Roman" panose="02020603050405020304" pitchFamily="18" charset="0"/>
                <a:cs typeface="Times New Roman" panose="02020603050405020304" pitchFamily="18" charset="0"/>
              </a:rPr>
              <a:t>Months Inactive ranges from 0 - 6 months.</a:t>
            </a:r>
          </a:p>
          <a:p>
            <a:pPr algn="just"/>
            <a:r>
              <a:rPr lang="en-GB" sz="2300" dirty="0">
                <a:latin typeface="Times New Roman" panose="02020603050405020304" pitchFamily="18" charset="0"/>
                <a:cs typeface="Times New Roman" panose="02020603050405020304" pitchFamily="18" charset="0"/>
              </a:rPr>
              <a:t>Most customers have 3 month of inactivity followed by 2 and then 1.</a:t>
            </a:r>
            <a:endParaRPr lang="en-US" sz="22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846B9BD-A653-47D3-8174-DE6BF89EAF56}"/>
              </a:ext>
            </a:extLst>
          </p:cNvPr>
          <p:cNvSpPr txBox="1"/>
          <p:nvPr/>
        </p:nvSpPr>
        <p:spPr>
          <a:xfrm>
            <a:off x="8283181" y="4391472"/>
            <a:ext cx="3785325" cy="1015663"/>
          </a:xfrm>
          <a:prstGeom prst="rect">
            <a:avLst/>
          </a:prstGeom>
          <a:noFill/>
        </p:spPr>
        <p:txBody>
          <a:bodyPr wrap="square">
            <a:spAutoFit/>
          </a:bodyPr>
          <a:lstStyle/>
          <a:p>
            <a:pPr algn="just"/>
            <a:r>
              <a:rPr lang="en-GB" sz="2000" dirty="0">
                <a:latin typeface="Times New Roman" panose="02020603050405020304" pitchFamily="18" charset="0"/>
                <a:cs typeface="Times New Roman" panose="02020603050405020304" pitchFamily="18" charset="0"/>
              </a:rPr>
              <a:t>Contacts Count ranges from 0 - 6.</a:t>
            </a:r>
          </a:p>
          <a:p>
            <a:pPr algn="just"/>
            <a:r>
              <a:rPr lang="en-GB" sz="2000" dirty="0">
                <a:latin typeface="Times New Roman" panose="02020603050405020304" pitchFamily="18" charset="0"/>
                <a:cs typeface="Times New Roman" panose="02020603050405020304" pitchFamily="18" charset="0"/>
              </a:rPr>
              <a:t>Most customers have 3 contacts followed by 2 and then 1.</a:t>
            </a:r>
            <a:endParaRPr lang="en-US" sz="2000" dirty="0">
              <a:latin typeface="Times New Roman" panose="02020603050405020304" pitchFamily="18" charset="0"/>
              <a:cs typeface="Times New Roman" panose="02020603050405020304" pitchFamily="18" charset="0"/>
            </a:endParaRPr>
          </a:p>
        </p:txBody>
      </p:sp>
      <p:pic>
        <p:nvPicPr>
          <p:cNvPr id="6146" name="Picture 2">
            <a:extLst>
              <a:ext uri="{FF2B5EF4-FFF2-40B4-BE49-F238E27FC236}">
                <a16:creationId xmlns:a16="http://schemas.microsoft.com/office/drawing/2014/main" id="{28AA03D0-1C57-41AC-B200-85AC6CD9EA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678" y="1146328"/>
            <a:ext cx="3015740" cy="305266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5856F004-F72A-4E4C-9FBF-3C98C3694C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9520" y="1146327"/>
            <a:ext cx="3648075" cy="2856329"/>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D60F5CAC-6ABA-4038-966A-D08F60257D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1805" y="1146328"/>
            <a:ext cx="3648075" cy="2856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4289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CUSTOMER AGE DISTRIBUTION</a:t>
            </a:r>
          </a:p>
        </p:txBody>
      </p:sp>
      <p:sp>
        <p:nvSpPr>
          <p:cNvPr id="10" name="TextBox 9">
            <a:extLst>
              <a:ext uri="{FF2B5EF4-FFF2-40B4-BE49-F238E27FC236}">
                <a16:creationId xmlns:a16="http://schemas.microsoft.com/office/drawing/2014/main" id="{1846B9BD-A653-47D3-8174-DE6BF89EAF56}"/>
              </a:ext>
            </a:extLst>
          </p:cNvPr>
          <p:cNvSpPr txBox="1"/>
          <p:nvPr/>
        </p:nvSpPr>
        <p:spPr>
          <a:xfrm>
            <a:off x="6096000" y="1869126"/>
            <a:ext cx="5497983" cy="3323987"/>
          </a:xfrm>
          <a:prstGeom prst="rect">
            <a:avLst/>
          </a:prstGeom>
          <a:noFill/>
        </p:spPr>
        <p:txBody>
          <a:bodyPr wrap="square">
            <a:spAutoFit/>
          </a:bodyPr>
          <a:lstStyle/>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Customer Age seems to be largely evenly distributed.</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The Customer Age mean is seems to be around 46 - 47. Minimum Customer Age is 26 and Maximum Age is 70. There seems to be no discrepancy.</a:t>
            </a:r>
          </a:p>
        </p:txBody>
      </p:sp>
      <p:pic>
        <p:nvPicPr>
          <p:cNvPr id="7170" name="Picture 2">
            <a:extLst>
              <a:ext uri="{FF2B5EF4-FFF2-40B4-BE49-F238E27FC236}">
                <a16:creationId xmlns:a16="http://schemas.microsoft.com/office/drawing/2014/main" id="{5791EFDE-8BA0-4C9E-9809-8F4447D063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596" y="1152319"/>
            <a:ext cx="4622271" cy="25241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8F1B34F7-8C29-4CF1-B41F-0EC038070D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21" y="3676444"/>
            <a:ext cx="5184522" cy="2724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9392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fontScale="90000"/>
          </a:bodyPr>
          <a:lstStyle/>
          <a:p>
            <a:r>
              <a:rPr lang="en-US" sz="6000" b="1" u="sng" dirty="0"/>
              <a:t>MONTHS ON BOOK DISTRIBUTION</a:t>
            </a:r>
            <a:br>
              <a:rPr lang="en-US" sz="6000" b="1" u="sng" dirty="0"/>
            </a:b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6366937" y="2856141"/>
            <a:ext cx="5497983" cy="1938992"/>
          </a:xfrm>
          <a:prstGeom prst="rect">
            <a:avLst/>
          </a:prstGeom>
          <a:noFill/>
        </p:spPr>
        <p:txBody>
          <a:bodyPr wrap="square">
            <a:spAutoFit/>
          </a:bodyPr>
          <a:lstStyle/>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Mean = Median = Mode</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Most of the customers have almost 35 - 40 months on book.</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Ranges from 10 - 60 months</a:t>
            </a:r>
            <a:endParaRPr lang="en-US" sz="3000" dirty="0">
              <a:latin typeface="Times New Roman" panose="02020603050405020304" pitchFamily="18" charset="0"/>
              <a:cs typeface="Times New Roman" panose="02020603050405020304" pitchFamily="18" charset="0"/>
            </a:endParaRPr>
          </a:p>
        </p:txBody>
      </p:sp>
      <p:pic>
        <p:nvPicPr>
          <p:cNvPr id="8194" name="Picture 2">
            <a:extLst>
              <a:ext uri="{FF2B5EF4-FFF2-40B4-BE49-F238E27FC236}">
                <a16:creationId xmlns:a16="http://schemas.microsoft.com/office/drawing/2014/main" id="{D1247AA4-BBDE-46E4-94FB-B4EF0BCD2D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664" y="1301512"/>
            <a:ext cx="4715400" cy="252412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7930ACFA-0B12-4755-8D45-765411566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980820"/>
            <a:ext cx="5367864"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543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CREDIT LIMIT DISTRIBUTION</a:t>
            </a:r>
          </a:p>
        </p:txBody>
      </p:sp>
      <p:sp>
        <p:nvSpPr>
          <p:cNvPr id="10" name="TextBox 9">
            <a:extLst>
              <a:ext uri="{FF2B5EF4-FFF2-40B4-BE49-F238E27FC236}">
                <a16:creationId xmlns:a16="http://schemas.microsoft.com/office/drawing/2014/main" id="{1846B9BD-A653-47D3-8174-DE6BF89EAF56}"/>
              </a:ext>
            </a:extLst>
          </p:cNvPr>
          <p:cNvSpPr txBox="1"/>
          <p:nvPr/>
        </p:nvSpPr>
        <p:spPr>
          <a:xfrm>
            <a:off x="6288860" y="2379971"/>
            <a:ext cx="5497983" cy="1938992"/>
          </a:xfrm>
          <a:prstGeom prst="rect">
            <a:avLst/>
          </a:prstGeom>
          <a:noFill/>
        </p:spPr>
        <p:txBody>
          <a:bodyPr wrap="square">
            <a:spAutoFit/>
          </a:bodyPr>
          <a:lstStyle/>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Median &lt; Mean &lt; Mode</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Most of the customers are in the 0 - 5000 Credit Limit.</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Ranges from 0 - 35000.</a:t>
            </a:r>
            <a:endParaRPr lang="en-US" sz="3000" dirty="0">
              <a:latin typeface="Times New Roman" panose="02020603050405020304" pitchFamily="18" charset="0"/>
              <a:cs typeface="Times New Roman" panose="02020603050405020304" pitchFamily="18" charset="0"/>
            </a:endParaRPr>
          </a:p>
        </p:txBody>
      </p:sp>
      <p:pic>
        <p:nvPicPr>
          <p:cNvPr id="9218" name="Picture 2">
            <a:extLst>
              <a:ext uri="{FF2B5EF4-FFF2-40B4-BE49-F238E27FC236}">
                <a16:creationId xmlns:a16="http://schemas.microsoft.com/office/drawing/2014/main" id="{5D8EFBED-0EE6-4A7F-A6E1-31D5F215EB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226" y="1245973"/>
            <a:ext cx="4864915" cy="252412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83E6E61A-19AF-4603-A48A-0B4B5BEB52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157" y="3770098"/>
            <a:ext cx="5497984"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164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TOTAL REVOLVING BALANCE DISTRIBUTION</a:t>
            </a:r>
          </a:p>
        </p:txBody>
      </p:sp>
      <p:sp>
        <p:nvSpPr>
          <p:cNvPr id="10" name="TextBox 9">
            <a:extLst>
              <a:ext uri="{FF2B5EF4-FFF2-40B4-BE49-F238E27FC236}">
                <a16:creationId xmlns:a16="http://schemas.microsoft.com/office/drawing/2014/main" id="{1846B9BD-A653-47D3-8174-DE6BF89EAF56}"/>
              </a:ext>
            </a:extLst>
          </p:cNvPr>
          <p:cNvSpPr txBox="1"/>
          <p:nvPr/>
        </p:nvSpPr>
        <p:spPr>
          <a:xfrm>
            <a:off x="6253494" y="2459504"/>
            <a:ext cx="5497983" cy="1938992"/>
          </a:xfrm>
          <a:prstGeom prst="rect">
            <a:avLst/>
          </a:prstGeom>
          <a:noFill/>
        </p:spPr>
        <p:txBody>
          <a:bodyPr wrap="square">
            <a:spAutoFit/>
          </a:bodyPr>
          <a:lstStyle/>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Mode &lt; Mean &lt; Median</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Most of the customers have a revolving balance of 0 - 250</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Ranges from 0 - 2500.</a:t>
            </a:r>
            <a:endParaRPr lang="en-US" sz="3000" dirty="0">
              <a:latin typeface="Times New Roman" panose="02020603050405020304" pitchFamily="18" charset="0"/>
              <a:cs typeface="Times New Roman" panose="02020603050405020304" pitchFamily="18" charset="0"/>
            </a:endParaRPr>
          </a:p>
        </p:txBody>
      </p:sp>
      <p:pic>
        <p:nvPicPr>
          <p:cNvPr id="10242" name="Picture 2">
            <a:extLst>
              <a:ext uri="{FF2B5EF4-FFF2-40B4-BE49-F238E27FC236}">
                <a16:creationId xmlns:a16="http://schemas.microsoft.com/office/drawing/2014/main" id="{1897A7B3-A36B-4571-81E3-0191DBD607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1146329"/>
            <a:ext cx="4969599" cy="252412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AEE5AD6C-8526-44F9-ABC6-EFB97599F1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743" y="3801360"/>
            <a:ext cx="5497983"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585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AVG OPEN TO BUY DISTRIBUTION</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6253494" y="2459504"/>
            <a:ext cx="5497983" cy="2862322"/>
          </a:xfrm>
          <a:prstGeom prst="rect">
            <a:avLst/>
          </a:prstGeom>
          <a:noFill/>
        </p:spPr>
        <p:txBody>
          <a:bodyPr wrap="square">
            <a:spAutoFit/>
          </a:bodyPr>
          <a:lstStyle/>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Mode &lt; Median &lt; Mean</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Most of the customers are in the range 0 - 2500</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Number of customers decreases as the average open to buy amount increases.</a:t>
            </a:r>
            <a:endParaRPr lang="en-US" sz="3000" dirty="0">
              <a:latin typeface="Times New Roman" panose="02020603050405020304" pitchFamily="18" charset="0"/>
              <a:cs typeface="Times New Roman" panose="02020603050405020304" pitchFamily="18" charset="0"/>
            </a:endParaRPr>
          </a:p>
        </p:txBody>
      </p:sp>
      <p:pic>
        <p:nvPicPr>
          <p:cNvPr id="14338" name="Picture 2">
            <a:extLst>
              <a:ext uri="{FF2B5EF4-FFF2-40B4-BE49-F238E27FC236}">
                <a16:creationId xmlns:a16="http://schemas.microsoft.com/office/drawing/2014/main" id="{117CC6FD-6602-4238-A444-3094483B5C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623" y="1197441"/>
            <a:ext cx="4773103" cy="2524125"/>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D102BF1E-05B6-49A3-916A-3A9E8CE503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743" y="3721566"/>
            <a:ext cx="5497983" cy="2846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37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TOTAL AMOUNT CHANGE Q4 - Q1</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6253494" y="2459504"/>
            <a:ext cx="5497983" cy="2862322"/>
          </a:xfrm>
          <a:prstGeom prst="rect">
            <a:avLst/>
          </a:prstGeom>
          <a:noFill/>
        </p:spPr>
        <p:txBody>
          <a:bodyPr wrap="square">
            <a:spAutoFit/>
          </a:bodyPr>
          <a:lstStyle/>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Large Number of Outliers</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The value is the ratio of Transaction Amt in Q4 to Q1. Since the Mean is less than 1, we can say that people </a:t>
            </a:r>
            <a:r>
              <a:rPr lang="en-GB" sz="3000" b="0" i="0" dirty="0" err="1">
                <a:effectLst/>
                <a:latin typeface="Times New Roman" panose="02020603050405020304" pitchFamily="18" charset="0"/>
                <a:cs typeface="Times New Roman" panose="02020603050405020304" pitchFamily="18" charset="0"/>
              </a:rPr>
              <a:t>transactless</a:t>
            </a:r>
            <a:r>
              <a:rPr lang="en-GB" sz="3000" b="0" i="0" dirty="0">
                <a:effectLst/>
                <a:latin typeface="Times New Roman" panose="02020603050405020304" pitchFamily="18" charset="0"/>
                <a:cs typeface="Times New Roman" panose="02020603050405020304" pitchFamily="18" charset="0"/>
              </a:rPr>
              <a:t> in Q4 than in Q1</a:t>
            </a:r>
            <a:endParaRPr lang="en-US" sz="3000" dirty="0">
              <a:latin typeface="Times New Roman" panose="02020603050405020304" pitchFamily="18" charset="0"/>
              <a:cs typeface="Times New Roman" panose="02020603050405020304" pitchFamily="18" charset="0"/>
            </a:endParaRPr>
          </a:p>
        </p:txBody>
      </p:sp>
      <p:pic>
        <p:nvPicPr>
          <p:cNvPr id="13314" name="Picture 2">
            <a:extLst>
              <a:ext uri="{FF2B5EF4-FFF2-40B4-BE49-F238E27FC236}">
                <a16:creationId xmlns:a16="http://schemas.microsoft.com/office/drawing/2014/main" id="{0713CF0A-089D-4944-8CBA-B0A6A9000A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267" y="1146329"/>
            <a:ext cx="4764459" cy="2524125"/>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C3C72600-8701-43D0-A781-CB6433D4DD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029" y="3683308"/>
            <a:ext cx="5175697" cy="2884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307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TOTAL COUNT CHANGE Q4 - Q1</a:t>
            </a:r>
          </a:p>
        </p:txBody>
      </p:sp>
      <p:sp>
        <p:nvSpPr>
          <p:cNvPr id="10" name="TextBox 9">
            <a:extLst>
              <a:ext uri="{FF2B5EF4-FFF2-40B4-BE49-F238E27FC236}">
                <a16:creationId xmlns:a16="http://schemas.microsoft.com/office/drawing/2014/main" id="{1846B9BD-A653-47D3-8174-DE6BF89EAF56}"/>
              </a:ext>
            </a:extLst>
          </p:cNvPr>
          <p:cNvSpPr txBox="1"/>
          <p:nvPr/>
        </p:nvSpPr>
        <p:spPr>
          <a:xfrm>
            <a:off x="6096000" y="1997839"/>
            <a:ext cx="5497983" cy="2862322"/>
          </a:xfrm>
          <a:prstGeom prst="rect">
            <a:avLst/>
          </a:prstGeom>
          <a:noFill/>
        </p:spPr>
        <p:txBody>
          <a:bodyPr wrap="square">
            <a:spAutoFit/>
          </a:bodyPr>
          <a:lstStyle/>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Large Number of Outliers</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The value is the ratio of Transaction Counts in Q4 to Q1. Since the Mean is less than 1, we can say that people transact less in Q4 than in Q1</a:t>
            </a:r>
            <a:endParaRPr lang="en-US" sz="3000" dirty="0">
              <a:latin typeface="Times New Roman" panose="02020603050405020304" pitchFamily="18" charset="0"/>
              <a:cs typeface="Times New Roman" panose="02020603050405020304" pitchFamily="18" charset="0"/>
            </a:endParaRPr>
          </a:p>
        </p:txBody>
      </p:sp>
      <p:pic>
        <p:nvPicPr>
          <p:cNvPr id="12290" name="Picture 2">
            <a:extLst>
              <a:ext uri="{FF2B5EF4-FFF2-40B4-BE49-F238E27FC236}">
                <a16:creationId xmlns:a16="http://schemas.microsoft.com/office/drawing/2014/main" id="{26C1725B-C464-463E-9D17-1C68094AC8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252" y="1146329"/>
            <a:ext cx="4889474" cy="252412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09157A9A-1BB3-4763-8C04-7BFA7CF6CD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743" y="3670454"/>
            <a:ext cx="5497983" cy="2760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781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TOTAL TRANSACTION AMOUNT</a:t>
            </a:r>
          </a:p>
        </p:txBody>
      </p:sp>
      <p:sp>
        <p:nvSpPr>
          <p:cNvPr id="10" name="TextBox 9">
            <a:extLst>
              <a:ext uri="{FF2B5EF4-FFF2-40B4-BE49-F238E27FC236}">
                <a16:creationId xmlns:a16="http://schemas.microsoft.com/office/drawing/2014/main" id="{1846B9BD-A653-47D3-8174-DE6BF89EAF56}"/>
              </a:ext>
            </a:extLst>
          </p:cNvPr>
          <p:cNvSpPr txBox="1"/>
          <p:nvPr/>
        </p:nvSpPr>
        <p:spPr>
          <a:xfrm>
            <a:off x="6253494" y="1777628"/>
            <a:ext cx="5497983" cy="3785652"/>
          </a:xfrm>
          <a:prstGeom prst="rect">
            <a:avLst/>
          </a:prstGeom>
          <a:noFill/>
        </p:spPr>
        <p:txBody>
          <a:bodyPr wrap="square">
            <a:spAutoFit/>
          </a:bodyPr>
          <a:lstStyle/>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Large Number of Outliers</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Most Customers have transaction amounts ranging from 0 - 5000.</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Customers having Transaction Amount in the range of 5000 - 17500 account for the large number of outliers.</a:t>
            </a:r>
            <a:endParaRPr lang="en-US" sz="3000" dirty="0">
              <a:latin typeface="Times New Roman" panose="02020603050405020304" pitchFamily="18" charset="0"/>
              <a:cs typeface="Times New Roman" panose="02020603050405020304" pitchFamily="18" charset="0"/>
            </a:endParaRPr>
          </a:p>
        </p:txBody>
      </p:sp>
      <p:pic>
        <p:nvPicPr>
          <p:cNvPr id="11266" name="Picture 2">
            <a:extLst>
              <a:ext uri="{FF2B5EF4-FFF2-40B4-BE49-F238E27FC236}">
                <a16:creationId xmlns:a16="http://schemas.microsoft.com/office/drawing/2014/main" id="{89F0A34A-C74D-4604-88EB-7A09F2EC13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888" y="1146329"/>
            <a:ext cx="4834838" cy="2524125"/>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27F0C33E-2024-48C4-B0AA-B5B6FC6B94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120" y="3670454"/>
            <a:ext cx="5375606" cy="3023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757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1839" y="193310"/>
            <a:ext cx="10728322" cy="855917"/>
          </a:xfrm>
        </p:spPr>
        <p:txBody>
          <a:bodyPr>
            <a:normAutofit/>
          </a:bodyPr>
          <a:lstStyle/>
          <a:p>
            <a:r>
              <a:rPr lang="en-US" sz="6000" b="1" u="sng" dirty="0"/>
              <a:t>BACKGROUND</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idx="1"/>
          </p:nvPr>
        </p:nvSpPr>
        <p:spPr>
          <a:xfrm>
            <a:off x="731839" y="1058187"/>
            <a:ext cx="5870580" cy="5280463"/>
          </a:xfrm>
        </p:spPr>
        <p:txBody>
          <a:bodyPr>
            <a:noAutofit/>
          </a:bodyPr>
          <a:lstStyle/>
          <a:p>
            <a:r>
              <a:rPr lang="en-GB" sz="2200" dirty="0">
                <a:solidFill>
                  <a:schemeClr val="tx1">
                    <a:lumMod val="85000"/>
                  </a:schemeClr>
                </a:solidFill>
                <a:latin typeface="+mj-lt"/>
              </a:rPr>
              <a:t>The Thera bank recently saw a steep decline in the number of users of their credit card, credit cards are a good source of income for banks because of different kinds of fees charged by the banks like annual fees, balance transfer fees, and cash advance fees, late payment fees, foreign transaction fees, and others. Some fees are charged to every user irrespective of usage, while others are charged under specified circumstances.</a:t>
            </a:r>
          </a:p>
          <a:p>
            <a:r>
              <a:rPr lang="en-GB" sz="2200" dirty="0">
                <a:solidFill>
                  <a:schemeClr val="tx1">
                    <a:lumMod val="85000"/>
                  </a:schemeClr>
                </a:solidFill>
                <a:latin typeface="+mj-lt"/>
              </a:rPr>
              <a:t>Customers’ leaving credit cards services would lead bank to loss, so the bank wants to analyze the data of customers and identify the customers who will leave their credit card services and reason for same – so that bank could improve upon those areas</a:t>
            </a:r>
          </a:p>
          <a:p>
            <a:r>
              <a:rPr lang="en-GB" sz="2200" dirty="0">
                <a:solidFill>
                  <a:schemeClr val="tx1">
                    <a:lumMod val="85000"/>
                  </a:schemeClr>
                </a:solidFill>
                <a:latin typeface="+mj-lt"/>
              </a:rPr>
              <a:t>You as a Data scientist at Thera bank need to come up with a classification model that will help the bank improve their services so that customers do not renounce their credit cards</a:t>
            </a:r>
            <a:endParaRPr lang="en-US" sz="2200" dirty="0">
              <a:solidFill>
                <a:schemeClr val="tx1">
                  <a:lumMod val="85000"/>
                </a:schemeClr>
              </a:solidFill>
              <a:latin typeface="+mj-lt"/>
            </a:endParaRPr>
          </a:p>
        </p:txBody>
      </p:sp>
      <p:pic>
        <p:nvPicPr>
          <p:cNvPr id="1028" name="Picture 4" descr="Credit Card Design Is Going Vertical With Tap-to-Pay Booming - Bloomberg">
            <a:extLst>
              <a:ext uri="{FF2B5EF4-FFF2-40B4-BE49-F238E27FC236}">
                <a16:creationId xmlns:a16="http://schemas.microsoft.com/office/drawing/2014/main" id="{D80B05A2-02DB-44B9-92DC-F9CB0C293A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9155" y="-4313"/>
            <a:ext cx="515284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314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TOTAL TRANSACTION COUNT</a:t>
            </a:r>
          </a:p>
        </p:txBody>
      </p:sp>
      <p:sp>
        <p:nvSpPr>
          <p:cNvPr id="10" name="TextBox 9">
            <a:extLst>
              <a:ext uri="{FF2B5EF4-FFF2-40B4-BE49-F238E27FC236}">
                <a16:creationId xmlns:a16="http://schemas.microsoft.com/office/drawing/2014/main" id="{1846B9BD-A653-47D3-8174-DE6BF89EAF56}"/>
              </a:ext>
            </a:extLst>
          </p:cNvPr>
          <p:cNvSpPr txBox="1"/>
          <p:nvPr/>
        </p:nvSpPr>
        <p:spPr>
          <a:xfrm>
            <a:off x="6253494" y="2386151"/>
            <a:ext cx="5497983" cy="2400657"/>
          </a:xfrm>
          <a:prstGeom prst="rect">
            <a:avLst/>
          </a:prstGeom>
          <a:noFill/>
        </p:spPr>
        <p:txBody>
          <a:bodyPr wrap="square">
            <a:spAutoFit/>
          </a:bodyPr>
          <a:lstStyle/>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Fairly distributed with less number of outliers.</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On an average there are 60 - 65 transactions a year for a customer.</a:t>
            </a:r>
            <a:endParaRPr lang="en-US" sz="3000" dirty="0">
              <a:latin typeface="Times New Roman" panose="02020603050405020304" pitchFamily="18" charset="0"/>
              <a:cs typeface="Times New Roman" panose="02020603050405020304" pitchFamily="18" charset="0"/>
            </a:endParaRPr>
          </a:p>
        </p:txBody>
      </p:sp>
      <p:pic>
        <p:nvPicPr>
          <p:cNvPr id="16386" name="Picture 2">
            <a:extLst>
              <a:ext uri="{FF2B5EF4-FFF2-40B4-BE49-F238E27FC236}">
                <a16:creationId xmlns:a16="http://schemas.microsoft.com/office/drawing/2014/main" id="{5E00969C-E8C1-4CA8-AB70-0E746EBC77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773" y="1146329"/>
            <a:ext cx="4715953" cy="2524125"/>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a:extLst>
              <a:ext uri="{FF2B5EF4-FFF2-40B4-BE49-F238E27FC236}">
                <a16:creationId xmlns:a16="http://schemas.microsoft.com/office/drawing/2014/main" id="{DE9EF8F8-82AD-4140-A8D0-AC5A2D6355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005" y="3670454"/>
            <a:ext cx="5256721" cy="2897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22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AVERAGE UTILIZATION RATIO</a:t>
            </a:r>
          </a:p>
        </p:txBody>
      </p:sp>
      <p:sp>
        <p:nvSpPr>
          <p:cNvPr id="10" name="TextBox 9">
            <a:extLst>
              <a:ext uri="{FF2B5EF4-FFF2-40B4-BE49-F238E27FC236}">
                <a16:creationId xmlns:a16="http://schemas.microsoft.com/office/drawing/2014/main" id="{1846B9BD-A653-47D3-8174-DE6BF89EAF56}"/>
              </a:ext>
            </a:extLst>
          </p:cNvPr>
          <p:cNvSpPr txBox="1"/>
          <p:nvPr/>
        </p:nvSpPr>
        <p:spPr>
          <a:xfrm>
            <a:off x="6253494" y="1777628"/>
            <a:ext cx="5497983" cy="3323987"/>
          </a:xfrm>
          <a:prstGeom prst="rect">
            <a:avLst/>
          </a:prstGeom>
          <a:noFill/>
        </p:spPr>
        <p:txBody>
          <a:bodyPr wrap="square">
            <a:spAutoFit/>
          </a:bodyPr>
          <a:lstStyle/>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No Outliers.</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A very large chunk of the population has an </a:t>
            </a:r>
            <a:r>
              <a:rPr lang="en-GB" sz="3000" b="0" i="0" dirty="0" err="1">
                <a:effectLst/>
                <a:latin typeface="Times New Roman" panose="02020603050405020304" pitchFamily="18" charset="0"/>
                <a:cs typeface="Times New Roman" panose="02020603050405020304" pitchFamily="18" charset="0"/>
              </a:rPr>
              <a:t>avg</a:t>
            </a:r>
            <a:r>
              <a:rPr lang="en-GB" sz="3000" b="0" i="0" dirty="0">
                <a:effectLst/>
                <a:latin typeface="Times New Roman" panose="02020603050405020304" pitchFamily="18" charset="0"/>
                <a:cs typeface="Times New Roman" panose="02020603050405020304" pitchFamily="18" charset="0"/>
              </a:rPr>
              <a:t> utilization ratio in the range of 0 - 0.1; showing that a large chunk of the population does not spend the available credit.</a:t>
            </a:r>
            <a:endParaRPr lang="en-US" sz="3000" dirty="0">
              <a:latin typeface="Times New Roman" panose="02020603050405020304" pitchFamily="18" charset="0"/>
              <a:cs typeface="Times New Roman" panose="02020603050405020304" pitchFamily="18" charset="0"/>
            </a:endParaRPr>
          </a:p>
        </p:txBody>
      </p:sp>
      <p:pic>
        <p:nvPicPr>
          <p:cNvPr id="15362" name="Picture 2">
            <a:extLst>
              <a:ext uri="{FF2B5EF4-FFF2-40B4-BE49-F238E27FC236}">
                <a16:creationId xmlns:a16="http://schemas.microsoft.com/office/drawing/2014/main" id="{AC8D7434-B65A-4407-8044-844EFC4A16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773" y="1146329"/>
            <a:ext cx="4715953" cy="2524125"/>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1F1DA6C7-97D3-483D-A5F1-BB27EFA78A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779" y="3910113"/>
            <a:ext cx="5227947"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244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6CB8-4179-418A-80E5-6DA6BF3D44D7}"/>
              </a:ext>
            </a:extLst>
          </p:cNvPr>
          <p:cNvSpPr>
            <a:spLocks noGrp="1"/>
          </p:cNvSpPr>
          <p:nvPr>
            <p:ph type="title"/>
          </p:nvPr>
        </p:nvSpPr>
        <p:spPr>
          <a:xfrm>
            <a:off x="731839" y="2690336"/>
            <a:ext cx="10728322" cy="1477328"/>
          </a:xfrm>
        </p:spPr>
        <p:txBody>
          <a:bodyPr>
            <a:normAutofit fontScale="90000"/>
          </a:bodyPr>
          <a:lstStyle/>
          <a:p>
            <a:pPr algn="ctr"/>
            <a:r>
              <a:rPr lang="en-US" sz="10000" b="1" dirty="0"/>
              <a:t>B</a:t>
            </a:r>
            <a:r>
              <a:rPr lang="en-US" sz="10000" dirty="0"/>
              <a:t>IVARIATE &amp; MULTIVARIATE ANALYSIS</a:t>
            </a:r>
          </a:p>
        </p:txBody>
      </p:sp>
    </p:spTree>
    <p:extLst>
      <p:ext uri="{BB962C8B-B14F-4D97-AF65-F5344CB8AC3E}">
        <p14:creationId xmlns:p14="http://schemas.microsoft.com/office/powerpoint/2010/main" val="2907624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6730665" y="408182"/>
            <a:ext cx="4647867" cy="855917"/>
          </a:xfrm>
        </p:spPr>
        <p:txBody>
          <a:bodyPr>
            <a:normAutofit/>
          </a:bodyPr>
          <a:lstStyle/>
          <a:p>
            <a:pPr algn="ctr"/>
            <a:r>
              <a:rPr lang="en-US" sz="6000" b="1" u="sng" dirty="0"/>
              <a:t>Correlation Heat Map</a:t>
            </a:r>
          </a:p>
        </p:txBody>
      </p:sp>
      <p:sp>
        <p:nvSpPr>
          <p:cNvPr id="10" name="TextBox 9">
            <a:extLst>
              <a:ext uri="{FF2B5EF4-FFF2-40B4-BE49-F238E27FC236}">
                <a16:creationId xmlns:a16="http://schemas.microsoft.com/office/drawing/2014/main" id="{1846B9BD-A653-47D3-8174-DE6BF89EAF56}"/>
              </a:ext>
            </a:extLst>
          </p:cNvPr>
          <p:cNvSpPr txBox="1"/>
          <p:nvPr/>
        </p:nvSpPr>
        <p:spPr>
          <a:xfrm>
            <a:off x="6570133" y="1264099"/>
            <a:ext cx="5233456" cy="4832092"/>
          </a:xfrm>
          <a:prstGeom prst="rect">
            <a:avLst/>
          </a:prstGeom>
          <a:noFill/>
        </p:spPr>
        <p:txBody>
          <a:bodyPr wrap="square">
            <a:spAutoFit/>
          </a:bodyPr>
          <a:lstStyle/>
          <a:p>
            <a:pPr algn="just"/>
            <a:r>
              <a:rPr lang="en-GB" sz="2200" b="0" i="0" dirty="0">
                <a:effectLst/>
                <a:latin typeface="Times New Roman" panose="02020603050405020304" pitchFamily="18" charset="0"/>
                <a:cs typeface="Times New Roman" panose="02020603050405020304" pitchFamily="18" charset="0"/>
              </a:rPr>
              <a:t>This Heat Map shows the correlation between the individual attributes. There is distributed correlation between the attributes of this dataset. With this we can draw the following inferences :</a:t>
            </a:r>
          </a:p>
          <a:p>
            <a:pPr algn="just"/>
            <a:endParaRPr lang="en-GB" sz="2200" b="0" i="0" dirty="0">
              <a:effectLst/>
              <a:latin typeface="Times New Roman" panose="02020603050405020304" pitchFamily="18" charset="0"/>
              <a:cs typeface="Times New Roman" panose="02020603050405020304" pitchFamily="18" charset="0"/>
            </a:endParaRPr>
          </a:p>
          <a:p>
            <a:pPr algn="just"/>
            <a:r>
              <a:rPr lang="en-GB" sz="2200" b="0" i="0" dirty="0">
                <a:effectLst/>
                <a:latin typeface="Times New Roman" panose="02020603050405020304" pitchFamily="18" charset="0"/>
                <a:cs typeface="Times New Roman" panose="02020603050405020304" pitchFamily="18" charset="0"/>
              </a:rPr>
              <a:t>HIGH CORRELATION : </a:t>
            </a:r>
            <a:r>
              <a:rPr lang="en-GB" sz="2200" b="0" i="0" dirty="0" err="1">
                <a:effectLst/>
                <a:latin typeface="Times New Roman" panose="02020603050405020304" pitchFamily="18" charset="0"/>
                <a:cs typeface="Times New Roman" panose="02020603050405020304" pitchFamily="18" charset="0"/>
              </a:rPr>
              <a:t>Months_on_book</a:t>
            </a:r>
            <a:r>
              <a:rPr lang="en-GB" sz="2200" b="0" i="0" dirty="0">
                <a:effectLst/>
                <a:latin typeface="Times New Roman" panose="02020603050405020304" pitchFamily="18" charset="0"/>
                <a:cs typeface="Times New Roman" panose="02020603050405020304" pitchFamily="18" charset="0"/>
              </a:rPr>
              <a:t> and </a:t>
            </a:r>
            <a:r>
              <a:rPr lang="en-GB" sz="2200" b="0" i="0" dirty="0" err="1">
                <a:effectLst/>
                <a:latin typeface="Times New Roman" panose="02020603050405020304" pitchFamily="18" charset="0"/>
                <a:cs typeface="Times New Roman" panose="02020603050405020304" pitchFamily="18" charset="0"/>
              </a:rPr>
              <a:t>Customer_Age</a:t>
            </a:r>
            <a:r>
              <a:rPr lang="en-GB" sz="2200" b="0" i="0" dirty="0">
                <a:effectLst/>
                <a:latin typeface="Times New Roman" panose="02020603050405020304" pitchFamily="18" charset="0"/>
                <a:cs typeface="Times New Roman" panose="02020603050405020304" pitchFamily="18" charset="0"/>
              </a:rPr>
              <a:t>, </a:t>
            </a:r>
            <a:r>
              <a:rPr lang="en-GB" sz="2200" b="0" i="0" dirty="0" err="1">
                <a:effectLst/>
                <a:latin typeface="Times New Roman" panose="02020603050405020304" pitchFamily="18" charset="0"/>
                <a:cs typeface="Times New Roman" panose="02020603050405020304" pitchFamily="18" charset="0"/>
              </a:rPr>
              <a:t>Avg_Open_To_Buy</a:t>
            </a:r>
            <a:r>
              <a:rPr lang="en-GB" sz="2200" b="0" i="0" dirty="0">
                <a:effectLst/>
                <a:latin typeface="Times New Roman" panose="02020603050405020304" pitchFamily="18" charset="0"/>
                <a:cs typeface="Times New Roman" panose="02020603050405020304" pitchFamily="18" charset="0"/>
              </a:rPr>
              <a:t> and </a:t>
            </a:r>
            <a:r>
              <a:rPr lang="en-GB" sz="2200" b="0" i="0" dirty="0" err="1">
                <a:effectLst/>
                <a:latin typeface="Times New Roman" panose="02020603050405020304" pitchFamily="18" charset="0"/>
                <a:cs typeface="Times New Roman" panose="02020603050405020304" pitchFamily="18" charset="0"/>
              </a:rPr>
              <a:t>Credit_Limit</a:t>
            </a:r>
            <a:r>
              <a:rPr lang="en-GB" sz="2200" b="0" i="0" dirty="0">
                <a:effectLst/>
                <a:latin typeface="Times New Roman" panose="02020603050405020304" pitchFamily="18" charset="0"/>
                <a:cs typeface="Times New Roman" panose="02020603050405020304" pitchFamily="18" charset="0"/>
              </a:rPr>
              <a:t>.</a:t>
            </a:r>
          </a:p>
          <a:p>
            <a:pPr algn="just"/>
            <a:r>
              <a:rPr lang="en-GB" sz="2200" b="0" i="0" dirty="0">
                <a:effectLst/>
                <a:latin typeface="Times New Roman" panose="02020603050405020304" pitchFamily="18" charset="0"/>
                <a:cs typeface="Times New Roman" panose="02020603050405020304" pitchFamily="18" charset="0"/>
              </a:rPr>
              <a:t>MEDIUM CORRELATION : </a:t>
            </a:r>
            <a:r>
              <a:rPr lang="en-GB" sz="2200" b="0" i="0" dirty="0" err="1">
                <a:effectLst/>
                <a:latin typeface="Times New Roman" panose="02020603050405020304" pitchFamily="18" charset="0"/>
                <a:cs typeface="Times New Roman" panose="02020603050405020304" pitchFamily="18" charset="0"/>
              </a:rPr>
              <a:t>Avg_Utilization_Ratio</a:t>
            </a:r>
            <a:r>
              <a:rPr lang="en-GB" sz="2200" b="0" i="0" dirty="0">
                <a:effectLst/>
                <a:latin typeface="Times New Roman" panose="02020603050405020304" pitchFamily="18" charset="0"/>
                <a:cs typeface="Times New Roman" panose="02020603050405020304" pitchFamily="18" charset="0"/>
              </a:rPr>
              <a:t> and </a:t>
            </a:r>
            <a:r>
              <a:rPr lang="en-GB" sz="2200" b="0" i="0" dirty="0" err="1">
                <a:effectLst/>
                <a:latin typeface="Times New Roman" panose="02020603050405020304" pitchFamily="18" charset="0"/>
                <a:cs typeface="Times New Roman" panose="02020603050405020304" pitchFamily="18" charset="0"/>
              </a:rPr>
              <a:t>Total_Revolving_Bal</a:t>
            </a:r>
            <a:endParaRPr lang="en-GB" sz="2200" b="0" i="0" dirty="0">
              <a:effectLst/>
              <a:latin typeface="Times New Roman" panose="02020603050405020304" pitchFamily="18" charset="0"/>
              <a:cs typeface="Times New Roman" panose="02020603050405020304" pitchFamily="18" charset="0"/>
            </a:endParaRPr>
          </a:p>
          <a:p>
            <a:pPr algn="just"/>
            <a:r>
              <a:rPr lang="en-GB" sz="2200" b="0" i="0" dirty="0">
                <a:effectLst/>
                <a:latin typeface="Times New Roman" panose="02020603050405020304" pitchFamily="18" charset="0"/>
                <a:cs typeface="Times New Roman" panose="02020603050405020304" pitchFamily="18" charset="0"/>
              </a:rPr>
              <a:t>LOW CORRELATION : All Other Attributes</a:t>
            </a:r>
            <a:endParaRPr lang="en-US" sz="2200" dirty="0">
              <a:latin typeface="Times New Roman" panose="02020603050405020304" pitchFamily="18" charset="0"/>
              <a:cs typeface="Times New Roman" panose="02020603050405020304" pitchFamily="18" charset="0"/>
            </a:endParaRPr>
          </a:p>
        </p:txBody>
      </p:sp>
      <p:pic>
        <p:nvPicPr>
          <p:cNvPr id="17410" name="Picture 2">
            <a:extLst>
              <a:ext uri="{FF2B5EF4-FFF2-40B4-BE49-F238E27FC236}">
                <a16:creationId xmlns:a16="http://schemas.microsoft.com/office/drawing/2014/main" id="{13E4F575-DF46-48F9-B300-D4F823CCC4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4633"/>
            <a:ext cx="6305606" cy="6444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775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fontScale="90000"/>
          </a:bodyPr>
          <a:lstStyle/>
          <a:p>
            <a:r>
              <a:rPr lang="en-GB" sz="6000" b="1" u="sng" dirty="0"/>
              <a:t>EDUCATION LEVEL v/s CREDIT LIMIT v/s ATTRITION FLAG</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6671733" y="1386006"/>
            <a:ext cx="5300133" cy="4524315"/>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In the general sense, the credit limit is higher for existing </a:t>
            </a:r>
            <a:r>
              <a:rPr lang="en-GB" sz="2400" b="0" i="0" dirty="0" err="1">
                <a:effectLst/>
                <a:latin typeface="Times New Roman" panose="02020603050405020304" pitchFamily="18" charset="0"/>
                <a:cs typeface="Times New Roman" panose="02020603050405020304" pitchFamily="18" charset="0"/>
              </a:rPr>
              <a:t>cutsomers</a:t>
            </a:r>
            <a:r>
              <a:rPr lang="en-GB" sz="2400" b="0" i="0" dirty="0">
                <a:effectLst/>
                <a:latin typeface="Times New Roman" panose="02020603050405020304" pitchFamily="18" charset="0"/>
                <a:cs typeface="Times New Roman" panose="02020603050405020304" pitchFamily="18" charset="0"/>
              </a:rPr>
              <a:t> than for </a:t>
            </a:r>
            <a:r>
              <a:rPr lang="en-GB" sz="2400" b="0" i="0" dirty="0" err="1">
                <a:effectLst/>
                <a:latin typeface="Times New Roman" panose="02020603050405020304" pitchFamily="18" charset="0"/>
                <a:cs typeface="Times New Roman" panose="02020603050405020304" pitchFamily="18" charset="0"/>
              </a:rPr>
              <a:t>attrited</a:t>
            </a:r>
            <a:r>
              <a:rPr lang="en-GB" sz="2400" b="0" i="0" dirty="0">
                <a:effectLst/>
                <a:latin typeface="Times New Roman" panose="02020603050405020304" pitchFamily="18" charset="0"/>
                <a:cs typeface="Times New Roman" panose="02020603050405020304" pitchFamily="18" charset="0"/>
              </a:rPr>
              <a:t> customers except in the case of customers with high school degrees only where the opposite happens.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The credit limit does not have a huge difference between the existing </a:t>
            </a:r>
            <a:r>
              <a:rPr lang="en-GB" sz="2400" b="0" i="0" dirty="0" err="1">
                <a:effectLst/>
                <a:latin typeface="Times New Roman" panose="02020603050405020304" pitchFamily="18" charset="0"/>
                <a:cs typeface="Times New Roman" panose="02020603050405020304" pitchFamily="18" charset="0"/>
              </a:rPr>
              <a:t>cutsomers</a:t>
            </a:r>
            <a:r>
              <a:rPr lang="en-GB" sz="2400" b="0" i="0" dirty="0">
                <a:effectLst/>
                <a:latin typeface="Times New Roman" panose="02020603050405020304" pitchFamily="18" charset="0"/>
                <a:cs typeface="Times New Roman" panose="02020603050405020304" pitchFamily="18" charset="0"/>
              </a:rPr>
              <a:t> and </a:t>
            </a:r>
            <a:r>
              <a:rPr lang="en-GB" sz="2400" b="0" i="0" dirty="0" err="1">
                <a:effectLst/>
                <a:latin typeface="Times New Roman" panose="02020603050405020304" pitchFamily="18" charset="0"/>
                <a:cs typeface="Times New Roman" panose="02020603050405020304" pitchFamily="18" charset="0"/>
              </a:rPr>
              <a:t>attrited</a:t>
            </a:r>
            <a:r>
              <a:rPr lang="en-GB" sz="2400" b="0" i="0" dirty="0">
                <a:effectLst/>
                <a:latin typeface="Times New Roman" panose="02020603050405020304" pitchFamily="18" charset="0"/>
                <a:cs typeface="Times New Roman" panose="02020603050405020304" pitchFamily="18" charset="0"/>
              </a:rPr>
              <a:t> customers for varying levels of education, except for customers with a doctorate; where the difference is high.</a:t>
            </a:r>
            <a:endParaRPr lang="en-US" sz="2400" dirty="0">
              <a:latin typeface="Times New Roman" panose="02020603050405020304" pitchFamily="18" charset="0"/>
              <a:cs typeface="Times New Roman" panose="02020603050405020304" pitchFamily="18" charset="0"/>
            </a:endParaRPr>
          </a:p>
        </p:txBody>
      </p:sp>
      <p:pic>
        <p:nvPicPr>
          <p:cNvPr id="18434" name="Picture 2">
            <a:extLst>
              <a:ext uri="{FF2B5EF4-FFF2-40B4-BE49-F238E27FC236}">
                <a16:creationId xmlns:a16="http://schemas.microsoft.com/office/drawing/2014/main" id="{4DE48547-E7F0-497F-ACC8-14D9A2B2D9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867" y="1600730"/>
            <a:ext cx="5554133" cy="4506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127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TOTAL REVOLVING BALANCE v/s ATTRITION FLAG</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6841067" y="1146329"/>
            <a:ext cx="4985140" cy="5416868"/>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300" b="0" i="0" dirty="0">
                <a:effectLst/>
                <a:latin typeface="Times New Roman" panose="02020603050405020304" pitchFamily="18" charset="0"/>
                <a:cs typeface="Times New Roman" panose="02020603050405020304" pitchFamily="18" charset="0"/>
              </a:rPr>
              <a:t>Total Revolving Balance in the 0 - 500 range has a higher number of </a:t>
            </a:r>
            <a:r>
              <a:rPr lang="en-GB" sz="2300" b="0" i="0" dirty="0" err="1">
                <a:effectLst/>
                <a:latin typeface="Times New Roman" panose="02020603050405020304" pitchFamily="18" charset="0"/>
                <a:cs typeface="Times New Roman" panose="02020603050405020304" pitchFamily="18" charset="0"/>
              </a:rPr>
              <a:t>Attrited</a:t>
            </a:r>
            <a:r>
              <a:rPr lang="en-GB" sz="2300" b="0" i="0" dirty="0">
                <a:effectLst/>
                <a:latin typeface="Times New Roman" panose="02020603050405020304" pitchFamily="18" charset="0"/>
                <a:cs typeface="Times New Roman" panose="02020603050405020304" pitchFamily="18" charset="0"/>
              </a:rPr>
              <a:t> Customers than Existing Customers.</a:t>
            </a:r>
          </a:p>
          <a:p>
            <a:pPr marL="342900" indent="-342900" algn="just">
              <a:buFont typeface="Arial" panose="020B0604020202020204" pitchFamily="34" charset="0"/>
              <a:buChar char="•"/>
            </a:pPr>
            <a:r>
              <a:rPr lang="en-GB" sz="2300" b="0" i="0" dirty="0">
                <a:effectLst/>
                <a:latin typeface="Times New Roman" panose="02020603050405020304" pitchFamily="18" charset="0"/>
                <a:cs typeface="Times New Roman" panose="02020603050405020304" pitchFamily="18" charset="0"/>
              </a:rPr>
              <a:t>This changes as the Total </a:t>
            </a:r>
            <a:r>
              <a:rPr lang="en-GB" sz="2300" b="0" i="0" dirty="0" err="1">
                <a:effectLst/>
                <a:latin typeface="Times New Roman" panose="02020603050405020304" pitchFamily="18" charset="0"/>
                <a:cs typeface="Times New Roman" panose="02020603050405020304" pitchFamily="18" charset="0"/>
              </a:rPr>
              <a:t>Revoloving</a:t>
            </a:r>
            <a:r>
              <a:rPr lang="en-GB" sz="2300" b="0" i="0" dirty="0">
                <a:effectLst/>
                <a:latin typeface="Times New Roman" panose="02020603050405020304" pitchFamily="18" charset="0"/>
                <a:cs typeface="Times New Roman" panose="02020603050405020304" pitchFamily="18" charset="0"/>
              </a:rPr>
              <a:t> Balance increases with the number of Existing Customers taking over the </a:t>
            </a:r>
            <a:r>
              <a:rPr lang="en-GB" sz="2300" b="0" i="0" dirty="0" err="1">
                <a:effectLst/>
                <a:latin typeface="Times New Roman" panose="02020603050405020304" pitchFamily="18" charset="0"/>
                <a:cs typeface="Times New Roman" panose="02020603050405020304" pitchFamily="18" charset="0"/>
              </a:rPr>
              <a:t>Attrited</a:t>
            </a:r>
            <a:r>
              <a:rPr lang="en-GB" sz="2300" b="0" i="0" dirty="0">
                <a:effectLst/>
                <a:latin typeface="Times New Roman" panose="02020603050405020304" pitchFamily="18" charset="0"/>
                <a:cs typeface="Times New Roman" panose="02020603050405020304" pitchFamily="18" charset="0"/>
              </a:rPr>
              <a:t> ones. Therefore Existing Customers have a </a:t>
            </a:r>
            <a:r>
              <a:rPr lang="en-GB" sz="2300" b="0" i="0" dirty="0" err="1">
                <a:effectLst/>
                <a:latin typeface="Times New Roman" panose="02020603050405020304" pitchFamily="18" charset="0"/>
                <a:cs typeface="Times New Roman" panose="02020603050405020304" pitchFamily="18" charset="0"/>
              </a:rPr>
              <a:t>mugh</a:t>
            </a:r>
            <a:r>
              <a:rPr lang="en-GB" sz="2300" b="0" i="0" dirty="0">
                <a:effectLst/>
                <a:latin typeface="Times New Roman" panose="02020603050405020304" pitchFamily="18" charset="0"/>
                <a:cs typeface="Times New Roman" panose="02020603050405020304" pitchFamily="18" charset="0"/>
              </a:rPr>
              <a:t> higher Total Revolving Balance than </a:t>
            </a:r>
            <a:r>
              <a:rPr lang="en-GB" sz="2300" b="0" i="0" dirty="0" err="1">
                <a:effectLst/>
                <a:latin typeface="Times New Roman" panose="02020603050405020304" pitchFamily="18" charset="0"/>
                <a:cs typeface="Times New Roman" panose="02020603050405020304" pitchFamily="18" charset="0"/>
              </a:rPr>
              <a:t>attrited</a:t>
            </a:r>
            <a:r>
              <a:rPr lang="en-GB" sz="2300" b="0" i="0" dirty="0">
                <a:effectLst/>
                <a:latin typeface="Times New Roman" panose="02020603050405020304" pitchFamily="18" charset="0"/>
                <a:cs typeface="Times New Roman" panose="02020603050405020304" pitchFamily="18" charset="0"/>
              </a:rPr>
              <a:t> ones.</a:t>
            </a:r>
          </a:p>
          <a:p>
            <a:pPr marL="342900" indent="-342900" algn="just">
              <a:buFont typeface="Arial" panose="020B0604020202020204" pitchFamily="34" charset="0"/>
              <a:buChar char="•"/>
            </a:pPr>
            <a:r>
              <a:rPr lang="en-GB" sz="2300" b="0" i="0" dirty="0">
                <a:effectLst/>
                <a:latin typeface="Times New Roman" panose="02020603050405020304" pitchFamily="18" charset="0"/>
                <a:cs typeface="Times New Roman" panose="02020603050405020304" pitchFamily="18" charset="0"/>
              </a:rPr>
              <a:t>As the Total Revolving Balance further increases to 2500, the number of Existing customers and </a:t>
            </a:r>
            <a:r>
              <a:rPr lang="en-GB" sz="2300" b="0" i="0" dirty="0" err="1">
                <a:effectLst/>
                <a:latin typeface="Times New Roman" panose="02020603050405020304" pitchFamily="18" charset="0"/>
                <a:cs typeface="Times New Roman" panose="02020603050405020304" pitchFamily="18" charset="0"/>
              </a:rPr>
              <a:t>Attrited</a:t>
            </a:r>
            <a:r>
              <a:rPr lang="en-GB" sz="2300" b="0" i="0" dirty="0">
                <a:effectLst/>
                <a:latin typeface="Times New Roman" panose="02020603050405020304" pitchFamily="18" charset="0"/>
                <a:cs typeface="Times New Roman" panose="02020603050405020304" pitchFamily="18" charset="0"/>
              </a:rPr>
              <a:t> customers in this range equalizes.</a:t>
            </a:r>
            <a:endParaRPr lang="en-US" sz="2300" dirty="0">
              <a:latin typeface="Times New Roman" panose="02020603050405020304" pitchFamily="18" charset="0"/>
              <a:cs typeface="Times New Roman" panose="02020603050405020304" pitchFamily="18" charset="0"/>
            </a:endParaRPr>
          </a:p>
        </p:txBody>
      </p:sp>
      <p:pic>
        <p:nvPicPr>
          <p:cNvPr id="19458" name="Picture 2">
            <a:extLst>
              <a:ext uri="{FF2B5EF4-FFF2-40B4-BE49-F238E27FC236}">
                <a16:creationId xmlns:a16="http://schemas.microsoft.com/office/drawing/2014/main" id="{9DF69270-AAA4-4AD0-A4B3-B1AADC2E6F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68" y="1383395"/>
            <a:ext cx="6587065"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173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MARITAL STATUS v/s DEPENDENT COUNT</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6096000" y="1146329"/>
            <a:ext cx="5783795" cy="5693866"/>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Customers of different Marital Statuses arranged in Descending order with respect to their Dependent counts :</a:t>
            </a:r>
          </a:p>
          <a:p>
            <a:pPr marL="342900" indent="-342900" algn="just">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0 Dependents : Single &gt; Married &gt; Divorced &gt; Unknown</a:t>
            </a:r>
          </a:p>
          <a:p>
            <a:pPr marL="342900" indent="-342900" algn="just">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1 Dependents : Single &gt; Married &gt; Unknown &gt; Divorced</a:t>
            </a:r>
          </a:p>
          <a:p>
            <a:pPr marL="342900" indent="-342900" algn="just">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2 Dependents : Married &gt; Single &gt; Divorced &gt; Unknown</a:t>
            </a:r>
          </a:p>
          <a:p>
            <a:pPr marL="342900" indent="-342900" algn="just">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3 Dependents : Married &gt; Single &gt; Unknown &gt; Divorced</a:t>
            </a:r>
          </a:p>
          <a:p>
            <a:pPr marL="342900" indent="-342900" algn="just">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4 Dependents : Married &gt; Single &gt; Unknown &gt; Divorced</a:t>
            </a:r>
          </a:p>
          <a:p>
            <a:pPr marL="342900" indent="-342900" algn="just">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5 Dependents : Married &gt; Single = Unknown &gt; Divorced</a:t>
            </a:r>
          </a:p>
          <a:p>
            <a:pPr marL="342900" indent="-342900" algn="just">
              <a:buFont typeface="Arial" panose="020B0604020202020204" pitchFamily="34" charset="0"/>
              <a:buChar char="•"/>
            </a:pPr>
            <a:r>
              <a:rPr lang="en-GB" sz="2000" b="0" i="0" dirty="0">
                <a:effectLst/>
                <a:latin typeface="Times New Roman" panose="02020603050405020304" pitchFamily="18" charset="0"/>
                <a:cs typeface="Times New Roman" panose="02020603050405020304" pitchFamily="18" charset="0"/>
              </a:rPr>
              <a:t>GENERAL : Married Customers </a:t>
            </a:r>
            <a:r>
              <a:rPr lang="en-GB" sz="2000" b="0" i="0" dirty="0" err="1">
                <a:effectLst/>
                <a:latin typeface="Times New Roman" panose="02020603050405020304" pitchFamily="18" charset="0"/>
                <a:cs typeface="Times New Roman" panose="02020603050405020304" pitchFamily="18" charset="0"/>
              </a:rPr>
              <a:t>ahve</a:t>
            </a:r>
            <a:r>
              <a:rPr lang="en-GB" sz="2000" b="0" i="0" dirty="0">
                <a:effectLst/>
                <a:latin typeface="Times New Roman" panose="02020603050405020304" pitchFamily="18" charset="0"/>
                <a:cs typeface="Times New Roman" panose="02020603050405020304" pitchFamily="18" charset="0"/>
              </a:rPr>
              <a:t> the most dependents and Divorced Customers have the least.</a:t>
            </a:r>
            <a:endParaRPr lang="en-US" sz="2000" dirty="0">
              <a:latin typeface="Times New Roman" panose="02020603050405020304" pitchFamily="18" charset="0"/>
              <a:cs typeface="Times New Roman" panose="02020603050405020304" pitchFamily="18" charset="0"/>
            </a:endParaRPr>
          </a:p>
        </p:txBody>
      </p:sp>
      <p:pic>
        <p:nvPicPr>
          <p:cNvPr id="20482" name="Picture 2">
            <a:extLst>
              <a:ext uri="{FF2B5EF4-FFF2-40B4-BE49-F238E27FC236}">
                <a16:creationId xmlns:a16="http://schemas.microsoft.com/office/drawing/2014/main" id="{0F2F4100-355F-4E61-80C7-93837C19E3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205" y="1648883"/>
            <a:ext cx="5326595" cy="4379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199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GENDER v/s ATTRITION FLAG</a:t>
            </a:r>
            <a:endParaRPr lang="en-US" sz="6000" b="1" u="sng" dirty="0"/>
          </a:p>
        </p:txBody>
      </p:sp>
      <p:sp>
        <p:nvSpPr>
          <p:cNvPr id="6" name="TextBox 5">
            <a:extLst>
              <a:ext uri="{FF2B5EF4-FFF2-40B4-BE49-F238E27FC236}">
                <a16:creationId xmlns:a16="http://schemas.microsoft.com/office/drawing/2014/main" id="{EC27C8DC-BA7D-4C86-8DA8-D07B0AF644A2}"/>
              </a:ext>
            </a:extLst>
          </p:cNvPr>
          <p:cNvSpPr txBox="1"/>
          <p:nvPr/>
        </p:nvSpPr>
        <p:spPr>
          <a:xfrm>
            <a:off x="6236817" y="2521059"/>
            <a:ext cx="5497983" cy="1815882"/>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200" b="0" i="0" dirty="0">
                <a:effectLst/>
                <a:latin typeface="Times New Roman" panose="02020603050405020304" pitchFamily="18" charset="0"/>
                <a:cs typeface="Times New Roman" panose="02020603050405020304" pitchFamily="18" charset="0"/>
              </a:rPr>
              <a:t>The existing and </a:t>
            </a:r>
            <a:r>
              <a:rPr lang="en-GB" sz="2200" b="0" i="0" dirty="0" err="1">
                <a:effectLst/>
                <a:latin typeface="Times New Roman" panose="02020603050405020304" pitchFamily="18" charset="0"/>
                <a:cs typeface="Times New Roman" panose="02020603050405020304" pitchFamily="18" charset="0"/>
              </a:rPr>
              <a:t>attrited</a:t>
            </a:r>
            <a:r>
              <a:rPr lang="en-GB" sz="2200" b="0" i="0" dirty="0">
                <a:effectLst/>
                <a:latin typeface="Times New Roman" panose="02020603050405020304" pitchFamily="18" charset="0"/>
                <a:cs typeface="Times New Roman" panose="02020603050405020304" pitchFamily="18" charset="0"/>
              </a:rPr>
              <a:t> customer values for both genders is more or less the same with Females leading both categories only by a very small margin.</a:t>
            </a:r>
            <a:endParaRPr lang="en-US" sz="2200" dirty="0">
              <a:latin typeface="Times New Roman" panose="02020603050405020304" pitchFamily="18" charset="0"/>
              <a:cs typeface="Times New Roman" panose="02020603050405020304" pitchFamily="18" charset="0"/>
            </a:endParaRPr>
          </a:p>
        </p:txBody>
      </p:sp>
      <p:pic>
        <p:nvPicPr>
          <p:cNvPr id="21506" name="Picture 2">
            <a:extLst>
              <a:ext uri="{FF2B5EF4-FFF2-40B4-BE49-F238E27FC236}">
                <a16:creationId xmlns:a16="http://schemas.microsoft.com/office/drawing/2014/main" id="{44DC35F9-F4FF-4CC6-ADC5-1483B00FD8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666" y="1882042"/>
            <a:ext cx="5497983" cy="365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987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66000" y="390126"/>
            <a:ext cx="5657122" cy="855917"/>
          </a:xfrm>
        </p:spPr>
        <p:txBody>
          <a:bodyPr>
            <a:normAutofit fontScale="90000"/>
          </a:bodyPr>
          <a:lstStyle/>
          <a:p>
            <a:r>
              <a:rPr lang="en-GB" sz="6000" b="1" u="sng" dirty="0"/>
              <a:t>ATTRITION FLAG v/s OTHER VARIABLES</a:t>
            </a:r>
            <a:endParaRPr lang="en-US" sz="6000" b="1" u="sng" dirty="0"/>
          </a:p>
        </p:txBody>
      </p:sp>
      <p:sp>
        <p:nvSpPr>
          <p:cNvPr id="7" name="TextBox 6">
            <a:extLst>
              <a:ext uri="{FF2B5EF4-FFF2-40B4-BE49-F238E27FC236}">
                <a16:creationId xmlns:a16="http://schemas.microsoft.com/office/drawing/2014/main" id="{77E07D5B-D70B-4E5D-A438-90637226A55A}"/>
              </a:ext>
            </a:extLst>
          </p:cNvPr>
          <p:cNvSpPr txBox="1"/>
          <p:nvPr/>
        </p:nvSpPr>
        <p:spPr>
          <a:xfrm>
            <a:off x="7366000" y="2665209"/>
            <a:ext cx="4605867" cy="2831544"/>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200" b="0" i="0" dirty="0">
                <a:effectLst/>
                <a:latin typeface="Times New Roman" panose="02020603050405020304" pitchFamily="18" charset="0"/>
                <a:cs typeface="Times New Roman" panose="02020603050405020304" pitchFamily="18" charset="0"/>
              </a:rPr>
              <a:t>The graphs above average the numbers for the customers that have </a:t>
            </a:r>
            <a:r>
              <a:rPr lang="en-GB" sz="2200" b="0" i="0" dirty="0" err="1">
                <a:effectLst/>
                <a:latin typeface="Times New Roman" panose="02020603050405020304" pitchFamily="18" charset="0"/>
                <a:cs typeface="Times New Roman" panose="02020603050405020304" pitchFamily="18" charset="0"/>
              </a:rPr>
              <a:t>attrited</a:t>
            </a:r>
            <a:r>
              <a:rPr lang="en-GB" sz="2200" b="0" i="0" dirty="0">
                <a:effectLst/>
                <a:latin typeface="Times New Roman" panose="02020603050405020304" pitchFamily="18" charset="0"/>
                <a:cs typeface="Times New Roman" panose="02020603050405020304" pitchFamily="18" charset="0"/>
              </a:rPr>
              <a:t> (Left the Credit Card Services) across all </a:t>
            </a:r>
            <a:r>
              <a:rPr lang="en-GB" sz="2200" b="0" i="0" dirty="0" err="1">
                <a:effectLst/>
                <a:latin typeface="Times New Roman" panose="02020603050405020304" pitchFamily="18" charset="0"/>
                <a:cs typeface="Times New Roman" panose="02020603050405020304" pitchFamily="18" charset="0"/>
              </a:rPr>
              <a:t>atrributes</a:t>
            </a:r>
            <a:r>
              <a:rPr lang="en-GB" sz="2200" b="0" i="0" dirty="0">
                <a:effectLst/>
                <a:latin typeface="Times New Roman" panose="02020603050405020304" pitchFamily="18" charset="0"/>
                <a:cs typeface="Times New Roman" panose="02020603050405020304" pitchFamily="18" charset="0"/>
              </a:rPr>
              <a:t> and their subdivisions.</a:t>
            </a:r>
          </a:p>
          <a:p>
            <a:pPr marL="342900" indent="-342900" algn="just">
              <a:buFont typeface="Arial" panose="020B0604020202020204" pitchFamily="34" charset="0"/>
              <a:buChar char="•"/>
            </a:pPr>
            <a:r>
              <a:rPr lang="en-GB" sz="2200" b="0" i="0" dirty="0">
                <a:effectLst/>
                <a:latin typeface="Times New Roman" panose="02020603050405020304" pitchFamily="18" charset="0"/>
                <a:cs typeface="Times New Roman" panose="02020603050405020304" pitchFamily="18" charset="0"/>
              </a:rPr>
              <a:t>Inferences on ATTRITED CUSTOMERS</a:t>
            </a:r>
            <a:endParaRPr lang="en-US" sz="2200" dirty="0">
              <a:latin typeface="Times New Roman" panose="02020603050405020304" pitchFamily="18" charset="0"/>
              <a:cs typeface="Times New Roman" panose="02020603050405020304" pitchFamily="18" charset="0"/>
            </a:endParaRPr>
          </a:p>
        </p:txBody>
      </p:sp>
      <p:pic>
        <p:nvPicPr>
          <p:cNvPr id="22530" name="Picture 2">
            <a:extLst>
              <a:ext uri="{FF2B5EF4-FFF2-40B4-BE49-F238E27FC236}">
                <a16:creationId xmlns:a16="http://schemas.microsoft.com/office/drawing/2014/main" id="{506036F6-AC69-4A7D-93E2-E213C957EC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1421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6519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ATTRITION FLAG v/s OTHER VARIABLES</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720000" y="1146329"/>
            <a:ext cx="11101053" cy="5155257"/>
          </a:xfrm>
          <a:prstGeom prst="rect">
            <a:avLst/>
          </a:prstGeom>
          <a:noFill/>
        </p:spPr>
        <p:txBody>
          <a:bodyPr wrap="square">
            <a:spAutoFit/>
          </a:bodyPr>
          <a:lstStyle/>
          <a:p>
            <a:pPr algn="just"/>
            <a:r>
              <a:rPr lang="en-GB" sz="235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350" b="0" i="0" dirty="0">
                <a:effectLst/>
                <a:latin typeface="Times New Roman" panose="02020603050405020304" pitchFamily="18" charset="0"/>
                <a:cs typeface="Times New Roman" panose="02020603050405020304" pitchFamily="18" charset="0"/>
              </a:rPr>
              <a:t>More Female than Male Customers.</a:t>
            </a:r>
          </a:p>
          <a:p>
            <a:pPr marL="342900" indent="-342900" algn="just">
              <a:buFont typeface="Arial" panose="020B0604020202020204" pitchFamily="34" charset="0"/>
              <a:buChar char="•"/>
            </a:pPr>
            <a:r>
              <a:rPr lang="en-GB" sz="2350" b="0" i="0" dirty="0">
                <a:effectLst/>
                <a:latin typeface="Times New Roman" panose="02020603050405020304" pitchFamily="18" charset="0"/>
                <a:cs typeface="Times New Roman" panose="02020603050405020304" pitchFamily="18" charset="0"/>
              </a:rPr>
              <a:t>Highest dependent count is 3 for </a:t>
            </a:r>
            <a:r>
              <a:rPr lang="en-GB" sz="2350" b="0" i="0" dirty="0" err="1">
                <a:effectLst/>
                <a:latin typeface="Times New Roman" panose="02020603050405020304" pitchFamily="18" charset="0"/>
                <a:cs typeface="Times New Roman" panose="02020603050405020304" pitchFamily="18" charset="0"/>
              </a:rPr>
              <a:t>for</a:t>
            </a:r>
            <a:r>
              <a:rPr lang="en-GB" sz="2350" b="0" i="0" dirty="0">
                <a:effectLst/>
                <a:latin typeface="Times New Roman" panose="02020603050405020304" pitchFamily="18" charset="0"/>
                <a:cs typeface="Times New Roman" panose="02020603050405020304" pitchFamily="18" charset="0"/>
              </a:rPr>
              <a:t> </a:t>
            </a:r>
            <a:r>
              <a:rPr lang="en-GB" sz="2350" b="0" i="0" dirty="0" err="1">
                <a:effectLst/>
                <a:latin typeface="Times New Roman" panose="02020603050405020304" pitchFamily="18" charset="0"/>
                <a:cs typeface="Times New Roman" panose="02020603050405020304" pitchFamily="18" charset="0"/>
              </a:rPr>
              <a:t>attrited</a:t>
            </a:r>
            <a:r>
              <a:rPr lang="en-GB" sz="2350" b="0" i="0" dirty="0">
                <a:effectLst/>
                <a:latin typeface="Times New Roman" panose="02020603050405020304" pitchFamily="18" charset="0"/>
                <a:cs typeface="Times New Roman" panose="02020603050405020304" pitchFamily="18" charset="0"/>
              </a:rPr>
              <a:t> customers.</a:t>
            </a:r>
          </a:p>
          <a:p>
            <a:pPr marL="342900" indent="-342900" algn="just">
              <a:buFont typeface="Arial" panose="020B0604020202020204" pitchFamily="34" charset="0"/>
              <a:buChar char="•"/>
            </a:pPr>
            <a:r>
              <a:rPr lang="en-GB" sz="2350" b="0" i="0" dirty="0">
                <a:effectLst/>
                <a:latin typeface="Times New Roman" panose="02020603050405020304" pitchFamily="18" charset="0"/>
                <a:cs typeface="Times New Roman" panose="02020603050405020304" pitchFamily="18" charset="0"/>
              </a:rPr>
              <a:t>Customers with doctorates are the most </a:t>
            </a:r>
            <a:r>
              <a:rPr lang="en-GB" sz="2350" b="0" i="0" dirty="0" err="1">
                <a:effectLst/>
                <a:latin typeface="Times New Roman" panose="02020603050405020304" pitchFamily="18" charset="0"/>
                <a:cs typeface="Times New Roman" panose="02020603050405020304" pitchFamily="18" charset="0"/>
              </a:rPr>
              <a:t>attrited</a:t>
            </a:r>
            <a:r>
              <a:rPr lang="en-GB" sz="2350" b="0" i="0" dirty="0">
                <a:effectLst/>
                <a:latin typeface="Times New Roman" panose="02020603050405020304" pitchFamily="18" charset="0"/>
                <a:cs typeface="Times New Roman" panose="02020603050405020304" pitchFamily="18" charset="0"/>
              </a:rPr>
              <a:t> customers.</a:t>
            </a:r>
          </a:p>
          <a:p>
            <a:pPr marL="342900" indent="-342900" algn="just">
              <a:buFont typeface="Arial" panose="020B0604020202020204" pitchFamily="34" charset="0"/>
              <a:buChar char="•"/>
            </a:pPr>
            <a:r>
              <a:rPr lang="en-GB" sz="2350" b="0" i="0" dirty="0">
                <a:effectLst/>
                <a:latin typeface="Times New Roman" panose="02020603050405020304" pitchFamily="18" charset="0"/>
                <a:cs typeface="Times New Roman" panose="02020603050405020304" pitchFamily="18" charset="0"/>
              </a:rPr>
              <a:t>Most </a:t>
            </a:r>
            <a:r>
              <a:rPr lang="en-GB" sz="2350" b="0" i="0" dirty="0" err="1">
                <a:effectLst/>
                <a:latin typeface="Times New Roman" panose="02020603050405020304" pitchFamily="18" charset="0"/>
                <a:cs typeface="Times New Roman" panose="02020603050405020304" pitchFamily="18" charset="0"/>
              </a:rPr>
              <a:t>attrited</a:t>
            </a:r>
            <a:r>
              <a:rPr lang="en-GB" sz="2350" b="0" i="0" dirty="0">
                <a:effectLst/>
                <a:latin typeface="Times New Roman" panose="02020603050405020304" pitchFamily="18" charset="0"/>
                <a:cs typeface="Times New Roman" panose="02020603050405020304" pitchFamily="18" charset="0"/>
              </a:rPr>
              <a:t> customers are either single or prefer not to give information on their marital status.</a:t>
            </a:r>
          </a:p>
          <a:p>
            <a:pPr marL="342900" indent="-342900" algn="just">
              <a:buFont typeface="Arial" panose="020B0604020202020204" pitchFamily="34" charset="0"/>
              <a:buChar char="•"/>
            </a:pPr>
            <a:r>
              <a:rPr lang="en-GB" sz="2350" b="0" i="0" dirty="0">
                <a:effectLst/>
                <a:latin typeface="Times New Roman" panose="02020603050405020304" pitchFamily="18" charset="0"/>
                <a:cs typeface="Times New Roman" panose="02020603050405020304" pitchFamily="18" charset="0"/>
              </a:rPr>
              <a:t>Most </a:t>
            </a:r>
            <a:r>
              <a:rPr lang="en-GB" sz="2350" b="0" i="0" dirty="0" err="1">
                <a:effectLst/>
                <a:latin typeface="Times New Roman" panose="02020603050405020304" pitchFamily="18" charset="0"/>
                <a:cs typeface="Times New Roman" panose="02020603050405020304" pitchFamily="18" charset="0"/>
              </a:rPr>
              <a:t>Attrited</a:t>
            </a:r>
            <a:r>
              <a:rPr lang="en-GB" sz="2350" b="0" i="0" dirty="0">
                <a:effectLst/>
                <a:latin typeface="Times New Roman" panose="02020603050405020304" pitchFamily="18" charset="0"/>
                <a:cs typeface="Times New Roman" panose="02020603050405020304" pitchFamily="18" charset="0"/>
              </a:rPr>
              <a:t> customers belong to the high income category with salary over 120K dollars. Although there are customers that do earn below 40k dollars that also leave the services.</a:t>
            </a:r>
          </a:p>
          <a:p>
            <a:pPr marL="342900" indent="-342900" algn="just">
              <a:buFont typeface="Arial" panose="020B0604020202020204" pitchFamily="34" charset="0"/>
              <a:buChar char="•"/>
            </a:pPr>
            <a:r>
              <a:rPr lang="en-GB" sz="2350" b="0" i="0" dirty="0">
                <a:effectLst/>
                <a:latin typeface="Times New Roman" panose="02020603050405020304" pitchFamily="18" charset="0"/>
                <a:cs typeface="Times New Roman" panose="02020603050405020304" pitchFamily="18" charset="0"/>
              </a:rPr>
              <a:t>Most </a:t>
            </a:r>
            <a:r>
              <a:rPr lang="en-GB" sz="2350" b="0" i="0" dirty="0" err="1">
                <a:effectLst/>
                <a:latin typeface="Times New Roman" panose="02020603050405020304" pitchFamily="18" charset="0"/>
                <a:cs typeface="Times New Roman" panose="02020603050405020304" pitchFamily="18" charset="0"/>
              </a:rPr>
              <a:t>attrited</a:t>
            </a:r>
            <a:r>
              <a:rPr lang="en-GB" sz="2350" b="0" i="0" dirty="0">
                <a:effectLst/>
                <a:latin typeface="Times New Roman" panose="02020603050405020304" pitchFamily="18" charset="0"/>
                <a:cs typeface="Times New Roman" panose="02020603050405020304" pitchFamily="18" charset="0"/>
              </a:rPr>
              <a:t> customers are the ones that had Platinum cards.</a:t>
            </a:r>
          </a:p>
          <a:p>
            <a:pPr marL="342900" indent="-342900" algn="just">
              <a:buFont typeface="Arial" panose="020B0604020202020204" pitchFamily="34" charset="0"/>
              <a:buChar char="•"/>
            </a:pPr>
            <a:r>
              <a:rPr lang="en-GB" sz="2350" b="0" i="0" dirty="0">
                <a:effectLst/>
                <a:latin typeface="Times New Roman" panose="02020603050405020304" pitchFamily="18" charset="0"/>
                <a:cs typeface="Times New Roman" panose="02020603050405020304" pitchFamily="18" charset="0"/>
              </a:rPr>
              <a:t>Most </a:t>
            </a:r>
            <a:r>
              <a:rPr lang="en-GB" sz="2350" b="0" i="0" dirty="0" err="1">
                <a:effectLst/>
                <a:latin typeface="Times New Roman" panose="02020603050405020304" pitchFamily="18" charset="0"/>
                <a:cs typeface="Times New Roman" panose="02020603050405020304" pitchFamily="18" charset="0"/>
              </a:rPr>
              <a:t>attrited</a:t>
            </a:r>
            <a:r>
              <a:rPr lang="en-GB" sz="2350" b="0" i="0" dirty="0">
                <a:effectLst/>
                <a:latin typeface="Times New Roman" panose="02020603050405020304" pitchFamily="18" charset="0"/>
                <a:cs typeface="Times New Roman" panose="02020603050405020304" pitchFamily="18" charset="0"/>
              </a:rPr>
              <a:t> customers had a low number of products / services with the bank (Total </a:t>
            </a:r>
            <a:r>
              <a:rPr lang="en-GB" sz="2350" b="0" i="0" dirty="0" err="1">
                <a:effectLst/>
                <a:latin typeface="Times New Roman" panose="02020603050405020304" pitchFamily="18" charset="0"/>
                <a:cs typeface="Times New Roman" panose="02020603050405020304" pitchFamily="18" charset="0"/>
              </a:rPr>
              <a:t>realtionship</a:t>
            </a:r>
            <a:r>
              <a:rPr lang="en-GB" sz="2350" b="0" i="0" dirty="0">
                <a:effectLst/>
                <a:latin typeface="Times New Roman" panose="02020603050405020304" pitchFamily="18" charset="0"/>
                <a:cs typeface="Times New Roman" panose="02020603050405020304" pitchFamily="18" charset="0"/>
              </a:rPr>
              <a:t> Count).</a:t>
            </a:r>
          </a:p>
          <a:p>
            <a:pPr marL="342900" indent="-342900" algn="just">
              <a:buFont typeface="Arial" panose="020B0604020202020204" pitchFamily="34" charset="0"/>
              <a:buChar char="•"/>
            </a:pPr>
            <a:r>
              <a:rPr lang="en-GB" sz="2350" b="0" i="0" dirty="0" err="1">
                <a:effectLst/>
                <a:latin typeface="Times New Roman" panose="02020603050405020304" pitchFamily="18" charset="0"/>
                <a:cs typeface="Times New Roman" panose="02020603050405020304" pitchFamily="18" charset="0"/>
              </a:rPr>
              <a:t>Attrited</a:t>
            </a:r>
            <a:r>
              <a:rPr lang="en-GB" sz="2350" b="0" i="0" dirty="0">
                <a:effectLst/>
                <a:latin typeface="Times New Roman" panose="02020603050405020304" pitchFamily="18" charset="0"/>
                <a:cs typeface="Times New Roman" panose="02020603050405020304" pitchFamily="18" charset="0"/>
              </a:rPr>
              <a:t> customers were constantly active. They have the lowest inactivity.</a:t>
            </a:r>
          </a:p>
          <a:p>
            <a:pPr marL="342900" indent="-342900" algn="just">
              <a:buFont typeface="Arial" panose="020B0604020202020204" pitchFamily="34" charset="0"/>
              <a:buChar char="•"/>
            </a:pPr>
            <a:r>
              <a:rPr lang="en-GB" sz="2350" b="0" i="0" dirty="0" err="1">
                <a:effectLst/>
                <a:latin typeface="Times New Roman" panose="02020603050405020304" pitchFamily="18" charset="0"/>
                <a:cs typeface="Times New Roman" panose="02020603050405020304" pitchFamily="18" charset="0"/>
              </a:rPr>
              <a:t>Attrited</a:t>
            </a:r>
            <a:r>
              <a:rPr lang="en-GB" sz="2350" b="0" i="0" dirty="0">
                <a:effectLst/>
                <a:latin typeface="Times New Roman" panose="02020603050405020304" pitchFamily="18" charset="0"/>
                <a:cs typeface="Times New Roman" panose="02020603050405020304" pitchFamily="18" charset="0"/>
              </a:rPr>
              <a:t> customers have the highest contact count.</a:t>
            </a:r>
            <a:endParaRPr lang="en-US" sz="23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3165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389468"/>
            <a:ext cx="10728322" cy="921733"/>
          </a:xfrm>
        </p:spPr>
        <p:txBody>
          <a:bodyPr>
            <a:normAutofit/>
          </a:bodyPr>
          <a:lstStyle/>
          <a:p>
            <a:r>
              <a:rPr lang="en-US" sz="6000" b="1" u="sng" dirty="0"/>
              <a:t>PROBLEM DEFINITION</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20000" y="1311201"/>
            <a:ext cx="10728322" cy="5157331"/>
          </a:xfrm>
        </p:spPr>
        <p:txBody>
          <a:bodyPr>
            <a:normAutofit fontScale="77500" lnSpcReduction="20000"/>
          </a:bodyPr>
          <a:lstStyle/>
          <a:p>
            <a:r>
              <a:rPr lang="en-GB" sz="3000" dirty="0">
                <a:solidFill>
                  <a:schemeClr val="tx1"/>
                </a:solidFill>
                <a:latin typeface="+mj-lt"/>
              </a:rPr>
              <a:t>Explore and visualize the dataset.</a:t>
            </a:r>
          </a:p>
          <a:p>
            <a:r>
              <a:rPr lang="en-GB" sz="3000" dirty="0">
                <a:solidFill>
                  <a:schemeClr val="tx1"/>
                </a:solidFill>
                <a:latin typeface="+mj-lt"/>
              </a:rPr>
              <a:t>Data </a:t>
            </a:r>
            <a:r>
              <a:rPr lang="en-GB" sz="3000" dirty="0" err="1">
                <a:solidFill>
                  <a:schemeClr val="tx1"/>
                </a:solidFill>
                <a:latin typeface="+mj-lt"/>
              </a:rPr>
              <a:t>Preprocessing</a:t>
            </a:r>
            <a:r>
              <a:rPr lang="en-GB" sz="3000" dirty="0">
                <a:solidFill>
                  <a:schemeClr val="tx1"/>
                </a:solidFill>
                <a:latin typeface="+mj-lt"/>
              </a:rPr>
              <a:t>.</a:t>
            </a:r>
          </a:p>
          <a:p>
            <a:r>
              <a:rPr lang="en-GB" sz="3000" dirty="0">
                <a:solidFill>
                  <a:schemeClr val="tx1"/>
                </a:solidFill>
                <a:latin typeface="+mj-lt"/>
              </a:rPr>
              <a:t>Logistic Regression Model Building.</a:t>
            </a:r>
          </a:p>
          <a:p>
            <a:r>
              <a:rPr lang="en-GB" sz="3000" dirty="0">
                <a:solidFill>
                  <a:schemeClr val="tx1"/>
                </a:solidFill>
                <a:latin typeface="+mj-lt"/>
              </a:rPr>
              <a:t>Improving Model </a:t>
            </a:r>
            <a:r>
              <a:rPr lang="en-GB" sz="3000" dirty="0" err="1">
                <a:solidFill>
                  <a:schemeClr val="tx1"/>
                </a:solidFill>
                <a:latin typeface="+mj-lt"/>
              </a:rPr>
              <a:t>Perfomance</a:t>
            </a:r>
            <a:r>
              <a:rPr lang="en-GB" sz="3000" dirty="0">
                <a:solidFill>
                  <a:schemeClr val="tx1"/>
                </a:solidFill>
                <a:latin typeface="+mj-lt"/>
              </a:rPr>
              <a:t> and Regularization.</a:t>
            </a:r>
          </a:p>
          <a:p>
            <a:r>
              <a:rPr lang="en-GB" sz="3000" dirty="0">
                <a:solidFill>
                  <a:schemeClr val="tx1"/>
                </a:solidFill>
                <a:latin typeface="+mj-lt"/>
              </a:rPr>
              <a:t>Bagging (bagging classifier, random forest, and decision tree.) and Boosting (</a:t>
            </a:r>
            <a:r>
              <a:rPr lang="en-GB" sz="3000" dirty="0" err="1">
                <a:solidFill>
                  <a:schemeClr val="tx1"/>
                </a:solidFill>
                <a:latin typeface="+mj-lt"/>
              </a:rPr>
              <a:t>Adaboost</a:t>
            </a:r>
            <a:r>
              <a:rPr lang="en-GB" sz="3000" dirty="0">
                <a:solidFill>
                  <a:schemeClr val="tx1"/>
                </a:solidFill>
                <a:latin typeface="+mj-lt"/>
              </a:rPr>
              <a:t>, gradient boost, </a:t>
            </a:r>
            <a:r>
              <a:rPr lang="en-GB" sz="3000" dirty="0" err="1">
                <a:solidFill>
                  <a:schemeClr val="tx1"/>
                </a:solidFill>
                <a:latin typeface="+mj-lt"/>
              </a:rPr>
              <a:t>xgboost</a:t>
            </a:r>
            <a:r>
              <a:rPr lang="en-GB" sz="3000" dirty="0">
                <a:solidFill>
                  <a:schemeClr val="tx1"/>
                </a:solidFill>
                <a:latin typeface="+mj-lt"/>
              </a:rPr>
              <a:t>, and stacking classifier) Model building.</a:t>
            </a:r>
          </a:p>
          <a:p>
            <a:r>
              <a:rPr lang="en-GB" sz="3000" dirty="0">
                <a:solidFill>
                  <a:schemeClr val="tx1"/>
                </a:solidFill>
                <a:latin typeface="+mj-lt"/>
              </a:rPr>
              <a:t>Tune the 3 best models from above using Grid Search and Random Search (using Pipelining)</a:t>
            </a:r>
          </a:p>
          <a:p>
            <a:r>
              <a:rPr lang="en-GB" sz="3000" dirty="0">
                <a:solidFill>
                  <a:schemeClr val="tx1"/>
                </a:solidFill>
                <a:latin typeface="+mj-lt"/>
              </a:rPr>
              <a:t>Build a classification model to predict if the customer is going to churn or not</a:t>
            </a:r>
          </a:p>
          <a:p>
            <a:r>
              <a:rPr lang="en-GB" sz="3000" dirty="0">
                <a:solidFill>
                  <a:schemeClr val="tx1"/>
                </a:solidFill>
                <a:latin typeface="+mj-lt"/>
              </a:rPr>
              <a:t>Optimize the model using appropriate techniques</a:t>
            </a:r>
          </a:p>
          <a:p>
            <a:r>
              <a:rPr lang="en-GB" sz="3000" dirty="0">
                <a:solidFill>
                  <a:schemeClr val="tx1"/>
                </a:solidFill>
                <a:latin typeface="+mj-lt"/>
              </a:rPr>
              <a:t>Model Performance Evaluation</a:t>
            </a:r>
          </a:p>
          <a:p>
            <a:r>
              <a:rPr lang="en-GB" sz="3000" dirty="0">
                <a:solidFill>
                  <a:schemeClr val="tx1"/>
                </a:solidFill>
                <a:latin typeface="+mj-lt"/>
              </a:rPr>
              <a:t>Generate a set of insights and recommendations.</a:t>
            </a:r>
            <a:endParaRPr lang="en-US" sz="3000" dirty="0">
              <a:solidFill>
                <a:schemeClr val="tx1"/>
              </a:solidFill>
              <a:latin typeface="+mj-lt"/>
            </a:endParaRPr>
          </a:p>
        </p:txBody>
      </p:sp>
    </p:spTree>
    <p:extLst>
      <p:ext uri="{BB962C8B-B14F-4D97-AF65-F5344CB8AC3E}">
        <p14:creationId xmlns:p14="http://schemas.microsoft.com/office/powerpoint/2010/main" val="35332615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ATTRITION FLAG v/s INCOME CATEGORY</a:t>
            </a:r>
            <a:endParaRPr lang="en-US" sz="6000" b="1" u="sng" dirty="0"/>
          </a:p>
        </p:txBody>
      </p:sp>
      <p:sp>
        <p:nvSpPr>
          <p:cNvPr id="5" name="TextBox 4">
            <a:extLst>
              <a:ext uri="{FF2B5EF4-FFF2-40B4-BE49-F238E27FC236}">
                <a16:creationId xmlns:a16="http://schemas.microsoft.com/office/drawing/2014/main" id="{C560FE02-D500-494E-A9AD-B1AC90F0B939}"/>
              </a:ext>
            </a:extLst>
          </p:cNvPr>
          <p:cNvSpPr txBox="1"/>
          <p:nvPr/>
        </p:nvSpPr>
        <p:spPr>
          <a:xfrm>
            <a:off x="6723922" y="1987292"/>
            <a:ext cx="4943145" cy="2569934"/>
          </a:xfrm>
          <a:prstGeom prst="rect">
            <a:avLst/>
          </a:prstGeom>
          <a:noFill/>
        </p:spPr>
        <p:txBody>
          <a:bodyPr wrap="square">
            <a:spAutoFit/>
          </a:bodyPr>
          <a:lstStyle/>
          <a:p>
            <a:pPr algn="just"/>
            <a:r>
              <a:rPr lang="en-GB" sz="23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300" b="0" i="0" dirty="0" err="1">
                <a:effectLst/>
                <a:latin typeface="Times New Roman" panose="02020603050405020304" pitchFamily="18" charset="0"/>
                <a:cs typeface="Times New Roman" panose="02020603050405020304" pitchFamily="18" charset="0"/>
              </a:rPr>
              <a:t>Attrited</a:t>
            </a:r>
            <a:r>
              <a:rPr lang="en-GB" sz="2300" b="0" i="0" dirty="0">
                <a:effectLst/>
                <a:latin typeface="Times New Roman" panose="02020603050405020304" pitchFamily="18" charset="0"/>
                <a:cs typeface="Times New Roman" panose="02020603050405020304" pitchFamily="18" charset="0"/>
              </a:rPr>
              <a:t> customers are far less compared to the existing ones across all Income Categories. But an increase in the individual numbers can prove to a point of contention for the bank.</a:t>
            </a:r>
            <a:endParaRPr lang="en-US" sz="2300" dirty="0">
              <a:latin typeface="Times New Roman" panose="02020603050405020304" pitchFamily="18" charset="0"/>
              <a:cs typeface="Times New Roman" panose="02020603050405020304" pitchFamily="18" charset="0"/>
            </a:endParaRPr>
          </a:p>
        </p:txBody>
      </p:sp>
      <p:pic>
        <p:nvPicPr>
          <p:cNvPr id="23554" name="Picture 2">
            <a:extLst>
              <a:ext uri="{FF2B5EF4-FFF2-40B4-BE49-F238E27FC236}">
                <a16:creationId xmlns:a16="http://schemas.microsoft.com/office/drawing/2014/main" id="{F6FB3455-738C-4C88-A8BB-1430F83045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933" y="1556320"/>
            <a:ext cx="5497511" cy="4583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769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ATTRITION FLAG v/s CONTACT COUNT</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304900" y="5367259"/>
            <a:ext cx="10282015" cy="1200329"/>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Count of contacts increases in </a:t>
            </a:r>
            <a:r>
              <a:rPr lang="en-GB" sz="2400" dirty="0" err="1">
                <a:latin typeface="Times New Roman" panose="02020603050405020304" pitchFamily="18" charset="0"/>
                <a:cs typeface="Times New Roman" panose="02020603050405020304" pitchFamily="18" charset="0"/>
              </a:rPr>
              <a:t>attrited</a:t>
            </a:r>
            <a:r>
              <a:rPr lang="en-GB" sz="2400" dirty="0">
                <a:latin typeface="Times New Roman" panose="02020603050405020304" pitchFamily="18" charset="0"/>
                <a:cs typeface="Times New Roman" panose="02020603050405020304" pitchFamily="18" charset="0"/>
              </a:rPr>
              <a:t> customers.</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Only existing customers have 0 count of contacts.</a:t>
            </a:r>
            <a:endParaRPr lang="en-US" sz="2400" dirty="0">
              <a:latin typeface="Times New Roman" panose="02020603050405020304" pitchFamily="18" charset="0"/>
              <a:cs typeface="Times New Roman" panose="02020603050405020304" pitchFamily="18" charset="0"/>
            </a:endParaRPr>
          </a:p>
        </p:txBody>
      </p:sp>
      <p:pic>
        <p:nvPicPr>
          <p:cNvPr id="24578" name="Picture 2">
            <a:extLst>
              <a:ext uri="{FF2B5EF4-FFF2-40B4-BE49-F238E27FC236}">
                <a16:creationId xmlns:a16="http://schemas.microsoft.com/office/drawing/2014/main" id="{7A1AD76C-9BB9-4896-84FD-A5488DAB26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5085" y="1133885"/>
            <a:ext cx="8333712" cy="4476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6209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fontScale="90000"/>
          </a:bodyPr>
          <a:lstStyle/>
          <a:p>
            <a:r>
              <a:rPr lang="en-GB" sz="6000" b="1" u="sng" dirty="0"/>
              <a:t>ATTRITION FLAG v/s MARITAL STATUS v/s DEPENDENT COUNT</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6546405" y="2090172"/>
            <a:ext cx="5137595" cy="2677656"/>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Existing customers have a higher dependent count in the case of Single and Divorced customers.</a:t>
            </a:r>
          </a:p>
          <a:p>
            <a:pPr marL="342900" indent="-342900" algn="just">
              <a:buFont typeface="Arial" panose="020B0604020202020204" pitchFamily="34" charset="0"/>
              <a:buChar char="•"/>
            </a:pPr>
            <a:r>
              <a:rPr lang="en-GB" sz="2400" b="0" i="0" dirty="0" err="1">
                <a:effectLst/>
                <a:latin typeface="Times New Roman" panose="02020603050405020304" pitchFamily="18" charset="0"/>
                <a:cs typeface="Times New Roman" panose="02020603050405020304" pitchFamily="18" charset="0"/>
              </a:rPr>
              <a:t>Attrited</a:t>
            </a:r>
            <a:r>
              <a:rPr lang="en-GB" sz="2400" b="0" i="0" dirty="0">
                <a:effectLst/>
                <a:latin typeface="Times New Roman" panose="02020603050405020304" pitchFamily="18" charset="0"/>
                <a:cs typeface="Times New Roman" panose="02020603050405020304" pitchFamily="18" charset="0"/>
              </a:rPr>
              <a:t> customers have a higher dependent count in the case of Married and Unknown Customers.</a:t>
            </a:r>
            <a:endParaRPr lang="en-US" sz="2400" dirty="0">
              <a:latin typeface="Times New Roman" panose="02020603050405020304" pitchFamily="18" charset="0"/>
              <a:cs typeface="Times New Roman" panose="02020603050405020304" pitchFamily="18" charset="0"/>
            </a:endParaRPr>
          </a:p>
        </p:txBody>
      </p:sp>
      <p:pic>
        <p:nvPicPr>
          <p:cNvPr id="25602" name="Picture 2">
            <a:extLst>
              <a:ext uri="{FF2B5EF4-FFF2-40B4-BE49-F238E27FC236}">
                <a16:creationId xmlns:a16="http://schemas.microsoft.com/office/drawing/2014/main" id="{7CF41466-56BC-4DF0-8325-D5806A2325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77" y="1705505"/>
            <a:ext cx="6031661" cy="4119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9190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fontScale="90000"/>
          </a:bodyPr>
          <a:lstStyle/>
          <a:p>
            <a:r>
              <a:rPr lang="en-GB" sz="6000" b="1" u="sng" dirty="0"/>
              <a:t>ATTRITION FLAG v/s EDUCATION LEVEL v/s AVG UTILIZATION RATIO</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558802" y="2952071"/>
            <a:ext cx="4614000" cy="1938992"/>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Existing customers have a much higher utilization ratio as compared to </a:t>
            </a:r>
            <a:r>
              <a:rPr lang="en-GB" sz="2400" dirty="0" err="1">
                <a:latin typeface="Times New Roman" panose="02020603050405020304" pitchFamily="18" charset="0"/>
                <a:cs typeface="Times New Roman" panose="02020603050405020304" pitchFamily="18" charset="0"/>
              </a:rPr>
              <a:t>attrited</a:t>
            </a:r>
            <a:r>
              <a:rPr lang="en-GB" sz="2400" dirty="0">
                <a:latin typeface="Times New Roman" panose="02020603050405020304" pitchFamily="18" charset="0"/>
                <a:cs typeface="Times New Roman" panose="02020603050405020304" pitchFamily="18" charset="0"/>
              </a:rPr>
              <a:t> customers across all education levels.</a:t>
            </a:r>
            <a:endParaRPr lang="en-US" sz="2400" dirty="0">
              <a:latin typeface="Times New Roman" panose="02020603050405020304" pitchFamily="18" charset="0"/>
              <a:cs typeface="Times New Roman" panose="02020603050405020304" pitchFamily="18" charset="0"/>
            </a:endParaRPr>
          </a:p>
        </p:txBody>
      </p:sp>
      <p:pic>
        <p:nvPicPr>
          <p:cNvPr id="26626" name="Picture 2">
            <a:extLst>
              <a:ext uri="{FF2B5EF4-FFF2-40B4-BE49-F238E27FC236}">
                <a16:creationId xmlns:a16="http://schemas.microsoft.com/office/drawing/2014/main" id="{D9F7E8D2-E471-48D2-9A8B-DC36945199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3755" y="1275546"/>
            <a:ext cx="5544567" cy="5292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9323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ATTRITION FLAG v/s CUSTOMER AGE</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914400" y="5467350"/>
            <a:ext cx="10763250" cy="1200329"/>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Chances of attrition increase as the age of the customer increases </a:t>
            </a:r>
            <a:r>
              <a:rPr lang="en-GB" sz="2400" dirty="0" err="1">
                <a:latin typeface="Times New Roman" panose="02020603050405020304" pitchFamily="18" charset="0"/>
                <a:cs typeface="Times New Roman" panose="02020603050405020304" pitchFamily="18" charset="0"/>
              </a:rPr>
              <a:t>upto</a:t>
            </a:r>
            <a:r>
              <a:rPr lang="en-GB" sz="2400" dirty="0">
                <a:latin typeface="Times New Roman" panose="02020603050405020304" pitchFamily="18" charset="0"/>
                <a:cs typeface="Times New Roman" panose="02020603050405020304" pitchFamily="18" charset="0"/>
              </a:rPr>
              <a:t> a certain point (47 years) after which it declines as the age increases (</a:t>
            </a:r>
            <a:r>
              <a:rPr lang="en-GB" sz="2400" dirty="0" err="1">
                <a:latin typeface="Times New Roman" panose="02020603050405020304" pitchFamily="18" charset="0"/>
                <a:cs typeface="Times New Roman" panose="02020603050405020304" pitchFamily="18" charset="0"/>
              </a:rPr>
              <a:t>upto</a:t>
            </a:r>
            <a:r>
              <a:rPr lang="en-GB" sz="2400" dirty="0">
                <a:latin typeface="Times New Roman" panose="02020603050405020304" pitchFamily="18" charset="0"/>
                <a:cs typeface="Times New Roman" panose="02020603050405020304" pitchFamily="18" charset="0"/>
              </a:rPr>
              <a:t> 73 years)</a:t>
            </a:r>
            <a:endParaRPr lang="en-US" sz="2400" dirty="0">
              <a:latin typeface="Times New Roman" panose="02020603050405020304" pitchFamily="18" charset="0"/>
              <a:cs typeface="Times New Roman" panose="02020603050405020304" pitchFamily="18" charset="0"/>
            </a:endParaRPr>
          </a:p>
        </p:txBody>
      </p:sp>
      <p:pic>
        <p:nvPicPr>
          <p:cNvPr id="27650" name="Picture 2">
            <a:extLst>
              <a:ext uri="{FF2B5EF4-FFF2-40B4-BE49-F238E27FC236}">
                <a16:creationId xmlns:a16="http://schemas.microsoft.com/office/drawing/2014/main" id="{03A8A0A4-88C2-48F0-A625-24AD4B225B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 y="1390650"/>
            <a:ext cx="11163300" cy="407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7965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MONTHS INACTIVE v/s INCOME CATEGORY</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1319757" y="5486400"/>
            <a:ext cx="9400084" cy="1200329"/>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For all the income categories the inactive months increase form 1 to 3 months, after which there is a sharp decline in inactivity.</a:t>
            </a:r>
            <a:endParaRPr lang="en-US" sz="2400" dirty="0">
              <a:latin typeface="Times New Roman" panose="02020603050405020304" pitchFamily="18" charset="0"/>
              <a:cs typeface="Times New Roman" panose="02020603050405020304" pitchFamily="18" charset="0"/>
            </a:endParaRPr>
          </a:p>
        </p:txBody>
      </p:sp>
      <p:pic>
        <p:nvPicPr>
          <p:cNvPr id="28674" name="Picture 2">
            <a:extLst>
              <a:ext uri="{FF2B5EF4-FFF2-40B4-BE49-F238E27FC236}">
                <a16:creationId xmlns:a16="http://schemas.microsoft.com/office/drawing/2014/main" id="{C626777D-C805-4B0E-8BA6-8ED428A6A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171" y="1027589"/>
            <a:ext cx="8942189" cy="4458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7415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fontScale="90000"/>
          </a:bodyPr>
          <a:lstStyle/>
          <a:p>
            <a:r>
              <a:rPr lang="en-GB" sz="6000" b="1" u="sng" dirty="0"/>
              <a:t>CARD CATEGORY v/s MONTHS ON BOOK (ATTRITED CUSTOMER = YES)</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592666" y="5098786"/>
            <a:ext cx="10728321" cy="1569660"/>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Blue and Silver Card category </a:t>
            </a:r>
            <a:r>
              <a:rPr lang="en-GB" sz="2400" dirty="0" err="1">
                <a:latin typeface="Times New Roman" panose="02020603050405020304" pitchFamily="18" charset="0"/>
                <a:cs typeface="Times New Roman" panose="02020603050405020304" pitchFamily="18" charset="0"/>
              </a:rPr>
              <a:t>attrited</a:t>
            </a:r>
            <a:r>
              <a:rPr lang="en-GB" sz="2400" dirty="0">
                <a:latin typeface="Times New Roman" panose="02020603050405020304" pitchFamily="18" charset="0"/>
                <a:cs typeface="Times New Roman" panose="02020603050405020304" pitchFamily="18" charset="0"/>
              </a:rPr>
              <a:t> customers show the highest value for months on book.</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Blue category has the highest number of </a:t>
            </a:r>
            <a:r>
              <a:rPr lang="en-GB" sz="2400" dirty="0" err="1">
                <a:latin typeface="Times New Roman" panose="02020603050405020304" pitchFamily="18" charset="0"/>
                <a:cs typeface="Times New Roman" panose="02020603050405020304" pitchFamily="18" charset="0"/>
              </a:rPr>
              <a:t>attrited</a:t>
            </a:r>
            <a:r>
              <a:rPr lang="en-GB" sz="2400" dirty="0">
                <a:latin typeface="Times New Roman" panose="02020603050405020304" pitchFamily="18" charset="0"/>
                <a:cs typeface="Times New Roman" panose="02020603050405020304" pitchFamily="18" charset="0"/>
              </a:rPr>
              <a:t> customers.</a:t>
            </a:r>
            <a:endParaRPr lang="en-US" sz="2400" dirty="0">
              <a:latin typeface="Times New Roman" panose="02020603050405020304" pitchFamily="18" charset="0"/>
              <a:cs typeface="Times New Roman" panose="02020603050405020304" pitchFamily="18" charset="0"/>
            </a:endParaRPr>
          </a:p>
        </p:txBody>
      </p:sp>
      <p:pic>
        <p:nvPicPr>
          <p:cNvPr id="29698" name="Picture 2">
            <a:extLst>
              <a:ext uri="{FF2B5EF4-FFF2-40B4-BE49-F238E27FC236}">
                <a16:creationId xmlns:a16="http://schemas.microsoft.com/office/drawing/2014/main" id="{B087E6F7-10EA-4CC2-B35E-84CAE45C4E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7735" y="974384"/>
            <a:ext cx="8450587" cy="4274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8352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1218000" cy="855917"/>
          </a:xfrm>
        </p:spPr>
        <p:txBody>
          <a:bodyPr>
            <a:normAutofit fontScale="90000"/>
          </a:bodyPr>
          <a:lstStyle/>
          <a:p>
            <a:r>
              <a:rPr lang="en-GB" sz="6000" b="1" u="sng" dirty="0"/>
              <a:t>EDUCATION LEVEL v/s AVG OPEN TO BUY (ATTRITED CUSTOMER = YES)</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7704667" y="1556586"/>
            <a:ext cx="3928533" cy="4893647"/>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In the 0 to 1000 range of Average Open To Buy, as education level increases, the avg. open to buy decreases. Except in the case of Graduate degree holders which prove to be an anomaly and have a much higher density of avg. open to buy, thus deviating from the standard trend.</a:t>
            </a:r>
            <a:endParaRPr lang="en-US" sz="2400" dirty="0">
              <a:latin typeface="Times New Roman" panose="02020603050405020304" pitchFamily="18" charset="0"/>
              <a:cs typeface="Times New Roman" panose="02020603050405020304" pitchFamily="18" charset="0"/>
            </a:endParaRPr>
          </a:p>
        </p:txBody>
      </p:sp>
      <p:pic>
        <p:nvPicPr>
          <p:cNvPr id="30722" name="Picture 2">
            <a:extLst>
              <a:ext uri="{FF2B5EF4-FFF2-40B4-BE49-F238E27FC236}">
                <a16:creationId xmlns:a16="http://schemas.microsoft.com/office/drawing/2014/main" id="{3C09B957-5CC2-4377-B16E-D5BD9FCDCD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49" y="1843087"/>
            <a:ext cx="7168041" cy="4320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1497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369034"/>
            <a:ext cx="10728322" cy="855917"/>
          </a:xfrm>
        </p:spPr>
        <p:txBody>
          <a:bodyPr>
            <a:normAutofit/>
          </a:bodyPr>
          <a:lstStyle/>
          <a:p>
            <a:r>
              <a:rPr lang="en-GB" sz="6000" b="1" u="sng" dirty="0"/>
              <a:t>Key Insights based on EDA</a:t>
            </a:r>
            <a:endParaRPr lang="en-US" sz="6000" b="1" u="sng" dirty="0"/>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idx="1"/>
          </p:nvPr>
        </p:nvSpPr>
        <p:spPr>
          <a:xfrm>
            <a:off x="693375" y="1224951"/>
            <a:ext cx="10805249" cy="4987970"/>
          </a:xfrm>
        </p:spPr>
        <p:txBody>
          <a:bodyPr>
            <a:noAutofit/>
          </a:bodyPr>
          <a:lstStyle/>
          <a:p>
            <a:r>
              <a:rPr lang="en-GB" sz="2200" dirty="0">
                <a:solidFill>
                  <a:schemeClr val="tx1"/>
                </a:solidFill>
                <a:latin typeface="+mj-lt"/>
              </a:rPr>
              <a:t>Months on Book only ranges from 10 - 60 months. This data would not be </a:t>
            </a:r>
            <a:r>
              <a:rPr lang="en-GB" sz="2200" dirty="0" err="1">
                <a:solidFill>
                  <a:schemeClr val="tx1"/>
                </a:solidFill>
                <a:latin typeface="+mj-lt"/>
              </a:rPr>
              <a:t>enoguh</a:t>
            </a:r>
            <a:r>
              <a:rPr lang="en-GB" sz="2200" dirty="0">
                <a:solidFill>
                  <a:schemeClr val="tx1"/>
                </a:solidFill>
                <a:latin typeface="+mj-lt"/>
              </a:rPr>
              <a:t> in predication of customers with accounts less than a year or greater than 5 years.</a:t>
            </a:r>
          </a:p>
          <a:p>
            <a:r>
              <a:rPr lang="en-GB" sz="2200" dirty="0">
                <a:solidFill>
                  <a:schemeClr val="tx1"/>
                </a:solidFill>
                <a:latin typeface="+mj-lt"/>
              </a:rPr>
              <a:t>Imbalanced credit limit many discourage customers from continuing with the banks services.</a:t>
            </a:r>
          </a:p>
          <a:p>
            <a:r>
              <a:rPr lang="en-GB" sz="2200" dirty="0">
                <a:solidFill>
                  <a:schemeClr val="tx1"/>
                </a:solidFill>
                <a:latin typeface="+mj-lt"/>
              </a:rPr>
              <a:t>Low revolving balance shows that customers may churn </a:t>
            </a:r>
            <a:r>
              <a:rPr lang="en-GB" sz="2200" dirty="0" err="1">
                <a:solidFill>
                  <a:schemeClr val="tx1"/>
                </a:solidFill>
                <a:latin typeface="+mj-lt"/>
              </a:rPr>
              <a:t>whihch</a:t>
            </a:r>
            <a:r>
              <a:rPr lang="en-GB" sz="2200" dirty="0">
                <a:solidFill>
                  <a:schemeClr val="tx1"/>
                </a:solidFill>
                <a:latin typeface="+mj-lt"/>
              </a:rPr>
              <a:t> is why they have low balances saved with the bank.</a:t>
            </a:r>
          </a:p>
          <a:p>
            <a:r>
              <a:rPr lang="en-GB" sz="2200" dirty="0">
                <a:solidFill>
                  <a:schemeClr val="tx1"/>
                </a:solidFill>
                <a:latin typeface="+mj-lt"/>
              </a:rPr>
              <a:t>Ratio of Transaction Amt and </a:t>
            </a:r>
            <a:r>
              <a:rPr lang="en-GB" sz="2200" dirty="0" err="1">
                <a:solidFill>
                  <a:schemeClr val="tx1"/>
                </a:solidFill>
                <a:latin typeface="+mj-lt"/>
              </a:rPr>
              <a:t>transcation</a:t>
            </a:r>
            <a:r>
              <a:rPr lang="en-GB" sz="2200" dirty="0">
                <a:solidFill>
                  <a:schemeClr val="tx1"/>
                </a:solidFill>
                <a:latin typeface="+mj-lt"/>
              </a:rPr>
              <a:t> count in Q4 to Q1 has a Mean less than 1. Therefore, we can say that people transact less in Q4 than in Q1</a:t>
            </a:r>
          </a:p>
          <a:p>
            <a:r>
              <a:rPr lang="en-GB" sz="2200" dirty="0">
                <a:solidFill>
                  <a:schemeClr val="tx1"/>
                </a:solidFill>
                <a:latin typeface="+mj-lt"/>
              </a:rPr>
              <a:t>Very small transaction amounts accounts for people not very big on spending therefore not utilizing their credit card much.</a:t>
            </a:r>
          </a:p>
          <a:p>
            <a:r>
              <a:rPr lang="en-GB" sz="2200" dirty="0">
                <a:solidFill>
                  <a:schemeClr val="tx1"/>
                </a:solidFill>
                <a:latin typeface="+mj-lt"/>
              </a:rPr>
              <a:t>The higher the number of transactions a customer has the less likely they are to leave.</a:t>
            </a:r>
          </a:p>
          <a:p>
            <a:r>
              <a:rPr lang="en-GB" sz="2200" dirty="0">
                <a:solidFill>
                  <a:schemeClr val="tx1"/>
                </a:solidFill>
                <a:latin typeface="+mj-lt"/>
              </a:rPr>
              <a:t>Equal distribution among male and female credit card holders showing no discrepancy in the methods of providing credit cards to different genders by the bank.</a:t>
            </a:r>
          </a:p>
          <a:p>
            <a:r>
              <a:rPr lang="en-GB" sz="2200" dirty="0">
                <a:solidFill>
                  <a:schemeClr val="tx1"/>
                </a:solidFill>
                <a:latin typeface="+mj-lt"/>
              </a:rPr>
              <a:t>Few customers have not provided any information on their Marital Status, Education Level or Income Category. This points to the fact that they may leave or attrite and </a:t>
            </a:r>
            <a:r>
              <a:rPr lang="en-GB" sz="2200" dirty="0" err="1">
                <a:solidFill>
                  <a:schemeClr val="tx1"/>
                </a:solidFill>
                <a:latin typeface="+mj-lt"/>
              </a:rPr>
              <a:t>thats</a:t>
            </a:r>
            <a:r>
              <a:rPr lang="en-GB" sz="2200" dirty="0">
                <a:solidFill>
                  <a:schemeClr val="tx1"/>
                </a:solidFill>
                <a:latin typeface="+mj-lt"/>
              </a:rPr>
              <a:t> why they did not provide any info</a:t>
            </a:r>
          </a:p>
        </p:txBody>
      </p:sp>
    </p:spTree>
    <p:extLst>
      <p:ext uri="{BB962C8B-B14F-4D97-AF65-F5344CB8AC3E}">
        <p14:creationId xmlns:p14="http://schemas.microsoft.com/office/powerpoint/2010/main" val="6436579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369034"/>
            <a:ext cx="10728322" cy="855917"/>
          </a:xfrm>
        </p:spPr>
        <p:txBody>
          <a:bodyPr>
            <a:normAutofit/>
          </a:bodyPr>
          <a:lstStyle/>
          <a:p>
            <a:r>
              <a:rPr lang="en-GB" sz="6000" b="1" u="sng" dirty="0"/>
              <a:t>Key Insights based on EDA</a:t>
            </a:r>
            <a:endParaRPr lang="en-US" sz="6000" b="1" u="sng" dirty="0"/>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idx="1"/>
          </p:nvPr>
        </p:nvSpPr>
        <p:spPr>
          <a:xfrm>
            <a:off x="720000" y="1224951"/>
            <a:ext cx="11302667" cy="4987970"/>
          </a:xfrm>
        </p:spPr>
        <p:txBody>
          <a:bodyPr>
            <a:noAutofit/>
          </a:bodyPr>
          <a:lstStyle/>
          <a:p>
            <a:r>
              <a:rPr lang="en-GB" sz="2400" dirty="0">
                <a:solidFill>
                  <a:schemeClr val="tx1"/>
                </a:solidFill>
                <a:latin typeface="+mj-lt"/>
              </a:rPr>
              <a:t>Most customers hold a card from the blue category. This shows that the bank dislikes risk and does not provide a better category of card unless the customer has a higher income. Higher card categories are based on your salary income. This also points to the fact that most people on the dataset have less income. There could also be charges on the higher cards which is why people don't prefer it. This may vary from bank to bank.</a:t>
            </a:r>
          </a:p>
          <a:p>
            <a:r>
              <a:rPr lang="en-GB" sz="2400" dirty="0">
                <a:solidFill>
                  <a:schemeClr val="tx1"/>
                </a:solidFill>
                <a:latin typeface="+mj-lt"/>
              </a:rPr>
              <a:t>Increase in inactivity or number of contacts may lead to attribution / churning. Point to problems in the bank or customer dissatisfaction.</a:t>
            </a:r>
          </a:p>
          <a:p>
            <a:r>
              <a:rPr lang="en-GB" sz="2400" dirty="0">
                <a:solidFill>
                  <a:schemeClr val="tx1"/>
                </a:solidFill>
                <a:latin typeface="+mj-lt"/>
              </a:rPr>
              <a:t>Difference in credit limit between customers may contribute to churning.</a:t>
            </a:r>
          </a:p>
          <a:p>
            <a:r>
              <a:rPr lang="en-GB" sz="2400" dirty="0">
                <a:solidFill>
                  <a:schemeClr val="tx1"/>
                </a:solidFill>
                <a:latin typeface="+mj-lt"/>
              </a:rPr>
              <a:t>Churning increases as Total revolving balance decreases.</a:t>
            </a:r>
          </a:p>
          <a:p>
            <a:r>
              <a:rPr lang="en-GB" sz="2400" dirty="0">
                <a:solidFill>
                  <a:schemeClr val="tx1"/>
                </a:solidFill>
                <a:latin typeface="+mj-lt"/>
              </a:rPr>
              <a:t>Customers with doctorates and higher income are the most </a:t>
            </a:r>
            <a:r>
              <a:rPr lang="en-GB" sz="2400" dirty="0" err="1">
                <a:solidFill>
                  <a:schemeClr val="tx1"/>
                </a:solidFill>
                <a:latin typeface="+mj-lt"/>
              </a:rPr>
              <a:t>attrited</a:t>
            </a:r>
            <a:r>
              <a:rPr lang="en-GB" sz="2400" dirty="0">
                <a:solidFill>
                  <a:schemeClr val="tx1"/>
                </a:solidFill>
                <a:latin typeface="+mj-lt"/>
              </a:rPr>
              <a:t> customers. Specific targeted marketing to them may help.</a:t>
            </a:r>
          </a:p>
          <a:p>
            <a:r>
              <a:rPr lang="en-GB" sz="2400" dirty="0" err="1">
                <a:solidFill>
                  <a:schemeClr val="tx1"/>
                </a:solidFill>
                <a:latin typeface="+mj-lt"/>
              </a:rPr>
              <a:t>Attrited</a:t>
            </a:r>
            <a:r>
              <a:rPr lang="en-GB" sz="2400" dirty="0">
                <a:solidFill>
                  <a:schemeClr val="tx1"/>
                </a:solidFill>
                <a:latin typeface="+mj-lt"/>
              </a:rPr>
              <a:t> customers were constantly active with high contact counts. Showing that they had some </a:t>
            </a:r>
            <a:r>
              <a:rPr lang="en-GB" sz="2400" dirty="0" err="1">
                <a:solidFill>
                  <a:schemeClr val="tx1"/>
                </a:solidFill>
                <a:latin typeface="+mj-lt"/>
              </a:rPr>
              <a:t>previaling</a:t>
            </a:r>
            <a:r>
              <a:rPr lang="en-GB" sz="2400" dirty="0">
                <a:solidFill>
                  <a:schemeClr val="tx1"/>
                </a:solidFill>
                <a:latin typeface="+mj-lt"/>
              </a:rPr>
              <a:t> issues with the bank because of which they had to constantly contact the bank and stay active in the working of their accounts.</a:t>
            </a:r>
          </a:p>
        </p:txBody>
      </p:sp>
    </p:spTree>
    <p:extLst>
      <p:ext uri="{BB962C8B-B14F-4D97-AF65-F5344CB8AC3E}">
        <p14:creationId xmlns:p14="http://schemas.microsoft.com/office/powerpoint/2010/main" val="1464232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634149" y="278192"/>
            <a:ext cx="10728322" cy="855917"/>
          </a:xfrm>
        </p:spPr>
        <p:txBody>
          <a:bodyPr>
            <a:normAutofit/>
          </a:bodyPr>
          <a:lstStyle/>
          <a:p>
            <a:r>
              <a:rPr lang="en-US" sz="6000" b="1" u="sng" dirty="0"/>
              <a:t>DATA INFORMATION </a:t>
            </a:r>
          </a:p>
        </p:txBody>
      </p:sp>
      <p:sp>
        <p:nvSpPr>
          <p:cNvPr id="5" name="Content Placeholder 2">
            <a:extLst>
              <a:ext uri="{FF2B5EF4-FFF2-40B4-BE49-F238E27FC236}">
                <a16:creationId xmlns:a16="http://schemas.microsoft.com/office/drawing/2014/main" id="{D875B51D-DDD9-4F3D-88DA-368D3D564F01}"/>
              </a:ext>
            </a:extLst>
          </p:cNvPr>
          <p:cNvSpPr txBox="1">
            <a:spLocks/>
          </p:cNvSpPr>
          <p:nvPr/>
        </p:nvSpPr>
        <p:spPr>
          <a:xfrm>
            <a:off x="634149" y="1254105"/>
            <a:ext cx="5990938" cy="4344437"/>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000" dirty="0">
                <a:solidFill>
                  <a:schemeClr val="tx1"/>
                </a:solidFill>
                <a:latin typeface="+mj-lt"/>
              </a:rPr>
              <a:t>There are 10 attributes of type INTEGER.</a:t>
            </a:r>
          </a:p>
          <a:p>
            <a:r>
              <a:rPr lang="en-GB" sz="3000" dirty="0">
                <a:solidFill>
                  <a:schemeClr val="tx1"/>
                </a:solidFill>
                <a:latin typeface="+mj-lt"/>
              </a:rPr>
              <a:t>There is 5 attributes of type FLOAT.</a:t>
            </a:r>
          </a:p>
          <a:p>
            <a:r>
              <a:rPr lang="en-GB" sz="3000" dirty="0">
                <a:solidFill>
                  <a:schemeClr val="tx1"/>
                </a:solidFill>
                <a:latin typeface="+mj-lt"/>
              </a:rPr>
              <a:t>There are 6 attributes of type OBJECT.</a:t>
            </a:r>
          </a:p>
          <a:p>
            <a:r>
              <a:rPr lang="en-GB" sz="3000" dirty="0">
                <a:solidFill>
                  <a:schemeClr val="tx1"/>
                </a:solidFill>
                <a:latin typeface="+mj-lt"/>
              </a:rPr>
              <a:t>TOTAL : 21 Attributes.</a:t>
            </a:r>
          </a:p>
          <a:p>
            <a:r>
              <a:rPr lang="en-GB" sz="3000" dirty="0">
                <a:solidFill>
                  <a:schemeClr val="tx1"/>
                </a:solidFill>
                <a:latin typeface="+mj-lt"/>
              </a:rPr>
              <a:t>There are 10127 rows and 21 columns</a:t>
            </a:r>
            <a:endParaRPr lang="en-US" sz="3000" dirty="0">
              <a:solidFill>
                <a:schemeClr val="tx1"/>
              </a:solidFill>
              <a:latin typeface="+mj-lt"/>
            </a:endParaRPr>
          </a:p>
        </p:txBody>
      </p:sp>
    </p:spTree>
    <p:extLst>
      <p:ext uri="{BB962C8B-B14F-4D97-AF65-F5344CB8AC3E}">
        <p14:creationId xmlns:p14="http://schemas.microsoft.com/office/powerpoint/2010/main" val="186369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369034"/>
            <a:ext cx="10728322" cy="855917"/>
          </a:xfrm>
        </p:spPr>
        <p:txBody>
          <a:bodyPr>
            <a:normAutofit/>
          </a:bodyPr>
          <a:lstStyle/>
          <a:p>
            <a:r>
              <a:rPr lang="en-GB" sz="6000" b="1" u="sng" dirty="0"/>
              <a:t>Key Insights based on EDA</a:t>
            </a:r>
            <a:endParaRPr lang="en-US" sz="6000" b="1" u="sng" dirty="0"/>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idx="1"/>
          </p:nvPr>
        </p:nvSpPr>
        <p:spPr>
          <a:xfrm>
            <a:off x="720000" y="1365529"/>
            <a:ext cx="10805249" cy="4987970"/>
          </a:xfrm>
        </p:spPr>
        <p:txBody>
          <a:bodyPr>
            <a:noAutofit/>
          </a:bodyPr>
          <a:lstStyle/>
          <a:p>
            <a:r>
              <a:rPr lang="en-GB" sz="2200" dirty="0">
                <a:solidFill>
                  <a:schemeClr val="tx1"/>
                </a:solidFill>
                <a:latin typeface="+mj-lt"/>
              </a:rPr>
              <a:t>Married customers with higher dependent counts are </a:t>
            </a:r>
            <a:r>
              <a:rPr lang="en-GB" sz="2200" dirty="0" err="1">
                <a:solidFill>
                  <a:schemeClr val="tx1"/>
                </a:solidFill>
                <a:latin typeface="+mj-lt"/>
              </a:rPr>
              <a:t>likey</a:t>
            </a:r>
            <a:r>
              <a:rPr lang="en-GB" sz="2200" dirty="0">
                <a:solidFill>
                  <a:schemeClr val="tx1"/>
                </a:solidFill>
                <a:latin typeface="+mj-lt"/>
              </a:rPr>
              <a:t> to churn.</a:t>
            </a:r>
          </a:p>
          <a:p>
            <a:r>
              <a:rPr lang="en-GB" sz="2200" dirty="0">
                <a:solidFill>
                  <a:schemeClr val="tx1"/>
                </a:solidFill>
                <a:latin typeface="+mj-lt"/>
              </a:rPr>
              <a:t>Blue and Silver Card category </a:t>
            </a:r>
            <a:r>
              <a:rPr lang="en-GB" sz="2200" dirty="0" err="1">
                <a:solidFill>
                  <a:schemeClr val="tx1"/>
                </a:solidFill>
                <a:latin typeface="+mj-lt"/>
              </a:rPr>
              <a:t>attrited</a:t>
            </a:r>
            <a:r>
              <a:rPr lang="en-GB" sz="2200" dirty="0">
                <a:solidFill>
                  <a:schemeClr val="tx1"/>
                </a:solidFill>
                <a:latin typeface="+mj-lt"/>
              </a:rPr>
              <a:t> customers show the highest value for months on book.</a:t>
            </a:r>
          </a:p>
        </p:txBody>
      </p:sp>
    </p:spTree>
    <p:extLst>
      <p:ext uri="{BB962C8B-B14F-4D97-AF65-F5344CB8AC3E}">
        <p14:creationId xmlns:p14="http://schemas.microsoft.com/office/powerpoint/2010/main" val="23417101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u="sng" dirty="0"/>
              <a:t>DATA PREPROCESSING II</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20000" y="1676400"/>
            <a:ext cx="10728322" cy="4562400"/>
          </a:xfrm>
        </p:spPr>
        <p:txBody>
          <a:bodyPr>
            <a:normAutofit/>
          </a:bodyPr>
          <a:lstStyle/>
          <a:p>
            <a:r>
              <a:rPr lang="en-GB" sz="3000" b="1" dirty="0">
                <a:solidFill>
                  <a:schemeClr val="tx1"/>
                </a:solidFill>
                <a:latin typeface="+mj-lt"/>
              </a:rPr>
              <a:t>FEATURE ENGINEERING</a:t>
            </a:r>
          </a:p>
          <a:p>
            <a:r>
              <a:rPr lang="en-GB" sz="3000" b="1" dirty="0">
                <a:solidFill>
                  <a:schemeClr val="tx1"/>
                </a:solidFill>
                <a:latin typeface="+mj-lt"/>
              </a:rPr>
              <a:t>This part of Data </a:t>
            </a:r>
            <a:r>
              <a:rPr lang="en-GB" sz="3000" b="1" dirty="0" err="1">
                <a:solidFill>
                  <a:schemeClr val="tx1"/>
                </a:solidFill>
                <a:latin typeface="+mj-lt"/>
              </a:rPr>
              <a:t>Preprocessing</a:t>
            </a:r>
            <a:r>
              <a:rPr lang="en-GB" sz="3000" b="1" dirty="0">
                <a:solidFill>
                  <a:schemeClr val="tx1"/>
                </a:solidFill>
                <a:latin typeface="+mj-lt"/>
              </a:rPr>
              <a:t> is done to cater to the Model Building part of the project. It will help in easier development of the Logistic Regression Model and Decision Tree</a:t>
            </a:r>
          </a:p>
          <a:p>
            <a:r>
              <a:rPr lang="en-GB" sz="3000" b="1" dirty="0">
                <a:solidFill>
                  <a:schemeClr val="tx1"/>
                </a:solidFill>
                <a:latin typeface="+mj-lt"/>
              </a:rPr>
              <a:t>CONTINUATION : Pre-Processing Done:</a:t>
            </a:r>
          </a:p>
          <a:p>
            <a:r>
              <a:rPr lang="en-GB" sz="3000" b="1" dirty="0">
                <a:solidFill>
                  <a:schemeClr val="tx1"/>
                </a:solidFill>
                <a:latin typeface="+mj-lt"/>
              </a:rPr>
              <a:t>3) FIXING MISSING VALUES : No values to be fixed</a:t>
            </a:r>
          </a:p>
          <a:p>
            <a:r>
              <a:rPr lang="en-GB" sz="3000" b="1" dirty="0">
                <a:solidFill>
                  <a:schemeClr val="tx1"/>
                </a:solidFill>
                <a:latin typeface="+mj-lt"/>
              </a:rPr>
              <a:t>4) FIXING DATA TYPE : Object converted to Category</a:t>
            </a:r>
          </a:p>
          <a:p>
            <a:r>
              <a:rPr lang="en-GB" sz="3000" b="1" dirty="0">
                <a:solidFill>
                  <a:schemeClr val="tx1"/>
                </a:solidFill>
                <a:latin typeface="+mj-lt"/>
              </a:rPr>
              <a:t>5) OUTLIERS AND THEIR TREATMENT : Identifying the outliers in all columns and treating them</a:t>
            </a:r>
            <a:endParaRPr lang="en-US" sz="3000" dirty="0">
              <a:solidFill>
                <a:schemeClr val="tx1"/>
              </a:solidFill>
              <a:latin typeface="+mj-lt"/>
            </a:endParaRPr>
          </a:p>
        </p:txBody>
      </p:sp>
    </p:spTree>
    <p:extLst>
      <p:ext uri="{BB962C8B-B14F-4D97-AF65-F5344CB8AC3E}">
        <p14:creationId xmlns:p14="http://schemas.microsoft.com/office/powerpoint/2010/main" val="3803844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24857"/>
            <a:ext cx="10728322" cy="921733"/>
          </a:xfrm>
        </p:spPr>
        <p:txBody>
          <a:bodyPr>
            <a:normAutofit/>
          </a:bodyPr>
          <a:lstStyle/>
          <a:p>
            <a:r>
              <a:rPr lang="en-US" sz="6000" b="1" u="sng" dirty="0"/>
              <a:t>DATA PREPROCESSING II</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589629" y="2327983"/>
            <a:ext cx="5494532" cy="2218967"/>
          </a:xfrm>
        </p:spPr>
        <p:txBody>
          <a:bodyPr>
            <a:noAutofit/>
          </a:bodyPr>
          <a:lstStyle/>
          <a:p>
            <a:r>
              <a:rPr lang="en-GB" sz="2800" b="1" dirty="0">
                <a:solidFill>
                  <a:schemeClr val="tx1"/>
                </a:solidFill>
                <a:latin typeface="+mj-lt"/>
              </a:rPr>
              <a:t>The outliers will be left untreated as firstly, there aren't many outliers. Secondly, these outliers may prove to be important during the building of the boosting and bagging models.</a:t>
            </a:r>
          </a:p>
        </p:txBody>
      </p:sp>
      <p:pic>
        <p:nvPicPr>
          <p:cNvPr id="31746" name="Picture 2">
            <a:extLst>
              <a:ext uri="{FF2B5EF4-FFF2-40B4-BE49-F238E27FC236}">
                <a16:creationId xmlns:a16="http://schemas.microsoft.com/office/drawing/2014/main" id="{A9BEBA20-C846-447B-9A6B-658FB9800A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12428"/>
            <a:ext cx="5694363" cy="6633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16912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6CB8-4179-418A-80E5-6DA6BF3D44D7}"/>
              </a:ext>
            </a:extLst>
          </p:cNvPr>
          <p:cNvSpPr>
            <a:spLocks noGrp="1"/>
          </p:cNvSpPr>
          <p:nvPr>
            <p:ph type="title"/>
          </p:nvPr>
        </p:nvSpPr>
        <p:spPr>
          <a:xfrm>
            <a:off x="731839" y="2132568"/>
            <a:ext cx="10728322" cy="2592864"/>
          </a:xfrm>
        </p:spPr>
        <p:txBody>
          <a:bodyPr>
            <a:normAutofit/>
          </a:bodyPr>
          <a:lstStyle/>
          <a:p>
            <a:pPr algn="ctr"/>
            <a:r>
              <a:rPr lang="en-US" sz="10000" b="1" dirty="0"/>
              <a:t>MODEL BUILDING</a:t>
            </a:r>
            <a:br>
              <a:rPr lang="en-US" sz="10000" b="1" dirty="0"/>
            </a:br>
            <a:r>
              <a:rPr lang="en-US" sz="7800" b="1" dirty="0"/>
              <a:t>Bagging</a:t>
            </a:r>
            <a:endParaRPr lang="en-US" sz="7800" dirty="0"/>
          </a:p>
        </p:txBody>
      </p:sp>
    </p:spTree>
    <p:extLst>
      <p:ext uri="{BB962C8B-B14F-4D97-AF65-F5344CB8AC3E}">
        <p14:creationId xmlns:p14="http://schemas.microsoft.com/office/powerpoint/2010/main" val="7088725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6A60F-C36D-4631-BFB1-555D7439264C}"/>
              </a:ext>
            </a:extLst>
          </p:cNvPr>
          <p:cNvSpPr>
            <a:spLocks noGrp="1"/>
          </p:cNvSpPr>
          <p:nvPr>
            <p:ph type="title"/>
          </p:nvPr>
        </p:nvSpPr>
        <p:spPr>
          <a:xfrm>
            <a:off x="731839" y="2690336"/>
            <a:ext cx="10728322" cy="1477328"/>
          </a:xfrm>
        </p:spPr>
        <p:txBody>
          <a:bodyPr/>
          <a:lstStyle/>
          <a:p>
            <a:pPr algn="just"/>
            <a:r>
              <a:rPr lang="en-US" dirty="0"/>
              <a:t>3 Bagging Models were built. Their Confusion Matrices and Performance Metrics are as follows : </a:t>
            </a:r>
          </a:p>
        </p:txBody>
      </p:sp>
    </p:spTree>
    <p:extLst>
      <p:ext uri="{BB962C8B-B14F-4D97-AF65-F5344CB8AC3E}">
        <p14:creationId xmlns:p14="http://schemas.microsoft.com/office/powerpoint/2010/main" val="42715972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dirty="0"/>
              <a:t>1) BAGGING CLASSIFIER</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315200" y="1676400"/>
            <a:ext cx="4133121" cy="4097867"/>
          </a:xfrm>
        </p:spPr>
        <p:txBody>
          <a:bodyPr>
            <a:normAutofit fontScale="70000" lnSpcReduction="20000"/>
          </a:bodyPr>
          <a:lstStyle/>
          <a:p>
            <a:pPr marL="0" indent="0">
              <a:buNone/>
            </a:pPr>
            <a:r>
              <a:rPr lang="en-GB" sz="3000" b="1" u="sng" dirty="0">
                <a:solidFill>
                  <a:schemeClr val="tx1"/>
                </a:solidFill>
                <a:latin typeface="+mj-lt"/>
              </a:rPr>
              <a:t>PERFORMANCE METRICS</a:t>
            </a:r>
          </a:p>
          <a:p>
            <a:r>
              <a:rPr lang="en-GB" sz="3000" b="1" dirty="0">
                <a:solidFill>
                  <a:schemeClr val="tx1"/>
                </a:solidFill>
                <a:latin typeface="+mj-lt"/>
              </a:rPr>
              <a:t>Accuracy on training set :  0.9964729119638827</a:t>
            </a:r>
          </a:p>
          <a:p>
            <a:r>
              <a:rPr lang="en-GB" sz="3000" b="1" dirty="0">
                <a:solidFill>
                  <a:schemeClr val="tx1"/>
                </a:solidFill>
                <a:latin typeface="+mj-lt"/>
              </a:rPr>
              <a:t>Accuracy on test set :  0.9552484369858506</a:t>
            </a:r>
          </a:p>
          <a:p>
            <a:r>
              <a:rPr lang="en-GB" sz="3000" b="1" dirty="0">
                <a:solidFill>
                  <a:schemeClr val="tx1"/>
                </a:solidFill>
                <a:latin typeface="+mj-lt"/>
              </a:rPr>
              <a:t>Recall on training set :  0.9815627743634767</a:t>
            </a:r>
          </a:p>
          <a:p>
            <a:r>
              <a:rPr lang="en-GB" sz="3000" b="1" dirty="0">
                <a:solidFill>
                  <a:schemeClr val="tx1"/>
                </a:solidFill>
                <a:latin typeface="+mj-lt"/>
              </a:rPr>
              <a:t>Recall on test set :  0.7991803278688525</a:t>
            </a:r>
          </a:p>
          <a:p>
            <a:r>
              <a:rPr lang="en-GB" sz="3000" b="1" dirty="0">
                <a:solidFill>
                  <a:schemeClr val="tx1"/>
                </a:solidFill>
                <a:latin typeface="+mj-lt"/>
              </a:rPr>
              <a:t>Precision on training set :  0.9964349376114082</a:t>
            </a:r>
          </a:p>
          <a:p>
            <a:r>
              <a:rPr lang="en-GB" sz="3000" b="1" dirty="0">
                <a:solidFill>
                  <a:schemeClr val="tx1"/>
                </a:solidFill>
                <a:latin typeface="+mj-lt"/>
              </a:rPr>
              <a:t>Precision on test set :  0.9112149532710281</a:t>
            </a:r>
          </a:p>
          <a:p>
            <a:r>
              <a:rPr lang="en-GB" sz="3000" b="1" dirty="0">
                <a:solidFill>
                  <a:schemeClr val="tx1"/>
                </a:solidFill>
                <a:latin typeface="+mj-lt"/>
              </a:rPr>
              <a:t>F1-Score on training set :  0.9889429455992923</a:t>
            </a:r>
          </a:p>
          <a:p>
            <a:r>
              <a:rPr lang="en-GB" sz="3000" b="1" dirty="0">
                <a:solidFill>
                  <a:schemeClr val="tx1"/>
                </a:solidFill>
                <a:latin typeface="+mj-lt"/>
              </a:rPr>
              <a:t>F1-Score on test set :  0.851528384279476</a:t>
            </a:r>
            <a:endParaRPr lang="en-US" sz="3000" dirty="0">
              <a:solidFill>
                <a:schemeClr val="tx1"/>
              </a:solidFill>
              <a:latin typeface="+mj-lt"/>
            </a:endParaRPr>
          </a:p>
        </p:txBody>
      </p:sp>
      <p:pic>
        <p:nvPicPr>
          <p:cNvPr id="32770" name="Picture 2">
            <a:extLst>
              <a:ext uri="{FF2B5EF4-FFF2-40B4-BE49-F238E27FC236}">
                <a16:creationId xmlns:a16="http://schemas.microsoft.com/office/drawing/2014/main" id="{FB822FFF-92BC-4C7F-B66C-9D7CF49529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296" y="1540932"/>
            <a:ext cx="6282031" cy="4697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4481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dirty="0"/>
              <a:t>2) Random Forest</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315200" y="1676400"/>
            <a:ext cx="4133121" cy="4097867"/>
          </a:xfrm>
        </p:spPr>
        <p:txBody>
          <a:bodyPr>
            <a:normAutofit fontScale="70000" lnSpcReduction="20000"/>
          </a:bodyPr>
          <a:lstStyle/>
          <a:p>
            <a:pPr marL="0" indent="0">
              <a:buNone/>
            </a:pPr>
            <a:r>
              <a:rPr lang="en-GB" sz="3000" b="1" u="sng" dirty="0">
                <a:solidFill>
                  <a:schemeClr val="tx1"/>
                </a:solidFill>
                <a:latin typeface="+mj-lt"/>
              </a:rPr>
              <a:t>PERFORMANCE METRICS</a:t>
            </a:r>
          </a:p>
          <a:p>
            <a:r>
              <a:rPr lang="en-GB" sz="3000" b="1" dirty="0">
                <a:solidFill>
                  <a:schemeClr val="tx1"/>
                </a:solidFill>
                <a:latin typeface="+mj-lt"/>
              </a:rPr>
              <a:t>Accuracy on training set :  1.0</a:t>
            </a:r>
          </a:p>
          <a:p>
            <a:r>
              <a:rPr lang="en-GB" sz="3000" b="1" dirty="0">
                <a:solidFill>
                  <a:schemeClr val="tx1"/>
                </a:solidFill>
                <a:latin typeface="+mj-lt"/>
              </a:rPr>
              <a:t>Accuracy on test set :  0.9483382691674893</a:t>
            </a:r>
          </a:p>
          <a:p>
            <a:r>
              <a:rPr lang="en-GB" sz="3000" b="1" dirty="0">
                <a:solidFill>
                  <a:schemeClr val="tx1"/>
                </a:solidFill>
                <a:latin typeface="+mj-lt"/>
              </a:rPr>
              <a:t>Recall on training set :  1.0</a:t>
            </a:r>
          </a:p>
          <a:p>
            <a:r>
              <a:rPr lang="en-GB" sz="3000" b="1" dirty="0">
                <a:solidFill>
                  <a:schemeClr val="tx1"/>
                </a:solidFill>
                <a:latin typeface="+mj-lt"/>
              </a:rPr>
              <a:t>Recall on test set :  0.7479508196721312</a:t>
            </a:r>
          </a:p>
          <a:p>
            <a:r>
              <a:rPr lang="en-GB" sz="3000" b="1" dirty="0">
                <a:solidFill>
                  <a:schemeClr val="tx1"/>
                </a:solidFill>
                <a:latin typeface="+mj-lt"/>
              </a:rPr>
              <a:t>Precision on training set :  1.0</a:t>
            </a:r>
          </a:p>
          <a:p>
            <a:r>
              <a:rPr lang="en-GB" sz="3000" b="1" dirty="0">
                <a:solidFill>
                  <a:schemeClr val="tx1"/>
                </a:solidFill>
                <a:latin typeface="+mj-lt"/>
              </a:rPr>
              <a:t>Precision on test set :  0.9147869674185464</a:t>
            </a:r>
          </a:p>
          <a:p>
            <a:r>
              <a:rPr lang="en-GB" sz="3000" b="1" dirty="0">
                <a:solidFill>
                  <a:schemeClr val="tx1"/>
                </a:solidFill>
                <a:latin typeface="+mj-lt"/>
              </a:rPr>
              <a:t>F1-Score on training set :  1.0</a:t>
            </a:r>
          </a:p>
          <a:p>
            <a:r>
              <a:rPr lang="en-GB" sz="3000" b="1" dirty="0">
                <a:solidFill>
                  <a:schemeClr val="tx1"/>
                </a:solidFill>
                <a:latin typeface="+mj-lt"/>
              </a:rPr>
              <a:t>F1-Score on test set :  0.8229988726042842</a:t>
            </a:r>
            <a:endParaRPr lang="en-US" sz="3000" dirty="0">
              <a:solidFill>
                <a:schemeClr val="tx1"/>
              </a:solidFill>
              <a:latin typeface="+mj-lt"/>
            </a:endParaRPr>
          </a:p>
        </p:txBody>
      </p:sp>
      <p:pic>
        <p:nvPicPr>
          <p:cNvPr id="33794" name="Picture 2">
            <a:extLst>
              <a:ext uri="{FF2B5EF4-FFF2-40B4-BE49-F238E27FC236}">
                <a16:creationId xmlns:a16="http://schemas.microsoft.com/office/drawing/2014/main" id="{77BF4011-EAF7-4F0C-A49E-61C9526156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297" y="1676400"/>
            <a:ext cx="6294436" cy="4696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4768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dirty="0"/>
              <a:t>3) Decision Tree</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315200" y="1676400"/>
            <a:ext cx="4133121" cy="4097867"/>
          </a:xfrm>
        </p:spPr>
        <p:txBody>
          <a:bodyPr>
            <a:normAutofit fontScale="70000" lnSpcReduction="20000"/>
          </a:bodyPr>
          <a:lstStyle/>
          <a:p>
            <a:pPr marL="0" indent="0">
              <a:buNone/>
            </a:pPr>
            <a:r>
              <a:rPr lang="en-GB" sz="3000" b="1" u="sng" dirty="0">
                <a:solidFill>
                  <a:schemeClr val="tx1"/>
                </a:solidFill>
                <a:latin typeface="+mj-lt"/>
              </a:rPr>
              <a:t>PERFORMANCE METRICS</a:t>
            </a:r>
          </a:p>
          <a:p>
            <a:r>
              <a:rPr lang="en-GB" sz="3000" b="1" dirty="0">
                <a:solidFill>
                  <a:schemeClr val="tx1"/>
                </a:solidFill>
                <a:latin typeface="+mj-lt"/>
              </a:rPr>
              <a:t>Accuracy on training set :  1.0</a:t>
            </a:r>
          </a:p>
          <a:p>
            <a:r>
              <a:rPr lang="en-GB" sz="3000" b="1" dirty="0">
                <a:solidFill>
                  <a:schemeClr val="tx1"/>
                </a:solidFill>
                <a:latin typeface="+mj-lt"/>
              </a:rPr>
              <a:t>Accuracy on test set :  0.9345179335307667</a:t>
            </a:r>
          </a:p>
          <a:p>
            <a:r>
              <a:rPr lang="en-GB" sz="3000" b="1" dirty="0">
                <a:solidFill>
                  <a:schemeClr val="tx1"/>
                </a:solidFill>
                <a:latin typeface="+mj-lt"/>
              </a:rPr>
              <a:t>Recall on training set :  1.0</a:t>
            </a:r>
          </a:p>
          <a:p>
            <a:r>
              <a:rPr lang="en-GB" sz="3000" b="1" dirty="0">
                <a:solidFill>
                  <a:schemeClr val="tx1"/>
                </a:solidFill>
                <a:latin typeface="+mj-lt"/>
              </a:rPr>
              <a:t>Recall on test set :  0.7766393442622951</a:t>
            </a:r>
          </a:p>
          <a:p>
            <a:r>
              <a:rPr lang="en-GB" sz="3000" b="1" dirty="0">
                <a:solidFill>
                  <a:schemeClr val="tx1"/>
                </a:solidFill>
                <a:latin typeface="+mj-lt"/>
              </a:rPr>
              <a:t>Precision on training set :  1.0</a:t>
            </a:r>
          </a:p>
          <a:p>
            <a:r>
              <a:rPr lang="en-GB" sz="3000" b="1" dirty="0">
                <a:solidFill>
                  <a:schemeClr val="tx1"/>
                </a:solidFill>
                <a:latin typeface="+mj-lt"/>
              </a:rPr>
              <a:t>Precision on test set :  0.8081023454157783</a:t>
            </a:r>
          </a:p>
          <a:p>
            <a:r>
              <a:rPr lang="en-GB" sz="3000" b="1" dirty="0">
                <a:solidFill>
                  <a:schemeClr val="tx1"/>
                </a:solidFill>
                <a:latin typeface="+mj-lt"/>
              </a:rPr>
              <a:t>F1-Score on training set :  1.0</a:t>
            </a:r>
          </a:p>
          <a:p>
            <a:r>
              <a:rPr lang="en-GB" sz="3000" b="1" dirty="0">
                <a:solidFill>
                  <a:schemeClr val="tx1"/>
                </a:solidFill>
                <a:latin typeface="+mj-lt"/>
              </a:rPr>
              <a:t>F1-Score on test set :  0.7920585161964473</a:t>
            </a:r>
            <a:endParaRPr lang="en-US" sz="3000" dirty="0">
              <a:solidFill>
                <a:schemeClr val="tx1"/>
              </a:solidFill>
              <a:latin typeface="+mj-lt"/>
            </a:endParaRPr>
          </a:p>
        </p:txBody>
      </p:sp>
      <p:pic>
        <p:nvPicPr>
          <p:cNvPr id="34818" name="Picture 2">
            <a:extLst>
              <a:ext uri="{FF2B5EF4-FFF2-40B4-BE49-F238E27FC236}">
                <a16:creationId xmlns:a16="http://schemas.microsoft.com/office/drawing/2014/main" id="{E674D4CB-9AA0-45B7-9B09-C6C406E8B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497" y="1540932"/>
            <a:ext cx="6311387" cy="4697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289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6CB8-4179-418A-80E5-6DA6BF3D44D7}"/>
              </a:ext>
            </a:extLst>
          </p:cNvPr>
          <p:cNvSpPr>
            <a:spLocks noGrp="1"/>
          </p:cNvSpPr>
          <p:nvPr>
            <p:ph type="title"/>
          </p:nvPr>
        </p:nvSpPr>
        <p:spPr>
          <a:xfrm>
            <a:off x="731839" y="2132568"/>
            <a:ext cx="10728322" cy="2592864"/>
          </a:xfrm>
        </p:spPr>
        <p:txBody>
          <a:bodyPr>
            <a:normAutofit/>
          </a:bodyPr>
          <a:lstStyle/>
          <a:p>
            <a:pPr algn="ctr"/>
            <a:r>
              <a:rPr lang="en-US" sz="10000" b="1" dirty="0"/>
              <a:t>MODEL BUILDING</a:t>
            </a:r>
            <a:br>
              <a:rPr lang="en-US" sz="10000" b="1" dirty="0"/>
            </a:br>
            <a:r>
              <a:rPr lang="en-US" sz="7800" b="1" dirty="0"/>
              <a:t>Boosting</a:t>
            </a:r>
            <a:endParaRPr lang="en-US" sz="7800" dirty="0"/>
          </a:p>
        </p:txBody>
      </p:sp>
    </p:spTree>
    <p:extLst>
      <p:ext uri="{BB962C8B-B14F-4D97-AF65-F5344CB8AC3E}">
        <p14:creationId xmlns:p14="http://schemas.microsoft.com/office/powerpoint/2010/main" val="41916095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6A60F-C36D-4631-BFB1-555D7439264C}"/>
              </a:ext>
            </a:extLst>
          </p:cNvPr>
          <p:cNvSpPr>
            <a:spLocks noGrp="1"/>
          </p:cNvSpPr>
          <p:nvPr>
            <p:ph type="title"/>
          </p:nvPr>
        </p:nvSpPr>
        <p:spPr>
          <a:xfrm>
            <a:off x="731839" y="2690336"/>
            <a:ext cx="10728322" cy="1477328"/>
          </a:xfrm>
        </p:spPr>
        <p:txBody>
          <a:bodyPr/>
          <a:lstStyle/>
          <a:p>
            <a:pPr algn="just"/>
            <a:r>
              <a:rPr lang="en-US" dirty="0"/>
              <a:t>3 Boosting Models were built. Their Confusion Matrices and Performance Metrics are as follows : </a:t>
            </a:r>
          </a:p>
        </p:txBody>
      </p:sp>
    </p:spTree>
    <p:extLst>
      <p:ext uri="{BB962C8B-B14F-4D97-AF65-F5344CB8AC3E}">
        <p14:creationId xmlns:p14="http://schemas.microsoft.com/office/powerpoint/2010/main" val="2911032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u="sng" dirty="0"/>
              <a:t>DATA PREPROCESSING I</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20000" y="1676400"/>
            <a:ext cx="10728322" cy="4562400"/>
          </a:xfrm>
        </p:spPr>
        <p:txBody>
          <a:bodyPr>
            <a:normAutofit/>
          </a:bodyPr>
          <a:lstStyle/>
          <a:p>
            <a:r>
              <a:rPr lang="en-GB" sz="3000" b="1" dirty="0">
                <a:solidFill>
                  <a:schemeClr val="tx1"/>
                </a:solidFill>
                <a:latin typeface="+mj-lt"/>
              </a:rPr>
              <a:t>This part of Data Pre-processing is done to understand the </a:t>
            </a:r>
            <a:r>
              <a:rPr lang="en-GB" sz="3000" b="1" dirty="0" err="1">
                <a:solidFill>
                  <a:schemeClr val="tx1"/>
                </a:solidFill>
                <a:latin typeface="+mj-lt"/>
              </a:rPr>
              <a:t>DataSet</a:t>
            </a:r>
            <a:r>
              <a:rPr lang="en-GB" sz="3000" b="1" dirty="0">
                <a:solidFill>
                  <a:schemeClr val="tx1"/>
                </a:solidFill>
                <a:latin typeface="+mj-lt"/>
              </a:rPr>
              <a:t> better and for UNIVARIATE and BIVARIATE Exploratory Data Analysis.</a:t>
            </a:r>
          </a:p>
          <a:p>
            <a:r>
              <a:rPr lang="en-GB" sz="3000" b="1" dirty="0">
                <a:solidFill>
                  <a:schemeClr val="tx1"/>
                </a:solidFill>
                <a:latin typeface="+mj-lt"/>
              </a:rPr>
              <a:t>Further Data Pre-processing will be done after EDA is complete.</a:t>
            </a:r>
          </a:p>
          <a:p>
            <a:r>
              <a:rPr lang="en-GB" sz="3000" b="1" dirty="0">
                <a:solidFill>
                  <a:schemeClr val="tx1"/>
                </a:solidFill>
                <a:latin typeface="+mj-lt"/>
              </a:rPr>
              <a:t>Pre Processing Done : </a:t>
            </a:r>
          </a:p>
          <a:p>
            <a:r>
              <a:rPr lang="en-GB" sz="3000" b="1" dirty="0">
                <a:solidFill>
                  <a:schemeClr val="tx1"/>
                </a:solidFill>
                <a:latin typeface="+mj-lt"/>
              </a:rPr>
              <a:t>1) DROP UNNECESSARY COLUMNS (CLIENTNUM)</a:t>
            </a:r>
          </a:p>
          <a:p>
            <a:r>
              <a:rPr lang="en-GB" sz="3000" b="1" dirty="0">
                <a:solidFill>
                  <a:schemeClr val="tx1"/>
                </a:solidFill>
                <a:latin typeface="+mj-lt"/>
              </a:rPr>
              <a:t>2) PROCESSING COLUMNS (</a:t>
            </a:r>
            <a:r>
              <a:rPr lang="en-GB" sz="3000" b="1" dirty="0" err="1">
                <a:solidFill>
                  <a:schemeClr val="tx1"/>
                </a:solidFill>
                <a:latin typeface="+mj-lt"/>
              </a:rPr>
              <a:t>Attrition_Flag</a:t>
            </a:r>
            <a:r>
              <a:rPr lang="en-GB" sz="3000" b="1" dirty="0">
                <a:solidFill>
                  <a:schemeClr val="tx1"/>
                </a:solidFill>
                <a:latin typeface="+mj-lt"/>
              </a:rPr>
              <a:t> type and content correction)</a:t>
            </a:r>
          </a:p>
          <a:p>
            <a:endParaRPr lang="en-US" sz="3000" dirty="0">
              <a:solidFill>
                <a:schemeClr val="tx1"/>
              </a:solidFill>
              <a:latin typeface="+mj-lt"/>
            </a:endParaRPr>
          </a:p>
        </p:txBody>
      </p:sp>
    </p:spTree>
    <p:extLst>
      <p:ext uri="{BB962C8B-B14F-4D97-AF65-F5344CB8AC3E}">
        <p14:creationId xmlns:p14="http://schemas.microsoft.com/office/powerpoint/2010/main" val="42249373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dirty="0"/>
              <a:t>1) </a:t>
            </a:r>
            <a:r>
              <a:rPr lang="en-US" sz="6000" b="1" dirty="0" err="1"/>
              <a:t>Adaboost</a:t>
            </a:r>
            <a:r>
              <a:rPr lang="en-US" sz="6000" b="1" dirty="0"/>
              <a:t> Model</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315200" y="1676400"/>
            <a:ext cx="4133121" cy="4097867"/>
          </a:xfrm>
        </p:spPr>
        <p:txBody>
          <a:bodyPr>
            <a:normAutofit fontScale="70000" lnSpcReduction="20000"/>
          </a:bodyPr>
          <a:lstStyle/>
          <a:p>
            <a:pPr marL="0" indent="0">
              <a:buNone/>
            </a:pPr>
            <a:r>
              <a:rPr lang="en-GB" sz="3000" b="1" u="sng" dirty="0">
                <a:solidFill>
                  <a:schemeClr val="tx1"/>
                </a:solidFill>
                <a:latin typeface="+mj-lt"/>
              </a:rPr>
              <a:t>PERFORMANCE METRICS</a:t>
            </a:r>
          </a:p>
          <a:p>
            <a:r>
              <a:rPr lang="en-GB" sz="3000" b="1" dirty="0">
                <a:solidFill>
                  <a:schemeClr val="tx1"/>
                </a:solidFill>
                <a:latin typeface="+mj-lt"/>
              </a:rPr>
              <a:t>Accuracy on training set :  0.9654345372460497</a:t>
            </a:r>
          </a:p>
          <a:p>
            <a:r>
              <a:rPr lang="en-GB" sz="3000" b="1" dirty="0">
                <a:solidFill>
                  <a:schemeClr val="tx1"/>
                </a:solidFill>
                <a:latin typeface="+mj-lt"/>
              </a:rPr>
              <a:t>Accuracy on test set :  0.9542612701546561</a:t>
            </a:r>
          </a:p>
          <a:p>
            <a:r>
              <a:rPr lang="en-GB" sz="3000" b="1" dirty="0">
                <a:solidFill>
                  <a:schemeClr val="tx1"/>
                </a:solidFill>
                <a:latin typeface="+mj-lt"/>
              </a:rPr>
              <a:t>Recall on training set :  0.8700614574187884</a:t>
            </a:r>
          </a:p>
          <a:p>
            <a:r>
              <a:rPr lang="en-GB" sz="3000" b="1" dirty="0">
                <a:solidFill>
                  <a:schemeClr val="tx1"/>
                </a:solidFill>
                <a:latin typeface="+mj-lt"/>
              </a:rPr>
              <a:t>Recall on test set :  0.8217213114754098</a:t>
            </a:r>
          </a:p>
          <a:p>
            <a:r>
              <a:rPr lang="en-GB" sz="3000" b="1" dirty="0">
                <a:solidFill>
                  <a:schemeClr val="tx1"/>
                </a:solidFill>
                <a:latin typeface="+mj-lt"/>
              </a:rPr>
              <a:t>Precision on training set :  0.9108455882352942</a:t>
            </a:r>
          </a:p>
          <a:p>
            <a:r>
              <a:rPr lang="en-GB" sz="3000" b="1" dirty="0">
                <a:solidFill>
                  <a:schemeClr val="tx1"/>
                </a:solidFill>
                <a:latin typeface="+mj-lt"/>
              </a:rPr>
              <a:t>Precision on test set :  0.8852097130242825</a:t>
            </a:r>
          </a:p>
          <a:p>
            <a:r>
              <a:rPr lang="en-GB" sz="3000" b="1" dirty="0">
                <a:solidFill>
                  <a:schemeClr val="tx1"/>
                </a:solidFill>
                <a:latin typeface="+mj-lt"/>
              </a:rPr>
              <a:t>F1-Score on training set :  0.8899865289627301</a:t>
            </a:r>
          </a:p>
          <a:p>
            <a:r>
              <a:rPr lang="en-GB" sz="3000" b="1" dirty="0">
                <a:solidFill>
                  <a:schemeClr val="tx1"/>
                </a:solidFill>
                <a:latin typeface="+mj-lt"/>
              </a:rPr>
              <a:t>F1-Score on test set :  0.8522848034006375</a:t>
            </a:r>
            <a:endParaRPr lang="en-US" sz="3000" dirty="0">
              <a:solidFill>
                <a:schemeClr val="tx1"/>
              </a:solidFill>
              <a:latin typeface="+mj-lt"/>
            </a:endParaRPr>
          </a:p>
        </p:txBody>
      </p:sp>
      <p:pic>
        <p:nvPicPr>
          <p:cNvPr id="35842" name="Picture 2">
            <a:extLst>
              <a:ext uri="{FF2B5EF4-FFF2-40B4-BE49-F238E27FC236}">
                <a16:creationId xmlns:a16="http://schemas.microsoft.com/office/drawing/2014/main" id="{FC9E1651-D944-4F05-AB63-666974D254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97" y="1540932"/>
            <a:ext cx="6311387" cy="4697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08333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dirty="0"/>
              <a:t>2) Gradient Boost</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315200" y="1676400"/>
            <a:ext cx="4133121" cy="4097867"/>
          </a:xfrm>
        </p:spPr>
        <p:txBody>
          <a:bodyPr>
            <a:normAutofit fontScale="70000" lnSpcReduction="20000"/>
          </a:bodyPr>
          <a:lstStyle/>
          <a:p>
            <a:pPr marL="0" indent="0">
              <a:buNone/>
            </a:pPr>
            <a:r>
              <a:rPr lang="en-GB" sz="3000" b="1" u="sng" dirty="0">
                <a:solidFill>
                  <a:schemeClr val="tx1"/>
                </a:solidFill>
                <a:latin typeface="+mj-lt"/>
              </a:rPr>
              <a:t>PERFORMANCE METRICS</a:t>
            </a:r>
          </a:p>
          <a:p>
            <a:r>
              <a:rPr lang="en-GB" sz="3000" b="1" dirty="0">
                <a:solidFill>
                  <a:schemeClr val="tx1"/>
                </a:solidFill>
                <a:latin typeface="+mj-lt"/>
              </a:rPr>
              <a:t>Accuracy on training set :  0.9771444695259593</a:t>
            </a:r>
          </a:p>
          <a:p>
            <a:r>
              <a:rPr lang="en-GB" sz="3000" b="1" dirty="0">
                <a:solidFill>
                  <a:schemeClr val="tx1"/>
                </a:solidFill>
                <a:latin typeface="+mj-lt"/>
              </a:rPr>
              <a:t>Accuracy on test set :  0.9638038828562027</a:t>
            </a:r>
          </a:p>
          <a:p>
            <a:r>
              <a:rPr lang="en-GB" sz="3000" b="1" dirty="0">
                <a:solidFill>
                  <a:schemeClr val="tx1"/>
                </a:solidFill>
                <a:latin typeface="+mj-lt"/>
              </a:rPr>
              <a:t>Recall on training set :  0.8928884986830553</a:t>
            </a:r>
          </a:p>
          <a:p>
            <a:r>
              <a:rPr lang="en-GB" sz="3000" b="1" dirty="0">
                <a:solidFill>
                  <a:schemeClr val="tx1"/>
                </a:solidFill>
                <a:latin typeface="+mj-lt"/>
              </a:rPr>
              <a:t>Recall on test set :  0.8299180327868853</a:t>
            </a:r>
          </a:p>
          <a:p>
            <a:r>
              <a:rPr lang="en-GB" sz="3000" b="1" dirty="0">
                <a:solidFill>
                  <a:schemeClr val="tx1"/>
                </a:solidFill>
                <a:latin typeface="+mj-lt"/>
              </a:rPr>
              <a:t>Precision on training set :  0.9621570482497634</a:t>
            </a:r>
          </a:p>
          <a:p>
            <a:r>
              <a:rPr lang="en-GB" sz="3000" b="1" dirty="0">
                <a:solidFill>
                  <a:schemeClr val="tx1"/>
                </a:solidFill>
                <a:latin typeface="+mj-lt"/>
              </a:rPr>
              <a:t>Precision on test set :  0.9375</a:t>
            </a:r>
          </a:p>
          <a:p>
            <a:r>
              <a:rPr lang="en-GB" sz="3000" b="1" dirty="0">
                <a:solidFill>
                  <a:schemeClr val="tx1"/>
                </a:solidFill>
                <a:latin typeface="+mj-lt"/>
              </a:rPr>
              <a:t>F1-Score on training set :  0.9262295081967213</a:t>
            </a:r>
          </a:p>
          <a:p>
            <a:r>
              <a:rPr lang="en-GB" sz="3000" b="1" dirty="0">
                <a:solidFill>
                  <a:schemeClr val="tx1"/>
                </a:solidFill>
                <a:latin typeface="+mj-lt"/>
              </a:rPr>
              <a:t>F1-Score on test set :  0.8804347826086956</a:t>
            </a:r>
            <a:endParaRPr lang="en-US" sz="3000" dirty="0">
              <a:solidFill>
                <a:schemeClr val="tx1"/>
              </a:solidFill>
              <a:latin typeface="+mj-lt"/>
            </a:endParaRPr>
          </a:p>
        </p:txBody>
      </p:sp>
      <p:pic>
        <p:nvPicPr>
          <p:cNvPr id="36866" name="Picture 2">
            <a:extLst>
              <a:ext uri="{FF2B5EF4-FFF2-40B4-BE49-F238E27FC236}">
                <a16:creationId xmlns:a16="http://schemas.microsoft.com/office/drawing/2014/main" id="{48875616-05E1-4607-8C32-327B7BD76F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3" y="1676399"/>
            <a:ext cx="6175904" cy="4597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8860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dirty="0"/>
              <a:t>3) </a:t>
            </a:r>
            <a:r>
              <a:rPr lang="en-US" sz="6000" b="1" dirty="0" err="1"/>
              <a:t>XGBoost</a:t>
            </a:r>
            <a:endParaRPr lang="en-US" sz="6000" b="1" dirty="0"/>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315200" y="1676400"/>
            <a:ext cx="4133121" cy="4097867"/>
          </a:xfrm>
        </p:spPr>
        <p:txBody>
          <a:bodyPr>
            <a:normAutofit fontScale="70000" lnSpcReduction="20000"/>
          </a:bodyPr>
          <a:lstStyle/>
          <a:p>
            <a:pPr marL="0" indent="0">
              <a:buNone/>
            </a:pPr>
            <a:r>
              <a:rPr lang="en-GB" sz="3000" b="1" u="sng" dirty="0">
                <a:solidFill>
                  <a:schemeClr val="tx1"/>
                </a:solidFill>
                <a:latin typeface="+mj-lt"/>
              </a:rPr>
              <a:t>PERFORMANCE METRICS</a:t>
            </a:r>
          </a:p>
          <a:p>
            <a:r>
              <a:rPr lang="en-GB" sz="3000" b="1" dirty="0">
                <a:solidFill>
                  <a:schemeClr val="tx1"/>
                </a:solidFill>
                <a:latin typeface="+mj-lt"/>
              </a:rPr>
              <a:t>Accuracy on training set :  1.0</a:t>
            </a:r>
          </a:p>
          <a:p>
            <a:r>
              <a:rPr lang="en-GB" sz="3000" b="1" dirty="0">
                <a:solidFill>
                  <a:schemeClr val="tx1"/>
                </a:solidFill>
                <a:latin typeface="+mj-lt"/>
              </a:rPr>
              <a:t>Accuracy on test set :  0.9677525501809806</a:t>
            </a:r>
          </a:p>
          <a:p>
            <a:r>
              <a:rPr lang="en-GB" sz="3000" b="1" dirty="0">
                <a:solidFill>
                  <a:schemeClr val="tx1"/>
                </a:solidFill>
                <a:latin typeface="+mj-lt"/>
              </a:rPr>
              <a:t>Recall on training set :  1.0</a:t>
            </a:r>
          </a:p>
          <a:p>
            <a:r>
              <a:rPr lang="en-GB" sz="3000" b="1" dirty="0">
                <a:solidFill>
                  <a:schemeClr val="tx1"/>
                </a:solidFill>
                <a:latin typeface="+mj-lt"/>
              </a:rPr>
              <a:t>Recall on test set :  0.8586065573770492</a:t>
            </a:r>
          </a:p>
          <a:p>
            <a:r>
              <a:rPr lang="en-GB" sz="3000" b="1" dirty="0">
                <a:solidFill>
                  <a:schemeClr val="tx1"/>
                </a:solidFill>
                <a:latin typeface="+mj-lt"/>
              </a:rPr>
              <a:t>Precision on training set :  1.0</a:t>
            </a:r>
          </a:p>
          <a:p>
            <a:r>
              <a:rPr lang="en-GB" sz="3000" b="1" dirty="0">
                <a:solidFill>
                  <a:schemeClr val="tx1"/>
                </a:solidFill>
                <a:latin typeface="+mj-lt"/>
              </a:rPr>
              <a:t>Precision on test set :  0.9352678571428571</a:t>
            </a:r>
          </a:p>
          <a:p>
            <a:r>
              <a:rPr lang="en-GB" sz="3000" b="1" dirty="0">
                <a:solidFill>
                  <a:schemeClr val="tx1"/>
                </a:solidFill>
                <a:latin typeface="+mj-lt"/>
              </a:rPr>
              <a:t>F1-Score on training set :  1.0</a:t>
            </a:r>
          </a:p>
          <a:p>
            <a:r>
              <a:rPr lang="en-GB" sz="3000" b="1" dirty="0">
                <a:solidFill>
                  <a:schemeClr val="tx1"/>
                </a:solidFill>
                <a:latin typeface="+mj-lt"/>
              </a:rPr>
              <a:t>F1-Score on test set :  0.8952991452991453</a:t>
            </a:r>
            <a:endParaRPr lang="en-US" sz="3000" dirty="0">
              <a:solidFill>
                <a:schemeClr val="tx1"/>
              </a:solidFill>
              <a:latin typeface="+mj-lt"/>
            </a:endParaRPr>
          </a:p>
        </p:txBody>
      </p:sp>
      <p:pic>
        <p:nvPicPr>
          <p:cNvPr id="37890" name="Picture 2">
            <a:extLst>
              <a:ext uri="{FF2B5EF4-FFF2-40B4-BE49-F238E27FC236}">
                <a16:creationId xmlns:a16="http://schemas.microsoft.com/office/drawing/2014/main" id="{513929E7-06A2-4298-9BC0-60F3618D97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629" y="1540933"/>
            <a:ext cx="6536503"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9272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6CB8-4179-418A-80E5-6DA6BF3D44D7}"/>
              </a:ext>
            </a:extLst>
          </p:cNvPr>
          <p:cNvSpPr>
            <a:spLocks noGrp="1"/>
          </p:cNvSpPr>
          <p:nvPr>
            <p:ph type="title"/>
          </p:nvPr>
        </p:nvSpPr>
        <p:spPr>
          <a:xfrm>
            <a:off x="731839" y="2132568"/>
            <a:ext cx="10728322" cy="2592864"/>
          </a:xfrm>
        </p:spPr>
        <p:txBody>
          <a:bodyPr>
            <a:normAutofit/>
          </a:bodyPr>
          <a:lstStyle/>
          <a:p>
            <a:pPr algn="ctr"/>
            <a:r>
              <a:rPr lang="en-US" sz="10000" b="1" dirty="0"/>
              <a:t>MODEL BUILDING</a:t>
            </a:r>
            <a:br>
              <a:rPr lang="en-US" sz="10000" b="1" dirty="0"/>
            </a:br>
            <a:r>
              <a:rPr lang="en-US" sz="7800" b="1" dirty="0"/>
              <a:t>Logistic Regression</a:t>
            </a:r>
            <a:endParaRPr lang="en-US" sz="7800" dirty="0"/>
          </a:p>
        </p:txBody>
      </p:sp>
    </p:spTree>
    <p:extLst>
      <p:ext uri="{BB962C8B-B14F-4D97-AF65-F5344CB8AC3E}">
        <p14:creationId xmlns:p14="http://schemas.microsoft.com/office/powerpoint/2010/main" val="16138613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dirty="0"/>
              <a:t>1) Logistic Regression</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315200" y="1676400"/>
            <a:ext cx="4133121" cy="4097867"/>
          </a:xfrm>
        </p:spPr>
        <p:txBody>
          <a:bodyPr>
            <a:normAutofit fontScale="70000" lnSpcReduction="20000"/>
          </a:bodyPr>
          <a:lstStyle/>
          <a:p>
            <a:pPr marL="0" indent="0">
              <a:buNone/>
            </a:pPr>
            <a:r>
              <a:rPr lang="en-GB" sz="3000" b="1" u="sng" dirty="0">
                <a:solidFill>
                  <a:schemeClr val="tx1"/>
                </a:solidFill>
                <a:latin typeface="+mj-lt"/>
              </a:rPr>
              <a:t>PERFORMANCE METRICS</a:t>
            </a:r>
          </a:p>
          <a:p>
            <a:r>
              <a:rPr lang="en-GB" sz="3000" b="1" dirty="0">
                <a:solidFill>
                  <a:schemeClr val="tx1"/>
                </a:solidFill>
                <a:latin typeface="+mj-lt"/>
              </a:rPr>
              <a:t>Accuracy on training set :  0.8981376975169301</a:t>
            </a:r>
          </a:p>
          <a:p>
            <a:r>
              <a:rPr lang="en-GB" sz="3000" b="1" dirty="0">
                <a:solidFill>
                  <a:schemeClr val="tx1"/>
                </a:solidFill>
                <a:latin typeface="+mj-lt"/>
              </a:rPr>
              <a:t>Accuracy on test set :  0.8943731490621916</a:t>
            </a:r>
          </a:p>
          <a:p>
            <a:r>
              <a:rPr lang="en-GB" sz="3000" b="1" dirty="0">
                <a:solidFill>
                  <a:schemeClr val="tx1"/>
                </a:solidFill>
                <a:latin typeface="+mj-lt"/>
              </a:rPr>
              <a:t>Recall on training set :  0.5302897278314311</a:t>
            </a:r>
          </a:p>
          <a:p>
            <a:r>
              <a:rPr lang="en-GB" sz="3000" b="1" dirty="0">
                <a:solidFill>
                  <a:schemeClr val="tx1"/>
                </a:solidFill>
                <a:latin typeface="+mj-lt"/>
              </a:rPr>
              <a:t>Recall on test set :  0.5122950819672131</a:t>
            </a:r>
          </a:p>
          <a:p>
            <a:r>
              <a:rPr lang="en-GB" sz="3000" b="1" dirty="0">
                <a:solidFill>
                  <a:schemeClr val="tx1"/>
                </a:solidFill>
                <a:latin typeface="+mj-lt"/>
              </a:rPr>
              <a:t>Precision on training set :  0.7635903919089759</a:t>
            </a:r>
          </a:p>
          <a:p>
            <a:r>
              <a:rPr lang="en-GB" sz="3000" b="1" dirty="0">
                <a:solidFill>
                  <a:schemeClr val="tx1"/>
                </a:solidFill>
                <a:latin typeface="+mj-lt"/>
              </a:rPr>
              <a:t>Precision on test set :  0.7507507507507507</a:t>
            </a:r>
          </a:p>
          <a:p>
            <a:r>
              <a:rPr lang="en-GB" sz="3000" b="1" dirty="0">
                <a:solidFill>
                  <a:schemeClr val="tx1"/>
                </a:solidFill>
                <a:latin typeface="+mj-lt"/>
              </a:rPr>
              <a:t>F1-Score on training set :  0.6259067357512953</a:t>
            </a:r>
          </a:p>
          <a:p>
            <a:r>
              <a:rPr lang="en-GB" sz="3000" b="1" dirty="0">
                <a:solidFill>
                  <a:schemeClr val="tx1"/>
                </a:solidFill>
                <a:latin typeface="+mj-lt"/>
              </a:rPr>
              <a:t>F1-Score on test set :  0.6090133982947624</a:t>
            </a:r>
            <a:endParaRPr lang="en-US" sz="3000" dirty="0">
              <a:solidFill>
                <a:schemeClr val="tx1"/>
              </a:solidFill>
              <a:latin typeface="+mj-lt"/>
            </a:endParaRPr>
          </a:p>
        </p:txBody>
      </p:sp>
      <p:pic>
        <p:nvPicPr>
          <p:cNvPr id="40962" name="Picture 2">
            <a:extLst>
              <a:ext uri="{FF2B5EF4-FFF2-40B4-BE49-F238E27FC236}">
                <a16:creationId xmlns:a16="http://schemas.microsoft.com/office/drawing/2014/main" id="{6D6285FD-1D20-42B5-BC99-7778888BA5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230" y="1676400"/>
            <a:ext cx="6158970" cy="458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38990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dirty="0"/>
              <a:t>2) Logistic Regression - </a:t>
            </a:r>
            <a:r>
              <a:rPr lang="en-US" sz="6000" b="1" dirty="0" err="1"/>
              <a:t>UpSampling</a:t>
            </a:r>
            <a:endParaRPr lang="en-US" sz="6000" b="1" dirty="0"/>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315200" y="1676400"/>
            <a:ext cx="4133121" cy="4097867"/>
          </a:xfrm>
        </p:spPr>
        <p:txBody>
          <a:bodyPr>
            <a:normAutofit fontScale="70000" lnSpcReduction="20000"/>
          </a:bodyPr>
          <a:lstStyle/>
          <a:p>
            <a:pPr marL="0" indent="0">
              <a:buNone/>
            </a:pPr>
            <a:r>
              <a:rPr lang="en-GB" sz="3000" b="1" u="sng" dirty="0">
                <a:solidFill>
                  <a:schemeClr val="tx1"/>
                </a:solidFill>
                <a:latin typeface="+mj-lt"/>
              </a:rPr>
              <a:t>PERFORMANCE METRICS</a:t>
            </a:r>
          </a:p>
          <a:p>
            <a:r>
              <a:rPr lang="en-GB" sz="3000" b="1" dirty="0">
                <a:solidFill>
                  <a:schemeClr val="tx1"/>
                </a:solidFill>
                <a:latin typeface="+mj-lt"/>
              </a:rPr>
              <a:t>Accuracy on training set :  0.8985609480812641</a:t>
            </a:r>
          </a:p>
          <a:p>
            <a:r>
              <a:rPr lang="en-GB" sz="3000" b="1" dirty="0">
                <a:solidFill>
                  <a:schemeClr val="tx1"/>
                </a:solidFill>
                <a:latin typeface="+mj-lt"/>
              </a:rPr>
              <a:t>Accuracy on test set :  0.8927278710102007</a:t>
            </a:r>
          </a:p>
          <a:p>
            <a:r>
              <a:rPr lang="en-GB" sz="3000" b="1" dirty="0">
                <a:solidFill>
                  <a:schemeClr val="tx1"/>
                </a:solidFill>
                <a:latin typeface="+mj-lt"/>
              </a:rPr>
              <a:t>Recall on training set :  0.6066725197541704</a:t>
            </a:r>
          </a:p>
          <a:p>
            <a:r>
              <a:rPr lang="en-GB" sz="3000" b="1" dirty="0">
                <a:solidFill>
                  <a:schemeClr val="tx1"/>
                </a:solidFill>
                <a:latin typeface="+mj-lt"/>
              </a:rPr>
              <a:t>Recall on test set :  0.5799180327868853</a:t>
            </a:r>
          </a:p>
          <a:p>
            <a:r>
              <a:rPr lang="en-GB" sz="3000" b="1" dirty="0">
                <a:solidFill>
                  <a:schemeClr val="tx1"/>
                </a:solidFill>
                <a:latin typeface="+mj-lt"/>
              </a:rPr>
              <a:t>Precision on training set :  0.7182952182952183</a:t>
            </a:r>
          </a:p>
          <a:p>
            <a:r>
              <a:rPr lang="en-GB" sz="3000" b="1" dirty="0">
                <a:solidFill>
                  <a:schemeClr val="tx1"/>
                </a:solidFill>
                <a:latin typeface="+mj-lt"/>
              </a:rPr>
              <a:t>Precision on test set :  0.7004950495049505</a:t>
            </a:r>
          </a:p>
          <a:p>
            <a:r>
              <a:rPr lang="en-GB" sz="3000" b="1" dirty="0">
                <a:solidFill>
                  <a:schemeClr val="tx1"/>
                </a:solidFill>
                <a:latin typeface="+mj-lt"/>
              </a:rPr>
              <a:t>F1-Score on training set :  0.6577820085673488</a:t>
            </a:r>
          </a:p>
          <a:p>
            <a:r>
              <a:rPr lang="en-GB" sz="3000" b="1" dirty="0">
                <a:solidFill>
                  <a:schemeClr val="tx1"/>
                </a:solidFill>
                <a:latin typeface="+mj-lt"/>
              </a:rPr>
              <a:t>F1-Score on test set :  0.6345291479820627</a:t>
            </a:r>
            <a:endParaRPr lang="en-US" sz="3000" dirty="0">
              <a:solidFill>
                <a:schemeClr val="tx1"/>
              </a:solidFill>
              <a:latin typeface="+mj-lt"/>
            </a:endParaRPr>
          </a:p>
        </p:txBody>
      </p:sp>
      <p:pic>
        <p:nvPicPr>
          <p:cNvPr id="39939" name="Picture 3">
            <a:extLst>
              <a:ext uri="{FF2B5EF4-FFF2-40B4-BE49-F238E27FC236}">
                <a16:creationId xmlns:a16="http://schemas.microsoft.com/office/drawing/2014/main" id="{1BD008B9-C999-4D4A-8649-E3D97A429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297" y="1540932"/>
            <a:ext cx="6311387" cy="4697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6704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dirty="0"/>
              <a:t>3) Logistic Regression – </a:t>
            </a:r>
            <a:r>
              <a:rPr lang="en-US" sz="6000" b="1" dirty="0" err="1"/>
              <a:t>Upsampling</a:t>
            </a:r>
            <a:r>
              <a:rPr lang="en-US" sz="6000" b="1" dirty="0"/>
              <a:t> with Regularization</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315200" y="1676400"/>
            <a:ext cx="4133121" cy="4097867"/>
          </a:xfrm>
        </p:spPr>
        <p:txBody>
          <a:bodyPr>
            <a:normAutofit fontScale="70000" lnSpcReduction="20000"/>
          </a:bodyPr>
          <a:lstStyle/>
          <a:p>
            <a:pPr marL="0" indent="0">
              <a:buNone/>
            </a:pPr>
            <a:r>
              <a:rPr lang="en-GB" sz="3000" b="1" u="sng" dirty="0">
                <a:solidFill>
                  <a:schemeClr val="tx1"/>
                </a:solidFill>
                <a:latin typeface="+mj-lt"/>
              </a:rPr>
              <a:t>PERFORMANCE METRICS</a:t>
            </a:r>
          </a:p>
          <a:p>
            <a:r>
              <a:rPr lang="en-GB" sz="3000" b="1" dirty="0">
                <a:solidFill>
                  <a:schemeClr val="tx1"/>
                </a:solidFill>
                <a:latin typeface="+mj-lt"/>
              </a:rPr>
              <a:t>Accuracy on training set :  0.79627539503386</a:t>
            </a:r>
          </a:p>
          <a:p>
            <a:r>
              <a:rPr lang="en-GB" sz="3000" b="1" dirty="0">
                <a:solidFill>
                  <a:schemeClr val="tx1"/>
                </a:solidFill>
                <a:latin typeface="+mj-lt"/>
              </a:rPr>
              <a:t>Accuracy on test set :  0.7890753537347812</a:t>
            </a:r>
          </a:p>
          <a:p>
            <a:r>
              <a:rPr lang="en-GB" sz="3000" b="1" dirty="0">
                <a:solidFill>
                  <a:schemeClr val="tx1"/>
                </a:solidFill>
                <a:latin typeface="+mj-lt"/>
              </a:rPr>
              <a:t>Recall on training set :  0.5618964003511853</a:t>
            </a:r>
          </a:p>
          <a:p>
            <a:r>
              <a:rPr lang="en-GB" sz="3000" b="1" dirty="0">
                <a:solidFill>
                  <a:schemeClr val="tx1"/>
                </a:solidFill>
                <a:latin typeface="+mj-lt"/>
              </a:rPr>
              <a:t>Recall on test set :  0.5307377049180327</a:t>
            </a:r>
          </a:p>
          <a:p>
            <a:r>
              <a:rPr lang="en-GB" sz="3000" b="1" dirty="0">
                <a:solidFill>
                  <a:schemeClr val="tx1"/>
                </a:solidFill>
                <a:latin typeface="+mj-lt"/>
              </a:rPr>
              <a:t>Precision on training set :  0.4037854889589905</a:t>
            </a:r>
          </a:p>
          <a:p>
            <a:r>
              <a:rPr lang="en-GB" sz="3000" b="1" dirty="0">
                <a:solidFill>
                  <a:schemeClr val="tx1"/>
                </a:solidFill>
                <a:latin typeface="+mj-lt"/>
              </a:rPr>
              <a:t>Precision on test set :  0.3859910581222057</a:t>
            </a:r>
          </a:p>
          <a:p>
            <a:r>
              <a:rPr lang="en-GB" sz="3000" b="1" dirty="0">
                <a:solidFill>
                  <a:schemeClr val="tx1"/>
                </a:solidFill>
                <a:latin typeface="+mj-lt"/>
              </a:rPr>
              <a:t>F1-Score on training set :  0.4698972099853157</a:t>
            </a:r>
          </a:p>
          <a:p>
            <a:r>
              <a:rPr lang="en-GB" sz="3000" b="1" dirty="0">
                <a:solidFill>
                  <a:schemeClr val="tx1"/>
                </a:solidFill>
                <a:latin typeface="+mj-lt"/>
              </a:rPr>
              <a:t>F1-Score on test set :  0.4469370146678171</a:t>
            </a:r>
            <a:endParaRPr lang="en-US" sz="3000" dirty="0">
              <a:solidFill>
                <a:schemeClr val="tx1"/>
              </a:solidFill>
              <a:latin typeface="+mj-lt"/>
            </a:endParaRPr>
          </a:p>
        </p:txBody>
      </p:sp>
      <p:pic>
        <p:nvPicPr>
          <p:cNvPr id="38914" name="Picture 2">
            <a:extLst>
              <a:ext uri="{FF2B5EF4-FFF2-40B4-BE49-F238E27FC236}">
                <a16:creationId xmlns:a16="http://schemas.microsoft.com/office/drawing/2014/main" id="{6C77C09E-3243-48D7-8B7E-DC3320F686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3" y="1676399"/>
            <a:ext cx="6209770" cy="4622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58338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dirty="0"/>
              <a:t>3) Logistic Regression – </a:t>
            </a:r>
            <a:r>
              <a:rPr lang="en-US" sz="6000" b="1" dirty="0" err="1"/>
              <a:t>Downsampling</a:t>
            </a:r>
            <a:endParaRPr lang="en-US" sz="6000" b="1" dirty="0"/>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315200" y="1676400"/>
            <a:ext cx="4133121" cy="4097867"/>
          </a:xfrm>
        </p:spPr>
        <p:txBody>
          <a:bodyPr>
            <a:normAutofit fontScale="70000" lnSpcReduction="20000"/>
          </a:bodyPr>
          <a:lstStyle/>
          <a:p>
            <a:pPr marL="0" indent="0">
              <a:buNone/>
            </a:pPr>
            <a:r>
              <a:rPr lang="en-GB" sz="3000" b="1" u="sng" dirty="0">
                <a:solidFill>
                  <a:schemeClr val="tx1"/>
                </a:solidFill>
                <a:latin typeface="+mj-lt"/>
              </a:rPr>
              <a:t>PERFORMANCE METRICS</a:t>
            </a:r>
          </a:p>
          <a:p>
            <a:r>
              <a:rPr lang="en-GB" sz="3000" b="1" dirty="0">
                <a:solidFill>
                  <a:schemeClr val="tx1"/>
                </a:solidFill>
                <a:latin typeface="+mj-lt"/>
              </a:rPr>
              <a:t>Accuracy on training set :  0.8514390519187359</a:t>
            </a:r>
          </a:p>
          <a:p>
            <a:r>
              <a:rPr lang="en-GB" sz="3000" b="1" dirty="0">
                <a:solidFill>
                  <a:schemeClr val="tx1"/>
                </a:solidFill>
                <a:latin typeface="+mj-lt"/>
              </a:rPr>
              <a:t>Accuracy on test set :  0.8525830865416255</a:t>
            </a:r>
          </a:p>
          <a:p>
            <a:r>
              <a:rPr lang="en-GB" sz="3000" b="1" dirty="0">
                <a:solidFill>
                  <a:schemeClr val="tx1"/>
                </a:solidFill>
                <a:latin typeface="+mj-lt"/>
              </a:rPr>
              <a:t>Recall on training set :  0.8507462686567164</a:t>
            </a:r>
          </a:p>
          <a:p>
            <a:r>
              <a:rPr lang="en-GB" sz="3000" b="1" dirty="0">
                <a:solidFill>
                  <a:schemeClr val="tx1"/>
                </a:solidFill>
                <a:latin typeface="+mj-lt"/>
              </a:rPr>
              <a:t>Recall on test set :  0.8340163934426229</a:t>
            </a:r>
          </a:p>
          <a:p>
            <a:r>
              <a:rPr lang="en-GB" sz="3000" b="1" dirty="0">
                <a:solidFill>
                  <a:schemeClr val="tx1"/>
                </a:solidFill>
                <a:latin typeface="+mj-lt"/>
              </a:rPr>
              <a:t>Precision on training set :  0.5232181425485961</a:t>
            </a:r>
          </a:p>
          <a:p>
            <a:r>
              <a:rPr lang="en-GB" sz="3000" b="1" dirty="0">
                <a:solidFill>
                  <a:schemeClr val="tx1"/>
                </a:solidFill>
                <a:latin typeface="+mj-lt"/>
              </a:rPr>
              <a:t>Precision on test set :  0.5258397932816538</a:t>
            </a:r>
          </a:p>
          <a:p>
            <a:r>
              <a:rPr lang="en-GB" sz="3000" b="1" dirty="0">
                <a:solidFill>
                  <a:schemeClr val="tx1"/>
                </a:solidFill>
                <a:latin typeface="+mj-lt"/>
              </a:rPr>
              <a:t>F1-Score on training set :  0.6479438314944834</a:t>
            </a:r>
          </a:p>
          <a:p>
            <a:r>
              <a:rPr lang="en-GB" sz="3000" b="1" dirty="0">
                <a:solidFill>
                  <a:schemeClr val="tx1"/>
                </a:solidFill>
                <a:latin typeface="+mj-lt"/>
              </a:rPr>
              <a:t>F1-Score on test set :  0.6450079239302694</a:t>
            </a:r>
            <a:endParaRPr lang="en-US" sz="3000" dirty="0">
              <a:solidFill>
                <a:schemeClr val="tx1"/>
              </a:solidFill>
              <a:latin typeface="+mj-lt"/>
            </a:endParaRPr>
          </a:p>
        </p:txBody>
      </p:sp>
      <p:pic>
        <p:nvPicPr>
          <p:cNvPr id="41986" name="Picture 2">
            <a:extLst>
              <a:ext uri="{FF2B5EF4-FFF2-40B4-BE49-F238E27FC236}">
                <a16:creationId xmlns:a16="http://schemas.microsoft.com/office/drawing/2014/main" id="{AA5DEEAA-05A6-42E7-8F65-AF79B66910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429" y="1697566"/>
            <a:ext cx="6100956" cy="4541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7288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6CB8-4179-418A-80E5-6DA6BF3D44D7}"/>
              </a:ext>
            </a:extLst>
          </p:cNvPr>
          <p:cNvSpPr>
            <a:spLocks noGrp="1"/>
          </p:cNvSpPr>
          <p:nvPr>
            <p:ph type="title"/>
          </p:nvPr>
        </p:nvSpPr>
        <p:spPr>
          <a:xfrm>
            <a:off x="569119" y="2132568"/>
            <a:ext cx="11053761" cy="2592864"/>
          </a:xfrm>
        </p:spPr>
        <p:txBody>
          <a:bodyPr>
            <a:normAutofit fontScale="90000"/>
          </a:bodyPr>
          <a:lstStyle/>
          <a:p>
            <a:pPr algn="ctr"/>
            <a:r>
              <a:rPr lang="en-US" sz="10000" b="1" dirty="0"/>
              <a:t>MODEL PERFORMANCE COMPARISON</a:t>
            </a:r>
            <a:br>
              <a:rPr lang="en-US" sz="10000" b="1" dirty="0"/>
            </a:br>
            <a:r>
              <a:rPr lang="en-US" sz="7800" b="1" dirty="0"/>
              <a:t>Logistic Regression</a:t>
            </a:r>
            <a:endParaRPr lang="en-US" sz="7800" dirty="0"/>
          </a:p>
        </p:txBody>
      </p:sp>
    </p:spTree>
    <p:extLst>
      <p:ext uri="{BB962C8B-B14F-4D97-AF65-F5344CB8AC3E}">
        <p14:creationId xmlns:p14="http://schemas.microsoft.com/office/powerpoint/2010/main" val="39088097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CF58450-4567-4431-BC53-B64C4420FFB1}"/>
              </a:ext>
            </a:extLst>
          </p:cNvPr>
          <p:cNvSpPr>
            <a:spLocks noGrp="1"/>
          </p:cNvSpPr>
          <p:nvPr>
            <p:ph type="title"/>
          </p:nvPr>
        </p:nvSpPr>
        <p:spPr>
          <a:xfrm>
            <a:off x="720000" y="619200"/>
            <a:ext cx="10728322" cy="921733"/>
          </a:xfrm>
        </p:spPr>
        <p:txBody>
          <a:bodyPr>
            <a:normAutofit/>
          </a:bodyPr>
          <a:lstStyle/>
          <a:p>
            <a:r>
              <a:rPr lang="en-US" sz="6000" b="1" dirty="0"/>
              <a:t>Comparing the Models – Logistic Regression</a:t>
            </a:r>
          </a:p>
        </p:txBody>
      </p:sp>
      <p:pic>
        <p:nvPicPr>
          <p:cNvPr id="5" name="Picture 4">
            <a:extLst>
              <a:ext uri="{FF2B5EF4-FFF2-40B4-BE49-F238E27FC236}">
                <a16:creationId xmlns:a16="http://schemas.microsoft.com/office/drawing/2014/main" id="{BE57DF43-6DCC-4D38-8159-EC178224A7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000" y="1889124"/>
            <a:ext cx="10518864" cy="1539875"/>
          </a:xfrm>
          <a:prstGeom prst="rect">
            <a:avLst/>
          </a:prstGeom>
        </p:spPr>
      </p:pic>
      <p:sp>
        <p:nvSpPr>
          <p:cNvPr id="6" name="Content Placeholder 2">
            <a:extLst>
              <a:ext uri="{FF2B5EF4-FFF2-40B4-BE49-F238E27FC236}">
                <a16:creationId xmlns:a16="http://schemas.microsoft.com/office/drawing/2014/main" id="{97232CC1-E88A-4E8E-B54F-50220E421C35}"/>
              </a:ext>
            </a:extLst>
          </p:cNvPr>
          <p:cNvSpPr txBox="1">
            <a:spLocks/>
          </p:cNvSpPr>
          <p:nvPr/>
        </p:nvSpPr>
        <p:spPr>
          <a:xfrm>
            <a:off x="720000" y="3963458"/>
            <a:ext cx="10970992" cy="1684867"/>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r>
              <a:rPr lang="en-GB" sz="2400" b="1" u="sng" dirty="0">
                <a:solidFill>
                  <a:schemeClr val="tx1"/>
                </a:solidFill>
                <a:latin typeface="+mj-lt"/>
              </a:rPr>
              <a:t>OBSERVATIONS</a:t>
            </a:r>
          </a:p>
          <a:p>
            <a:pPr marL="0" indent="0">
              <a:buFont typeface="The Hand Extrablack" panose="03070A02030502020204" pitchFamily="66" charset="0"/>
              <a:buNone/>
            </a:pPr>
            <a:r>
              <a:rPr lang="en-GB" sz="2400" b="1" dirty="0">
                <a:solidFill>
                  <a:schemeClr val="tx1"/>
                </a:solidFill>
                <a:latin typeface="+mj-lt"/>
              </a:rPr>
              <a:t>From the table above, we can say that the best Regression Model would be the Logistic Regression on the </a:t>
            </a:r>
            <a:r>
              <a:rPr lang="en-GB" sz="2400" b="1" dirty="0" err="1">
                <a:solidFill>
                  <a:schemeClr val="tx1"/>
                </a:solidFill>
                <a:latin typeface="+mj-lt"/>
              </a:rPr>
              <a:t>Undersampled</a:t>
            </a:r>
            <a:r>
              <a:rPr lang="en-GB" sz="2400" b="1" dirty="0">
                <a:solidFill>
                  <a:schemeClr val="tx1"/>
                </a:solidFill>
                <a:latin typeface="+mj-lt"/>
              </a:rPr>
              <a:t> Data with the highest RECALL score.</a:t>
            </a:r>
            <a:endParaRPr lang="en-US" sz="2400" dirty="0">
              <a:solidFill>
                <a:schemeClr val="tx1"/>
              </a:solidFill>
              <a:latin typeface="+mj-lt"/>
            </a:endParaRPr>
          </a:p>
        </p:txBody>
      </p:sp>
    </p:spTree>
    <p:extLst>
      <p:ext uri="{BB962C8B-B14F-4D97-AF65-F5344CB8AC3E}">
        <p14:creationId xmlns:p14="http://schemas.microsoft.com/office/powerpoint/2010/main" val="800417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6CB8-4179-418A-80E5-6DA6BF3D44D7}"/>
              </a:ext>
            </a:extLst>
          </p:cNvPr>
          <p:cNvSpPr>
            <a:spLocks noGrp="1"/>
          </p:cNvSpPr>
          <p:nvPr>
            <p:ph type="title"/>
          </p:nvPr>
        </p:nvSpPr>
        <p:spPr>
          <a:xfrm>
            <a:off x="731839" y="2690336"/>
            <a:ext cx="10728322" cy="1477328"/>
          </a:xfrm>
        </p:spPr>
        <p:txBody>
          <a:bodyPr>
            <a:normAutofit/>
          </a:bodyPr>
          <a:lstStyle/>
          <a:p>
            <a:pPr algn="ctr"/>
            <a:r>
              <a:rPr lang="en-US" sz="10000" dirty="0"/>
              <a:t>UNIVARIATE ANALYSIS</a:t>
            </a:r>
          </a:p>
        </p:txBody>
      </p:sp>
    </p:spTree>
    <p:extLst>
      <p:ext uri="{BB962C8B-B14F-4D97-AF65-F5344CB8AC3E}">
        <p14:creationId xmlns:p14="http://schemas.microsoft.com/office/powerpoint/2010/main" val="10807060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6CB8-4179-418A-80E5-6DA6BF3D44D7}"/>
              </a:ext>
            </a:extLst>
          </p:cNvPr>
          <p:cNvSpPr>
            <a:spLocks noGrp="1"/>
          </p:cNvSpPr>
          <p:nvPr>
            <p:ph type="title"/>
          </p:nvPr>
        </p:nvSpPr>
        <p:spPr>
          <a:xfrm>
            <a:off x="569119" y="2132568"/>
            <a:ext cx="11053761" cy="2592864"/>
          </a:xfrm>
        </p:spPr>
        <p:txBody>
          <a:bodyPr>
            <a:normAutofit fontScale="90000"/>
          </a:bodyPr>
          <a:lstStyle/>
          <a:p>
            <a:pPr algn="ctr"/>
            <a:r>
              <a:rPr lang="en-US" sz="10000" b="1" dirty="0"/>
              <a:t>MODEL PERFORMANCE COMPARISON</a:t>
            </a:r>
            <a:br>
              <a:rPr lang="en-US" sz="10000" b="1" dirty="0"/>
            </a:br>
            <a:r>
              <a:rPr lang="en-US" sz="7800" b="1" dirty="0"/>
              <a:t>Logistic Regression, Bagging, Boosting</a:t>
            </a:r>
            <a:br>
              <a:rPr lang="en-US" sz="7800" b="1" dirty="0"/>
            </a:br>
            <a:endParaRPr lang="en-US" sz="7800" dirty="0"/>
          </a:p>
        </p:txBody>
      </p:sp>
    </p:spTree>
    <p:extLst>
      <p:ext uri="{BB962C8B-B14F-4D97-AF65-F5344CB8AC3E}">
        <p14:creationId xmlns:p14="http://schemas.microsoft.com/office/powerpoint/2010/main" val="14565674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CF58450-4567-4431-BC53-B64C4420FFB1}"/>
              </a:ext>
            </a:extLst>
          </p:cNvPr>
          <p:cNvSpPr>
            <a:spLocks noGrp="1"/>
          </p:cNvSpPr>
          <p:nvPr>
            <p:ph type="title"/>
          </p:nvPr>
        </p:nvSpPr>
        <p:spPr>
          <a:xfrm>
            <a:off x="719999" y="399067"/>
            <a:ext cx="10728322" cy="921733"/>
          </a:xfrm>
        </p:spPr>
        <p:txBody>
          <a:bodyPr>
            <a:normAutofit/>
          </a:bodyPr>
          <a:lstStyle/>
          <a:p>
            <a:r>
              <a:rPr lang="en-US" sz="6000" b="1" dirty="0"/>
              <a:t>Comparing the Models – Logistic Regression</a:t>
            </a:r>
          </a:p>
        </p:txBody>
      </p:sp>
      <p:sp>
        <p:nvSpPr>
          <p:cNvPr id="6" name="Content Placeholder 2">
            <a:extLst>
              <a:ext uri="{FF2B5EF4-FFF2-40B4-BE49-F238E27FC236}">
                <a16:creationId xmlns:a16="http://schemas.microsoft.com/office/drawing/2014/main" id="{97232CC1-E88A-4E8E-B54F-50220E421C35}"/>
              </a:ext>
            </a:extLst>
          </p:cNvPr>
          <p:cNvSpPr txBox="1">
            <a:spLocks/>
          </p:cNvSpPr>
          <p:nvPr/>
        </p:nvSpPr>
        <p:spPr>
          <a:xfrm>
            <a:off x="947572" y="4460875"/>
            <a:ext cx="10970992" cy="1684867"/>
          </a:xfrm>
          <a:prstGeom prst="rect">
            <a:avLst/>
          </a:prstGeom>
        </p:spPr>
        <p:txBody>
          <a:bodyPr vert="horz" lIns="0" tIns="0" rIns="0" bIns="0" rtlCol="0">
            <a:normAutofit fontScale="25000" lnSpcReduction="20000"/>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r>
              <a:rPr lang="en-GB" sz="8400" b="1" dirty="0">
                <a:solidFill>
                  <a:schemeClr val="tx1"/>
                </a:solidFill>
                <a:latin typeface="+mj-lt"/>
              </a:rPr>
              <a:t>Checking the MAXIMUM RECALL across the various models; we arrive at these 4 as the TOP ONES :</a:t>
            </a:r>
          </a:p>
          <a:p>
            <a:pPr marL="0" indent="0">
              <a:buFont typeface="The Hand Extrablack" panose="03070A02030502020204" pitchFamily="66" charset="0"/>
              <a:buNone/>
            </a:pPr>
            <a:r>
              <a:rPr lang="en-GB" sz="8400" b="1" dirty="0">
                <a:solidFill>
                  <a:schemeClr val="tx1"/>
                </a:solidFill>
                <a:latin typeface="+mj-lt"/>
              </a:rPr>
              <a:t>1) </a:t>
            </a:r>
            <a:r>
              <a:rPr lang="en-GB" sz="8400" b="1" dirty="0" err="1">
                <a:solidFill>
                  <a:schemeClr val="tx1"/>
                </a:solidFill>
                <a:latin typeface="+mj-lt"/>
              </a:rPr>
              <a:t>XGBoost</a:t>
            </a:r>
            <a:endParaRPr lang="en-GB" sz="8400" b="1" dirty="0">
              <a:solidFill>
                <a:schemeClr val="tx1"/>
              </a:solidFill>
              <a:latin typeface="+mj-lt"/>
            </a:endParaRPr>
          </a:p>
          <a:p>
            <a:pPr marL="0" indent="0">
              <a:buFont typeface="The Hand Extrablack" panose="03070A02030502020204" pitchFamily="66" charset="0"/>
              <a:buNone/>
            </a:pPr>
            <a:r>
              <a:rPr lang="en-GB" sz="8400" b="1" dirty="0">
                <a:solidFill>
                  <a:schemeClr val="tx1"/>
                </a:solidFill>
                <a:latin typeface="+mj-lt"/>
              </a:rPr>
              <a:t>2) Logistic Regression on </a:t>
            </a:r>
            <a:r>
              <a:rPr lang="en-GB" sz="8400" b="1" dirty="0" err="1">
                <a:solidFill>
                  <a:schemeClr val="tx1"/>
                </a:solidFill>
                <a:latin typeface="+mj-lt"/>
              </a:rPr>
              <a:t>Undersampled</a:t>
            </a:r>
            <a:r>
              <a:rPr lang="en-GB" sz="8400" b="1" dirty="0">
                <a:solidFill>
                  <a:schemeClr val="tx1"/>
                </a:solidFill>
                <a:latin typeface="+mj-lt"/>
              </a:rPr>
              <a:t> Data</a:t>
            </a:r>
          </a:p>
          <a:p>
            <a:pPr marL="0" indent="0">
              <a:buFont typeface="The Hand Extrablack" panose="03070A02030502020204" pitchFamily="66" charset="0"/>
              <a:buNone/>
            </a:pPr>
            <a:r>
              <a:rPr lang="en-GB" sz="8400" b="1" dirty="0">
                <a:solidFill>
                  <a:schemeClr val="tx1"/>
                </a:solidFill>
                <a:latin typeface="+mj-lt"/>
              </a:rPr>
              <a:t>3) Gradient Boost Model</a:t>
            </a:r>
          </a:p>
          <a:p>
            <a:pPr marL="0" indent="0">
              <a:buFont typeface="The Hand Extrablack" panose="03070A02030502020204" pitchFamily="66" charset="0"/>
              <a:buNone/>
            </a:pPr>
            <a:r>
              <a:rPr lang="en-GB" sz="8400" b="1" dirty="0">
                <a:solidFill>
                  <a:schemeClr val="tx1"/>
                </a:solidFill>
                <a:latin typeface="+mj-lt"/>
              </a:rPr>
              <a:t>4) </a:t>
            </a:r>
            <a:r>
              <a:rPr lang="en-GB" sz="8400" b="1" dirty="0" err="1">
                <a:solidFill>
                  <a:schemeClr val="tx1"/>
                </a:solidFill>
                <a:latin typeface="+mj-lt"/>
              </a:rPr>
              <a:t>Adaboost</a:t>
            </a:r>
            <a:r>
              <a:rPr lang="en-GB" sz="8400" b="1" dirty="0">
                <a:solidFill>
                  <a:schemeClr val="tx1"/>
                </a:solidFill>
                <a:latin typeface="+mj-lt"/>
              </a:rPr>
              <a:t> Model</a:t>
            </a:r>
          </a:p>
          <a:p>
            <a:pPr marL="0" indent="0">
              <a:buFont typeface="The Hand Extrablack" panose="03070A02030502020204" pitchFamily="66" charset="0"/>
              <a:buNone/>
            </a:pPr>
            <a:endParaRPr lang="en-GB" sz="2400" b="1" u="sng" dirty="0">
              <a:solidFill>
                <a:schemeClr val="tx1"/>
              </a:solidFill>
              <a:latin typeface="+mj-lt"/>
            </a:endParaRPr>
          </a:p>
        </p:txBody>
      </p:sp>
      <p:pic>
        <p:nvPicPr>
          <p:cNvPr id="4" name="Picture 3">
            <a:extLst>
              <a:ext uri="{FF2B5EF4-FFF2-40B4-BE49-F238E27FC236}">
                <a16:creationId xmlns:a16="http://schemas.microsoft.com/office/drawing/2014/main" id="{374B4132-365B-4BB4-B555-AF02BCF759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572" y="1320800"/>
            <a:ext cx="10296855" cy="2886075"/>
          </a:xfrm>
          <a:prstGeom prst="rect">
            <a:avLst/>
          </a:prstGeom>
        </p:spPr>
      </p:pic>
    </p:spTree>
    <p:extLst>
      <p:ext uri="{BB962C8B-B14F-4D97-AF65-F5344CB8AC3E}">
        <p14:creationId xmlns:p14="http://schemas.microsoft.com/office/powerpoint/2010/main" val="12095855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fontScale="90000"/>
          </a:bodyPr>
          <a:lstStyle/>
          <a:p>
            <a:pPr marL="0" indent="0">
              <a:buNone/>
            </a:pPr>
            <a:r>
              <a:rPr lang="en-GB" sz="6000" b="1" u="sng" dirty="0">
                <a:solidFill>
                  <a:schemeClr val="tx1"/>
                </a:solidFill>
                <a:latin typeface="+mj-lt"/>
              </a:rPr>
              <a:t>Which metric is right for model performance evaluation?</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20000" y="1676400"/>
            <a:ext cx="10728321" cy="4097867"/>
          </a:xfrm>
        </p:spPr>
        <p:txBody>
          <a:bodyPr>
            <a:normAutofit fontScale="85000" lnSpcReduction="20000"/>
          </a:bodyPr>
          <a:lstStyle/>
          <a:p>
            <a:pPr marL="0" indent="0">
              <a:buNone/>
            </a:pPr>
            <a:r>
              <a:rPr lang="en-GB" sz="3000" b="1" dirty="0">
                <a:solidFill>
                  <a:schemeClr val="tx1"/>
                </a:solidFill>
                <a:latin typeface="+mj-lt"/>
              </a:rPr>
              <a:t>In this particular case; we would prefer RECALL to be MAXIMIZED as this prevents the chances of FALSE NEGATIVES.</a:t>
            </a:r>
          </a:p>
          <a:p>
            <a:pPr marL="0" indent="0">
              <a:buNone/>
            </a:pPr>
            <a:r>
              <a:rPr lang="en-GB" sz="3000" b="1" dirty="0">
                <a:solidFill>
                  <a:schemeClr val="tx1"/>
                </a:solidFill>
                <a:latin typeface="+mj-lt"/>
              </a:rPr>
              <a:t>This is because if the model predicts that a customer will churn (leave the services of the bank) but then they actually DO NOT, then the bank has to account for the people staying at the bank. They will also unnecessarily deploy extra resources to ensure customers stay when they do not need to. These resources are then misused and will not be put into good use causing a loss.</a:t>
            </a:r>
          </a:p>
          <a:p>
            <a:pPr marL="0" indent="0">
              <a:buNone/>
            </a:pPr>
            <a:endParaRPr lang="en-GB" sz="3000" b="1" dirty="0">
              <a:solidFill>
                <a:schemeClr val="tx1"/>
              </a:solidFill>
              <a:latin typeface="+mj-lt"/>
            </a:endParaRPr>
          </a:p>
          <a:p>
            <a:pPr marL="0" indent="0">
              <a:buNone/>
            </a:pPr>
            <a:r>
              <a:rPr lang="en-GB" sz="3000" b="1" dirty="0">
                <a:solidFill>
                  <a:schemeClr val="tx1"/>
                </a:solidFill>
                <a:latin typeface="+mj-lt"/>
              </a:rPr>
              <a:t>Stratified K-Folds cross-validation provides dataset indices to split data into train/validation sets. Split dataset into k consecutive folds (without shuffling by default) keeping the distribution of both classes in each fold the same as the target variable. Each fold is then used once as validation while the k - 1 remaining folds form the training set.</a:t>
            </a:r>
          </a:p>
          <a:p>
            <a:pPr marL="0" indent="0">
              <a:buNone/>
            </a:pPr>
            <a:r>
              <a:rPr lang="en-GB" sz="3000" b="1" dirty="0">
                <a:solidFill>
                  <a:schemeClr val="tx1"/>
                </a:solidFill>
                <a:latin typeface="+mj-lt"/>
              </a:rPr>
              <a:t>Using the recall values from Stratified K-Folds cross-validation, we will pick the TOP 3 MODELS for HYPERPARAMETER TUNING</a:t>
            </a:r>
            <a:endParaRPr lang="en-US" sz="3000" dirty="0">
              <a:solidFill>
                <a:schemeClr val="tx1"/>
              </a:solidFill>
              <a:latin typeface="+mj-lt"/>
            </a:endParaRPr>
          </a:p>
        </p:txBody>
      </p:sp>
    </p:spTree>
    <p:extLst>
      <p:ext uri="{BB962C8B-B14F-4D97-AF65-F5344CB8AC3E}">
        <p14:creationId xmlns:p14="http://schemas.microsoft.com/office/powerpoint/2010/main" val="11695264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24EE9-E32F-4115-A37B-179022C74D34}"/>
              </a:ext>
            </a:extLst>
          </p:cNvPr>
          <p:cNvSpPr>
            <a:spLocks noGrp="1"/>
          </p:cNvSpPr>
          <p:nvPr>
            <p:ph type="title"/>
          </p:nvPr>
        </p:nvSpPr>
        <p:spPr>
          <a:xfrm>
            <a:off x="6265333" y="619200"/>
            <a:ext cx="5554133" cy="1477328"/>
          </a:xfrm>
        </p:spPr>
        <p:txBody>
          <a:bodyPr>
            <a:normAutofit/>
          </a:bodyPr>
          <a:lstStyle/>
          <a:p>
            <a:r>
              <a:rPr lang="en-US" sz="5000" dirty="0"/>
              <a:t>Stratified K-Folds cross-validation</a:t>
            </a:r>
          </a:p>
        </p:txBody>
      </p:sp>
      <p:sp>
        <p:nvSpPr>
          <p:cNvPr id="4" name="Content Placeholder 3">
            <a:extLst>
              <a:ext uri="{FF2B5EF4-FFF2-40B4-BE49-F238E27FC236}">
                <a16:creationId xmlns:a16="http://schemas.microsoft.com/office/drawing/2014/main" id="{427CE68F-3241-4497-832A-2BDDCD8A8EB8}"/>
              </a:ext>
            </a:extLst>
          </p:cNvPr>
          <p:cNvSpPr>
            <a:spLocks noGrp="1"/>
          </p:cNvSpPr>
          <p:nvPr>
            <p:ph sz="half" idx="2"/>
          </p:nvPr>
        </p:nvSpPr>
        <p:spPr>
          <a:xfrm>
            <a:off x="6458401" y="1357864"/>
            <a:ext cx="5003801" cy="3234576"/>
          </a:xfrm>
        </p:spPr>
        <p:txBody>
          <a:bodyPr>
            <a:noAutofit/>
          </a:bodyPr>
          <a:lstStyle/>
          <a:p>
            <a:r>
              <a:rPr lang="en-GB" sz="2400" dirty="0">
                <a:latin typeface="+mj-lt"/>
              </a:rPr>
              <a:t>Due to time constraints and the time taken by the </a:t>
            </a:r>
            <a:r>
              <a:rPr lang="en-GB" sz="2400" dirty="0" err="1">
                <a:latin typeface="+mj-lt"/>
              </a:rPr>
              <a:t>hypertuned</a:t>
            </a:r>
            <a:r>
              <a:rPr lang="en-GB" sz="2400" dirty="0">
                <a:latin typeface="+mj-lt"/>
              </a:rPr>
              <a:t> version of </a:t>
            </a:r>
            <a:r>
              <a:rPr lang="en-GB" sz="2400" dirty="0" err="1">
                <a:latin typeface="+mj-lt"/>
              </a:rPr>
              <a:t>XGBoost</a:t>
            </a:r>
            <a:r>
              <a:rPr lang="en-GB" sz="2400" dirty="0">
                <a:latin typeface="+mj-lt"/>
              </a:rPr>
              <a:t> to run, we will be skipping that particular model and will be tuning the next 3 top models according to their Stratified K-Folds cross-validation recall scores.</a:t>
            </a:r>
          </a:p>
          <a:p>
            <a:pPr marL="0" indent="0">
              <a:buNone/>
            </a:pPr>
            <a:r>
              <a:rPr lang="en-GB" sz="2400" dirty="0">
                <a:latin typeface="+mj-lt"/>
              </a:rPr>
              <a:t>    Namely:</a:t>
            </a:r>
          </a:p>
          <a:p>
            <a:r>
              <a:rPr lang="en-GB" sz="2400" dirty="0">
                <a:latin typeface="+mj-lt"/>
              </a:rPr>
              <a:t>1) Gradient Boost Model</a:t>
            </a:r>
          </a:p>
          <a:p>
            <a:r>
              <a:rPr lang="en-GB" sz="2400" dirty="0">
                <a:latin typeface="+mj-lt"/>
              </a:rPr>
              <a:t>2) </a:t>
            </a:r>
            <a:r>
              <a:rPr lang="en-GB" sz="2400" dirty="0" err="1">
                <a:latin typeface="+mj-lt"/>
              </a:rPr>
              <a:t>Adaboost</a:t>
            </a:r>
            <a:r>
              <a:rPr lang="en-GB" sz="2400" dirty="0">
                <a:latin typeface="+mj-lt"/>
              </a:rPr>
              <a:t> Model</a:t>
            </a:r>
          </a:p>
          <a:p>
            <a:r>
              <a:rPr lang="en-GB" sz="2400" dirty="0">
                <a:latin typeface="+mj-lt"/>
              </a:rPr>
              <a:t>3) Bagging Classifier Model</a:t>
            </a:r>
            <a:endParaRPr lang="en-US" sz="2400" dirty="0">
              <a:latin typeface="+mj-lt"/>
            </a:endParaRPr>
          </a:p>
        </p:txBody>
      </p:sp>
      <p:pic>
        <p:nvPicPr>
          <p:cNvPr id="43010" name="Picture 2">
            <a:extLst>
              <a:ext uri="{FF2B5EF4-FFF2-40B4-BE49-F238E27FC236}">
                <a16:creationId xmlns:a16="http://schemas.microsoft.com/office/drawing/2014/main" id="{41FC3F26-65ED-4C67-B22E-AC07564EE7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76" y="261937"/>
            <a:ext cx="5686425" cy="633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525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6CB8-4179-418A-80E5-6DA6BF3D44D7}"/>
              </a:ext>
            </a:extLst>
          </p:cNvPr>
          <p:cNvSpPr>
            <a:spLocks noGrp="1"/>
          </p:cNvSpPr>
          <p:nvPr>
            <p:ph type="title"/>
          </p:nvPr>
        </p:nvSpPr>
        <p:spPr>
          <a:xfrm>
            <a:off x="569119" y="2132568"/>
            <a:ext cx="11053761" cy="2592864"/>
          </a:xfrm>
        </p:spPr>
        <p:txBody>
          <a:bodyPr>
            <a:normAutofit/>
          </a:bodyPr>
          <a:lstStyle/>
          <a:p>
            <a:pPr algn="ctr"/>
            <a:r>
              <a:rPr lang="en-US" sz="10000" b="1" dirty="0"/>
              <a:t>HYPERPARAMETER TUNING</a:t>
            </a:r>
            <a:br>
              <a:rPr lang="en-US" sz="10000" b="1" dirty="0"/>
            </a:br>
            <a:r>
              <a:rPr lang="en-US" sz="7800" b="1" dirty="0"/>
              <a:t>Grid Search</a:t>
            </a:r>
            <a:endParaRPr lang="en-US" sz="7800" dirty="0"/>
          </a:p>
        </p:txBody>
      </p:sp>
    </p:spTree>
    <p:extLst>
      <p:ext uri="{BB962C8B-B14F-4D97-AF65-F5344CB8AC3E}">
        <p14:creationId xmlns:p14="http://schemas.microsoft.com/office/powerpoint/2010/main" val="34646281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dirty="0"/>
              <a:t>1) Gradient Boost Model</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315200" y="1676400"/>
            <a:ext cx="4133121" cy="4097867"/>
          </a:xfrm>
        </p:spPr>
        <p:txBody>
          <a:bodyPr>
            <a:normAutofit fontScale="70000" lnSpcReduction="20000"/>
          </a:bodyPr>
          <a:lstStyle/>
          <a:p>
            <a:pPr marL="0" indent="0">
              <a:buNone/>
            </a:pPr>
            <a:r>
              <a:rPr lang="en-GB" sz="3000" b="1" u="sng" dirty="0">
                <a:solidFill>
                  <a:schemeClr val="tx1"/>
                </a:solidFill>
                <a:latin typeface="+mj-lt"/>
              </a:rPr>
              <a:t>PERFORMANCE METRICS</a:t>
            </a:r>
          </a:p>
          <a:p>
            <a:r>
              <a:rPr lang="en-GB" sz="3000" b="1" dirty="0">
                <a:solidFill>
                  <a:schemeClr val="tx1"/>
                </a:solidFill>
                <a:latin typeface="+mj-lt"/>
              </a:rPr>
              <a:t>Accuracy on training set :  0.9918171557562077</a:t>
            </a:r>
          </a:p>
          <a:p>
            <a:r>
              <a:rPr lang="en-GB" sz="3000" b="1" dirty="0">
                <a:solidFill>
                  <a:schemeClr val="tx1"/>
                </a:solidFill>
                <a:latin typeface="+mj-lt"/>
              </a:rPr>
              <a:t>Accuracy on test set :  0.9703849950641659</a:t>
            </a:r>
          </a:p>
          <a:p>
            <a:r>
              <a:rPr lang="en-GB" sz="3000" b="1" dirty="0">
                <a:solidFill>
                  <a:schemeClr val="tx1"/>
                </a:solidFill>
                <a:latin typeface="+mj-lt"/>
              </a:rPr>
              <a:t>Recall on training set :  0.9648814749780509</a:t>
            </a:r>
          </a:p>
          <a:p>
            <a:r>
              <a:rPr lang="en-GB" sz="3000" b="1" dirty="0">
                <a:solidFill>
                  <a:schemeClr val="tx1"/>
                </a:solidFill>
                <a:latin typeface="+mj-lt"/>
              </a:rPr>
              <a:t>Recall on test set :  0.8688524590163934</a:t>
            </a:r>
          </a:p>
          <a:p>
            <a:r>
              <a:rPr lang="en-GB" sz="3000" b="1" dirty="0">
                <a:solidFill>
                  <a:schemeClr val="tx1"/>
                </a:solidFill>
                <a:latin typeface="+mj-lt"/>
              </a:rPr>
              <a:t>Precision on training set :  0.9838854073410922</a:t>
            </a:r>
          </a:p>
          <a:p>
            <a:r>
              <a:rPr lang="en-GB" sz="3000" b="1" dirty="0">
                <a:solidFill>
                  <a:schemeClr val="tx1"/>
                </a:solidFill>
                <a:latin typeface="+mj-lt"/>
              </a:rPr>
              <a:t>Precision on test set :  0.9422222222222222</a:t>
            </a:r>
          </a:p>
          <a:p>
            <a:r>
              <a:rPr lang="en-GB" sz="3000" b="1" dirty="0">
                <a:solidFill>
                  <a:schemeClr val="tx1"/>
                </a:solidFill>
                <a:latin typeface="+mj-lt"/>
              </a:rPr>
              <a:t>F1-Score on training set :  0.9742907801418439</a:t>
            </a:r>
          </a:p>
          <a:p>
            <a:r>
              <a:rPr lang="en-GB" sz="3000" b="1" dirty="0">
                <a:solidFill>
                  <a:schemeClr val="tx1"/>
                </a:solidFill>
                <a:latin typeface="+mj-lt"/>
              </a:rPr>
              <a:t>F1-Score on test set :  0.904051172707889</a:t>
            </a:r>
            <a:endParaRPr lang="en-US" sz="3000" dirty="0">
              <a:solidFill>
                <a:schemeClr val="tx1"/>
              </a:solidFill>
              <a:latin typeface="+mj-lt"/>
            </a:endParaRPr>
          </a:p>
        </p:txBody>
      </p:sp>
      <p:pic>
        <p:nvPicPr>
          <p:cNvPr id="49154" name="Picture 2">
            <a:extLst>
              <a:ext uri="{FF2B5EF4-FFF2-40B4-BE49-F238E27FC236}">
                <a16:creationId xmlns:a16="http://schemas.microsoft.com/office/drawing/2014/main" id="{ABFADECF-0978-4DA7-BCE4-4C89A583E0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363" y="1676400"/>
            <a:ext cx="6412970" cy="4773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38522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dirty="0"/>
              <a:t>2) </a:t>
            </a:r>
            <a:r>
              <a:rPr lang="en-US" sz="6000" b="1" dirty="0" err="1"/>
              <a:t>Adaboost</a:t>
            </a:r>
            <a:r>
              <a:rPr lang="en-US" sz="6000" b="1" dirty="0"/>
              <a:t> Model</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315200" y="1676400"/>
            <a:ext cx="4133121" cy="4097867"/>
          </a:xfrm>
        </p:spPr>
        <p:txBody>
          <a:bodyPr>
            <a:normAutofit fontScale="70000" lnSpcReduction="20000"/>
          </a:bodyPr>
          <a:lstStyle/>
          <a:p>
            <a:pPr marL="0" indent="0">
              <a:buNone/>
            </a:pPr>
            <a:r>
              <a:rPr lang="en-GB" sz="3000" b="1" u="sng" dirty="0">
                <a:solidFill>
                  <a:schemeClr val="tx1"/>
                </a:solidFill>
                <a:latin typeface="+mj-lt"/>
              </a:rPr>
              <a:t>PERFORMANCE METRICS</a:t>
            </a:r>
          </a:p>
          <a:p>
            <a:r>
              <a:rPr lang="en-GB" sz="3000" b="1" dirty="0">
                <a:solidFill>
                  <a:schemeClr val="tx1"/>
                </a:solidFill>
                <a:latin typeface="+mj-lt"/>
              </a:rPr>
              <a:t>Accuracy on training set :  1.0</a:t>
            </a:r>
          </a:p>
          <a:p>
            <a:r>
              <a:rPr lang="en-GB" sz="3000" b="1" dirty="0">
                <a:solidFill>
                  <a:schemeClr val="tx1"/>
                </a:solidFill>
                <a:latin typeface="+mj-lt"/>
              </a:rPr>
              <a:t>Accuracy on test set :  0.9598552155314248</a:t>
            </a:r>
          </a:p>
          <a:p>
            <a:r>
              <a:rPr lang="en-GB" sz="3000" b="1" dirty="0">
                <a:solidFill>
                  <a:schemeClr val="tx1"/>
                </a:solidFill>
                <a:latin typeface="+mj-lt"/>
              </a:rPr>
              <a:t>Recall on training set :  1.0</a:t>
            </a:r>
          </a:p>
          <a:p>
            <a:r>
              <a:rPr lang="en-GB" sz="3000" b="1" dirty="0">
                <a:solidFill>
                  <a:schemeClr val="tx1"/>
                </a:solidFill>
                <a:latin typeface="+mj-lt"/>
              </a:rPr>
              <a:t>Recall on test set :  0.8422131147540983</a:t>
            </a:r>
          </a:p>
          <a:p>
            <a:r>
              <a:rPr lang="en-GB" sz="3000" b="1" dirty="0">
                <a:solidFill>
                  <a:schemeClr val="tx1"/>
                </a:solidFill>
                <a:latin typeface="+mj-lt"/>
              </a:rPr>
              <a:t>Precision on training set :  1.0</a:t>
            </a:r>
          </a:p>
          <a:p>
            <a:r>
              <a:rPr lang="en-GB" sz="3000" b="1" dirty="0">
                <a:solidFill>
                  <a:schemeClr val="tx1"/>
                </a:solidFill>
                <a:latin typeface="+mj-lt"/>
              </a:rPr>
              <a:t>Precision on test set :  0.9013157894736842</a:t>
            </a:r>
          </a:p>
          <a:p>
            <a:r>
              <a:rPr lang="en-GB" sz="3000" b="1" dirty="0">
                <a:solidFill>
                  <a:schemeClr val="tx1"/>
                </a:solidFill>
                <a:latin typeface="+mj-lt"/>
              </a:rPr>
              <a:t>F1-Score on training set :  1.0</a:t>
            </a:r>
          </a:p>
          <a:p>
            <a:r>
              <a:rPr lang="en-GB" sz="3000" b="1" dirty="0">
                <a:solidFill>
                  <a:schemeClr val="tx1"/>
                </a:solidFill>
                <a:latin typeface="+mj-lt"/>
              </a:rPr>
              <a:t>F1-Score on test set :  0.8707627118644068</a:t>
            </a:r>
            <a:endParaRPr lang="en-US" sz="3000" dirty="0">
              <a:solidFill>
                <a:schemeClr val="tx1"/>
              </a:solidFill>
              <a:latin typeface="+mj-lt"/>
            </a:endParaRPr>
          </a:p>
        </p:txBody>
      </p:sp>
      <p:pic>
        <p:nvPicPr>
          <p:cNvPr id="44034" name="Picture 2">
            <a:extLst>
              <a:ext uri="{FF2B5EF4-FFF2-40B4-BE49-F238E27FC236}">
                <a16:creationId xmlns:a16="http://schemas.microsoft.com/office/drawing/2014/main" id="{0D3E8BBF-56DF-4811-8C9F-63902A2C8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163" y="1540933"/>
            <a:ext cx="6267456" cy="4697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7635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dirty="0"/>
              <a:t>3) Bagging Classifier Model</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315200" y="1676400"/>
            <a:ext cx="4133121" cy="4097867"/>
          </a:xfrm>
        </p:spPr>
        <p:txBody>
          <a:bodyPr>
            <a:normAutofit fontScale="70000" lnSpcReduction="20000"/>
          </a:bodyPr>
          <a:lstStyle/>
          <a:p>
            <a:pPr marL="0" indent="0">
              <a:buNone/>
            </a:pPr>
            <a:r>
              <a:rPr lang="en-GB" sz="3000" b="1" u="sng" dirty="0">
                <a:solidFill>
                  <a:schemeClr val="tx1"/>
                </a:solidFill>
                <a:latin typeface="+mj-lt"/>
              </a:rPr>
              <a:t>PERFORMANCE METRICS</a:t>
            </a:r>
          </a:p>
          <a:p>
            <a:r>
              <a:rPr lang="en-GB" sz="3000" b="1" dirty="0">
                <a:solidFill>
                  <a:schemeClr val="tx1"/>
                </a:solidFill>
                <a:latin typeface="+mj-lt"/>
              </a:rPr>
              <a:t>Accuracy on training set :  0.9184537246049661</a:t>
            </a:r>
          </a:p>
          <a:p>
            <a:r>
              <a:rPr lang="en-GB" sz="3000" b="1" dirty="0">
                <a:solidFill>
                  <a:schemeClr val="tx1"/>
                </a:solidFill>
                <a:latin typeface="+mj-lt"/>
              </a:rPr>
              <a:t>Accuracy on test set :  0.9157617637380717</a:t>
            </a:r>
          </a:p>
          <a:p>
            <a:r>
              <a:rPr lang="en-GB" sz="3000" b="1" dirty="0">
                <a:solidFill>
                  <a:schemeClr val="tx1"/>
                </a:solidFill>
                <a:latin typeface="+mj-lt"/>
              </a:rPr>
              <a:t>Recall on training set :  0.7181738366988587</a:t>
            </a:r>
          </a:p>
          <a:p>
            <a:r>
              <a:rPr lang="en-GB" sz="3000" b="1" dirty="0">
                <a:solidFill>
                  <a:schemeClr val="tx1"/>
                </a:solidFill>
                <a:latin typeface="+mj-lt"/>
              </a:rPr>
              <a:t>Recall on test set :  0.7090163934426229</a:t>
            </a:r>
          </a:p>
          <a:p>
            <a:r>
              <a:rPr lang="en-GB" sz="3000" b="1" dirty="0">
                <a:solidFill>
                  <a:schemeClr val="tx1"/>
                </a:solidFill>
                <a:latin typeface="+mj-lt"/>
              </a:rPr>
              <a:t>Precision on training set :  0.7609302325581395</a:t>
            </a:r>
          </a:p>
          <a:p>
            <a:r>
              <a:rPr lang="en-GB" sz="3000" b="1" dirty="0">
                <a:solidFill>
                  <a:schemeClr val="tx1"/>
                </a:solidFill>
                <a:latin typeface="+mj-lt"/>
              </a:rPr>
              <a:t>Precision on test set :  0.7521739130434782</a:t>
            </a:r>
          </a:p>
          <a:p>
            <a:r>
              <a:rPr lang="en-GB" sz="3000" b="1" dirty="0">
                <a:solidFill>
                  <a:schemeClr val="tx1"/>
                </a:solidFill>
                <a:latin typeface="+mj-lt"/>
              </a:rPr>
              <a:t>F1-Score on training set :  0.7389340560072267</a:t>
            </a:r>
          </a:p>
          <a:p>
            <a:r>
              <a:rPr lang="en-GB" sz="3000" b="1" dirty="0">
                <a:solidFill>
                  <a:schemeClr val="tx1"/>
                </a:solidFill>
                <a:latin typeface="+mj-lt"/>
              </a:rPr>
              <a:t>F1-Score on test set :  0.7299578059071731</a:t>
            </a:r>
            <a:endParaRPr lang="en-US" sz="3000" dirty="0">
              <a:solidFill>
                <a:schemeClr val="tx1"/>
              </a:solidFill>
              <a:latin typeface="+mj-lt"/>
            </a:endParaRPr>
          </a:p>
        </p:txBody>
      </p:sp>
      <p:pic>
        <p:nvPicPr>
          <p:cNvPr id="47106" name="Picture 2">
            <a:extLst>
              <a:ext uri="{FF2B5EF4-FFF2-40B4-BE49-F238E27FC236}">
                <a16:creationId xmlns:a16="http://schemas.microsoft.com/office/drawing/2014/main" id="{53BE4BF6-EF6E-472E-8624-DD816D50D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230" y="1540932"/>
            <a:ext cx="6311387" cy="4697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14672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6CB8-4179-418A-80E5-6DA6BF3D44D7}"/>
              </a:ext>
            </a:extLst>
          </p:cNvPr>
          <p:cNvSpPr>
            <a:spLocks noGrp="1"/>
          </p:cNvSpPr>
          <p:nvPr>
            <p:ph type="title"/>
          </p:nvPr>
        </p:nvSpPr>
        <p:spPr>
          <a:xfrm>
            <a:off x="569119" y="2132568"/>
            <a:ext cx="11053761" cy="2592864"/>
          </a:xfrm>
        </p:spPr>
        <p:txBody>
          <a:bodyPr>
            <a:normAutofit/>
          </a:bodyPr>
          <a:lstStyle/>
          <a:p>
            <a:pPr algn="ctr"/>
            <a:r>
              <a:rPr lang="en-US" sz="10000" b="1" dirty="0"/>
              <a:t>HYPERPARAMETER TUNING</a:t>
            </a:r>
            <a:br>
              <a:rPr lang="en-US" sz="10000" b="1" dirty="0"/>
            </a:br>
            <a:r>
              <a:rPr lang="en-US" sz="7800" b="1" dirty="0"/>
              <a:t>Random Search</a:t>
            </a:r>
            <a:endParaRPr lang="en-US" sz="7800" dirty="0"/>
          </a:p>
        </p:txBody>
      </p:sp>
    </p:spTree>
    <p:extLst>
      <p:ext uri="{BB962C8B-B14F-4D97-AF65-F5344CB8AC3E}">
        <p14:creationId xmlns:p14="http://schemas.microsoft.com/office/powerpoint/2010/main" val="35045645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dirty="0"/>
              <a:t>1) Gradient Boost Model</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315200" y="1676400"/>
            <a:ext cx="4133121" cy="4097867"/>
          </a:xfrm>
        </p:spPr>
        <p:txBody>
          <a:bodyPr>
            <a:normAutofit fontScale="70000" lnSpcReduction="20000"/>
          </a:bodyPr>
          <a:lstStyle/>
          <a:p>
            <a:pPr marL="0" indent="0">
              <a:buNone/>
            </a:pPr>
            <a:r>
              <a:rPr lang="en-GB" sz="3000" b="1" u="sng" dirty="0">
                <a:solidFill>
                  <a:schemeClr val="tx1"/>
                </a:solidFill>
                <a:latin typeface="+mj-lt"/>
              </a:rPr>
              <a:t>PERFORMANCE METRICS</a:t>
            </a:r>
          </a:p>
          <a:p>
            <a:r>
              <a:rPr lang="en-GB" sz="3000" b="1" dirty="0">
                <a:solidFill>
                  <a:schemeClr val="tx1"/>
                </a:solidFill>
                <a:latin typeface="+mj-lt"/>
              </a:rPr>
              <a:t>Accuracy on training set :  0.9932279909706546</a:t>
            </a:r>
          </a:p>
          <a:p>
            <a:r>
              <a:rPr lang="en-GB" sz="3000" b="1" dirty="0">
                <a:solidFill>
                  <a:schemeClr val="tx1"/>
                </a:solidFill>
                <a:latin typeface="+mj-lt"/>
              </a:rPr>
              <a:t>Accuracy on test set :  0.9693978282329714</a:t>
            </a:r>
          </a:p>
          <a:p>
            <a:r>
              <a:rPr lang="en-GB" sz="3000" b="1" dirty="0">
                <a:solidFill>
                  <a:schemeClr val="tx1"/>
                </a:solidFill>
                <a:latin typeface="+mj-lt"/>
              </a:rPr>
              <a:t>Recall on training set :  0.9736611062335382</a:t>
            </a:r>
          </a:p>
          <a:p>
            <a:r>
              <a:rPr lang="en-GB" sz="3000" b="1" dirty="0">
                <a:solidFill>
                  <a:schemeClr val="tx1"/>
                </a:solidFill>
                <a:latin typeface="+mj-lt"/>
              </a:rPr>
              <a:t>Recall on test set :  0.8668032786885246</a:t>
            </a:r>
          </a:p>
          <a:p>
            <a:r>
              <a:rPr lang="en-GB" sz="3000" b="1" dirty="0">
                <a:solidFill>
                  <a:schemeClr val="tx1"/>
                </a:solidFill>
                <a:latin typeface="+mj-lt"/>
              </a:rPr>
              <a:t>Precision on training set :  0.9840283939662822</a:t>
            </a:r>
          </a:p>
          <a:p>
            <a:r>
              <a:rPr lang="en-GB" sz="3000" b="1" dirty="0">
                <a:solidFill>
                  <a:schemeClr val="tx1"/>
                </a:solidFill>
                <a:latin typeface="+mj-lt"/>
              </a:rPr>
              <a:t>Precision on test set :  0.9379157427937915</a:t>
            </a:r>
          </a:p>
          <a:p>
            <a:r>
              <a:rPr lang="en-GB" sz="3000" b="1" dirty="0">
                <a:solidFill>
                  <a:schemeClr val="tx1"/>
                </a:solidFill>
                <a:latin typeface="+mj-lt"/>
              </a:rPr>
              <a:t>F1-Score on training set :  0.9788172992056487</a:t>
            </a:r>
          </a:p>
          <a:p>
            <a:r>
              <a:rPr lang="en-GB" sz="3000" b="1" dirty="0">
                <a:solidFill>
                  <a:schemeClr val="tx1"/>
                </a:solidFill>
                <a:latin typeface="+mj-lt"/>
              </a:rPr>
              <a:t>F1-Score on test set :  0.9009584664536742</a:t>
            </a:r>
            <a:endParaRPr lang="en-US" sz="3000" dirty="0">
              <a:solidFill>
                <a:schemeClr val="tx1"/>
              </a:solidFill>
              <a:latin typeface="+mj-lt"/>
            </a:endParaRPr>
          </a:p>
        </p:txBody>
      </p:sp>
      <p:pic>
        <p:nvPicPr>
          <p:cNvPr id="48130" name="Picture 2">
            <a:extLst>
              <a:ext uri="{FF2B5EF4-FFF2-40B4-BE49-F238E27FC236}">
                <a16:creationId xmlns:a16="http://schemas.microsoft.com/office/drawing/2014/main" id="{D829D226-8B53-4C7D-9057-3C4C909BA3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963" y="1540933"/>
            <a:ext cx="6620023" cy="492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14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451380" y="372808"/>
            <a:ext cx="4069820" cy="855917"/>
          </a:xfrm>
        </p:spPr>
        <p:txBody>
          <a:bodyPr>
            <a:normAutofit/>
          </a:bodyPr>
          <a:lstStyle/>
          <a:p>
            <a:r>
              <a:rPr lang="en-US" sz="6000" b="1" u="sng" dirty="0"/>
              <a:t>Histogram Plots</a:t>
            </a:r>
          </a:p>
        </p:txBody>
      </p:sp>
      <p:sp>
        <p:nvSpPr>
          <p:cNvPr id="7" name="TextBox 6">
            <a:extLst>
              <a:ext uri="{FF2B5EF4-FFF2-40B4-BE49-F238E27FC236}">
                <a16:creationId xmlns:a16="http://schemas.microsoft.com/office/drawing/2014/main" id="{047ACC69-C69F-4E21-8BAC-2D98DDC8CE9F}"/>
              </a:ext>
            </a:extLst>
          </p:cNvPr>
          <p:cNvSpPr txBox="1"/>
          <p:nvPr/>
        </p:nvSpPr>
        <p:spPr>
          <a:xfrm>
            <a:off x="451380" y="1601533"/>
            <a:ext cx="3465012" cy="4401205"/>
          </a:xfrm>
          <a:prstGeom prst="rect">
            <a:avLst/>
          </a:prstGeom>
          <a:noFill/>
        </p:spPr>
        <p:txBody>
          <a:bodyPr wrap="square">
            <a:spAutoFit/>
          </a:bodyPr>
          <a:lstStyle/>
          <a:p>
            <a:r>
              <a:rPr lang="en-GB" sz="4000" dirty="0">
                <a:latin typeface="+mj-lt"/>
              </a:rPr>
              <a:t>Histogram Plots of the various numerical Attributes present in the given Dataset. It shows the frequency of each element within the attribute.</a:t>
            </a:r>
            <a:endParaRPr lang="en-US" sz="4000" dirty="0">
              <a:latin typeface="+mj-lt"/>
            </a:endParaRPr>
          </a:p>
        </p:txBody>
      </p:sp>
      <p:pic>
        <p:nvPicPr>
          <p:cNvPr id="2050" name="Picture 2">
            <a:extLst>
              <a:ext uri="{FF2B5EF4-FFF2-40B4-BE49-F238E27FC236}">
                <a16:creationId xmlns:a16="http://schemas.microsoft.com/office/drawing/2014/main" id="{53855AE3-6405-4463-AC76-E8EDC9F77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8229" y="726506"/>
            <a:ext cx="8429625" cy="562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26588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dirty="0"/>
              <a:t>2) </a:t>
            </a:r>
            <a:r>
              <a:rPr lang="en-US" sz="6000" b="1" dirty="0" err="1"/>
              <a:t>Adaboost</a:t>
            </a:r>
            <a:r>
              <a:rPr lang="en-US" sz="6000" b="1" dirty="0"/>
              <a:t> Model</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315200" y="1676400"/>
            <a:ext cx="4133121" cy="4097867"/>
          </a:xfrm>
        </p:spPr>
        <p:txBody>
          <a:bodyPr>
            <a:normAutofit fontScale="70000" lnSpcReduction="20000"/>
          </a:bodyPr>
          <a:lstStyle/>
          <a:p>
            <a:pPr marL="0" indent="0">
              <a:buNone/>
            </a:pPr>
            <a:r>
              <a:rPr lang="en-GB" sz="3000" b="1" u="sng" dirty="0">
                <a:solidFill>
                  <a:schemeClr val="tx1"/>
                </a:solidFill>
                <a:latin typeface="+mj-lt"/>
              </a:rPr>
              <a:t>PERFORMANCE METRICS</a:t>
            </a:r>
          </a:p>
          <a:p>
            <a:r>
              <a:rPr lang="en-GB" sz="3000" b="1" dirty="0">
                <a:solidFill>
                  <a:schemeClr val="tx1"/>
                </a:solidFill>
                <a:latin typeface="+mj-lt"/>
              </a:rPr>
              <a:t>Accuracy on training set :  0.9964729119638827</a:t>
            </a:r>
          </a:p>
          <a:p>
            <a:r>
              <a:rPr lang="en-GB" sz="3000" b="1" dirty="0">
                <a:solidFill>
                  <a:schemeClr val="tx1"/>
                </a:solidFill>
                <a:latin typeface="+mj-lt"/>
              </a:rPr>
              <a:t>Accuracy on test set :  0.9677525501809806</a:t>
            </a:r>
          </a:p>
          <a:p>
            <a:r>
              <a:rPr lang="en-GB" sz="3000" b="1" dirty="0">
                <a:solidFill>
                  <a:schemeClr val="tx1"/>
                </a:solidFill>
                <a:latin typeface="+mj-lt"/>
              </a:rPr>
              <a:t>Recall on training set :  0.9868305531167691</a:t>
            </a:r>
          </a:p>
          <a:p>
            <a:r>
              <a:rPr lang="en-GB" sz="3000" b="1" dirty="0">
                <a:solidFill>
                  <a:schemeClr val="tx1"/>
                </a:solidFill>
                <a:latin typeface="+mj-lt"/>
              </a:rPr>
              <a:t>Recall on test set :  0.8872950819672131</a:t>
            </a:r>
          </a:p>
          <a:p>
            <a:r>
              <a:rPr lang="en-GB" sz="3000" b="1" dirty="0">
                <a:solidFill>
                  <a:schemeClr val="tx1"/>
                </a:solidFill>
                <a:latin typeface="+mj-lt"/>
              </a:rPr>
              <a:t>Precision on training set :  0.9911816578483245</a:t>
            </a:r>
          </a:p>
          <a:p>
            <a:r>
              <a:rPr lang="en-GB" sz="3000" b="1" dirty="0">
                <a:solidFill>
                  <a:schemeClr val="tx1"/>
                </a:solidFill>
                <a:latin typeface="+mj-lt"/>
              </a:rPr>
              <a:t>Precision on test set :  0.9096638655462185</a:t>
            </a:r>
          </a:p>
          <a:p>
            <a:r>
              <a:rPr lang="en-GB" sz="3000" b="1" dirty="0">
                <a:solidFill>
                  <a:schemeClr val="tx1"/>
                </a:solidFill>
                <a:latin typeface="+mj-lt"/>
              </a:rPr>
              <a:t>F1-Score on training set :  0.9890013198416191</a:t>
            </a:r>
          </a:p>
          <a:p>
            <a:r>
              <a:rPr lang="en-GB" sz="3000" b="1" dirty="0">
                <a:solidFill>
                  <a:schemeClr val="tx1"/>
                </a:solidFill>
                <a:latin typeface="+mj-lt"/>
              </a:rPr>
              <a:t>F1-Score on test set :  0.8983402489626556</a:t>
            </a:r>
            <a:endParaRPr lang="en-US" sz="3000" dirty="0">
              <a:solidFill>
                <a:schemeClr val="tx1"/>
              </a:solidFill>
              <a:latin typeface="+mj-lt"/>
            </a:endParaRPr>
          </a:p>
        </p:txBody>
      </p:sp>
      <p:pic>
        <p:nvPicPr>
          <p:cNvPr id="45058" name="Picture 2">
            <a:extLst>
              <a:ext uri="{FF2B5EF4-FFF2-40B4-BE49-F238E27FC236}">
                <a16:creationId xmlns:a16="http://schemas.microsoft.com/office/drawing/2014/main" id="{D969ADD4-8202-4725-9EF6-4198B7B804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230" y="1540933"/>
            <a:ext cx="6267456" cy="4697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64181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dirty="0"/>
              <a:t>3) Bagging Classifier Model</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315200" y="1676400"/>
            <a:ext cx="4133121" cy="4097867"/>
          </a:xfrm>
        </p:spPr>
        <p:txBody>
          <a:bodyPr>
            <a:normAutofit fontScale="70000" lnSpcReduction="20000"/>
          </a:bodyPr>
          <a:lstStyle/>
          <a:p>
            <a:pPr marL="0" indent="0">
              <a:buNone/>
            </a:pPr>
            <a:r>
              <a:rPr lang="en-GB" sz="3000" b="1" u="sng" dirty="0">
                <a:solidFill>
                  <a:schemeClr val="tx1"/>
                </a:solidFill>
                <a:latin typeface="+mj-lt"/>
              </a:rPr>
              <a:t>PERFORMANCE METRICS</a:t>
            </a:r>
          </a:p>
          <a:p>
            <a:r>
              <a:rPr lang="en-GB" sz="3000" b="1" dirty="0">
                <a:solidFill>
                  <a:schemeClr val="tx1"/>
                </a:solidFill>
                <a:latin typeface="+mj-lt"/>
              </a:rPr>
              <a:t>Accuracy on training set :  0.9997178329571106</a:t>
            </a:r>
          </a:p>
          <a:p>
            <a:r>
              <a:rPr lang="en-GB" sz="3000" b="1" dirty="0">
                <a:solidFill>
                  <a:schemeClr val="tx1"/>
                </a:solidFill>
                <a:latin typeface="+mj-lt"/>
              </a:rPr>
              <a:t>Accuracy on test set :  0.9595261599210266</a:t>
            </a:r>
          </a:p>
          <a:p>
            <a:r>
              <a:rPr lang="en-GB" sz="3000" b="1" dirty="0">
                <a:solidFill>
                  <a:schemeClr val="tx1"/>
                </a:solidFill>
                <a:latin typeface="+mj-lt"/>
              </a:rPr>
              <a:t>Recall on training set :  0.9982440737489026</a:t>
            </a:r>
          </a:p>
          <a:p>
            <a:r>
              <a:rPr lang="en-GB" sz="3000" b="1" dirty="0">
                <a:solidFill>
                  <a:schemeClr val="tx1"/>
                </a:solidFill>
                <a:latin typeface="+mj-lt"/>
              </a:rPr>
              <a:t>Recall on test set :  0.8176229508196722</a:t>
            </a:r>
          </a:p>
          <a:p>
            <a:r>
              <a:rPr lang="en-GB" sz="3000" b="1" dirty="0">
                <a:solidFill>
                  <a:schemeClr val="tx1"/>
                </a:solidFill>
                <a:latin typeface="+mj-lt"/>
              </a:rPr>
              <a:t>Precision on training set :  1.0</a:t>
            </a:r>
          </a:p>
          <a:p>
            <a:r>
              <a:rPr lang="en-GB" sz="3000" b="1" dirty="0">
                <a:solidFill>
                  <a:schemeClr val="tx1"/>
                </a:solidFill>
                <a:latin typeface="+mj-lt"/>
              </a:rPr>
              <a:t>Precision on test set :  0.9214780600461894</a:t>
            </a:r>
          </a:p>
          <a:p>
            <a:r>
              <a:rPr lang="en-GB" sz="3000" b="1" dirty="0">
                <a:solidFill>
                  <a:schemeClr val="tx1"/>
                </a:solidFill>
                <a:latin typeface="+mj-lt"/>
              </a:rPr>
              <a:t>F1-Score on training set :  0.9991212653778558</a:t>
            </a:r>
          </a:p>
          <a:p>
            <a:r>
              <a:rPr lang="en-GB" sz="3000" b="1" dirty="0">
                <a:solidFill>
                  <a:schemeClr val="tx1"/>
                </a:solidFill>
                <a:latin typeface="+mj-lt"/>
              </a:rPr>
              <a:t>F1-Score on test set :  0.8664495114006515</a:t>
            </a:r>
            <a:endParaRPr lang="en-US" sz="3000" dirty="0">
              <a:solidFill>
                <a:schemeClr val="tx1"/>
              </a:solidFill>
              <a:latin typeface="+mj-lt"/>
            </a:endParaRPr>
          </a:p>
        </p:txBody>
      </p:sp>
      <p:pic>
        <p:nvPicPr>
          <p:cNvPr id="46084" name="Picture 4">
            <a:extLst>
              <a:ext uri="{FF2B5EF4-FFF2-40B4-BE49-F238E27FC236}">
                <a16:creationId xmlns:a16="http://schemas.microsoft.com/office/drawing/2014/main" id="{101894D6-A910-4FD4-B6D6-A6B7C049FE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430" y="1540933"/>
            <a:ext cx="6296675" cy="4697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43858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6CB8-4179-418A-80E5-6DA6BF3D44D7}"/>
              </a:ext>
            </a:extLst>
          </p:cNvPr>
          <p:cNvSpPr>
            <a:spLocks noGrp="1"/>
          </p:cNvSpPr>
          <p:nvPr>
            <p:ph type="title"/>
          </p:nvPr>
        </p:nvSpPr>
        <p:spPr>
          <a:xfrm>
            <a:off x="569119" y="2132568"/>
            <a:ext cx="11053761" cy="2592864"/>
          </a:xfrm>
        </p:spPr>
        <p:txBody>
          <a:bodyPr>
            <a:normAutofit fontScale="90000"/>
          </a:bodyPr>
          <a:lstStyle/>
          <a:p>
            <a:pPr algn="ctr"/>
            <a:r>
              <a:rPr lang="en-US" sz="10000" b="1" dirty="0"/>
              <a:t>MODEL PERFORMANCE COMPARISON</a:t>
            </a:r>
            <a:br>
              <a:rPr lang="en-US" sz="10000" b="1" dirty="0"/>
            </a:br>
            <a:r>
              <a:rPr lang="en-US" sz="7800" b="1" dirty="0"/>
              <a:t>Hyper Tuned Models</a:t>
            </a:r>
            <a:br>
              <a:rPr lang="en-US" sz="7800" b="1" dirty="0"/>
            </a:br>
            <a:endParaRPr lang="en-US" sz="7800" dirty="0"/>
          </a:p>
        </p:txBody>
      </p:sp>
    </p:spTree>
    <p:extLst>
      <p:ext uri="{BB962C8B-B14F-4D97-AF65-F5344CB8AC3E}">
        <p14:creationId xmlns:p14="http://schemas.microsoft.com/office/powerpoint/2010/main" val="40872326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dirty="0"/>
              <a:t>Comparing the Models - </a:t>
            </a:r>
            <a:r>
              <a:rPr lang="en-US" sz="6000" b="1" dirty="0" err="1"/>
              <a:t>Hypertuned</a:t>
            </a:r>
            <a:endParaRPr lang="en-US" sz="6000" b="1" dirty="0"/>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20000" y="1676400"/>
            <a:ext cx="10728321" cy="4097867"/>
          </a:xfrm>
        </p:spPr>
        <p:txBody>
          <a:bodyPr>
            <a:normAutofit/>
          </a:bodyPr>
          <a:lstStyle/>
          <a:p>
            <a:pPr marL="0" indent="0">
              <a:buNone/>
            </a:pPr>
            <a:endParaRPr lang="en-GB" sz="3000" b="1" dirty="0">
              <a:solidFill>
                <a:schemeClr val="tx1"/>
              </a:solidFill>
              <a:latin typeface="+mj-lt"/>
            </a:endParaRPr>
          </a:p>
          <a:p>
            <a:pPr marL="0" indent="0">
              <a:buNone/>
            </a:pPr>
            <a:endParaRPr lang="en-GB" sz="3000" b="1" dirty="0">
              <a:solidFill>
                <a:schemeClr val="tx1"/>
              </a:solidFill>
              <a:latin typeface="+mj-lt"/>
            </a:endParaRPr>
          </a:p>
          <a:p>
            <a:pPr marL="0" indent="0">
              <a:buNone/>
            </a:pPr>
            <a:endParaRPr lang="en-US" sz="3000" dirty="0">
              <a:solidFill>
                <a:schemeClr val="tx1"/>
              </a:solidFill>
              <a:latin typeface="+mj-lt"/>
            </a:endParaRPr>
          </a:p>
        </p:txBody>
      </p:sp>
      <p:sp>
        <p:nvSpPr>
          <p:cNvPr id="12" name="Content Placeholder 2">
            <a:extLst>
              <a:ext uri="{FF2B5EF4-FFF2-40B4-BE49-F238E27FC236}">
                <a16:creationId xmlns:a16="http://schemas.microsoft.com/office/drawing/2014/main" id="{0EF68DFE-7696-43B6-96AB-297AA29E0B72}"/>
              </a:ext>
            </a:extLst>
          </p:cNvPr>
          <p:cNvSpPr txBox="1">
            <a:spLocks/>
          </p:cNvSpPr>
          <p:nvPr/>
        </p:nvSpPr>
        <p:spPr>
          <a:xfrm>
            <a:off x="719999" y="3552825"/>
            <a:ext cx="10970992" cy="3911601"/>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r>
              <a:rPr lang="en-GB" sz="3000" b="1" u="sng" dirty="0">
                <a:solidFill>
                  <a:schemeClr val="tx1"/>
                </a:solidFill>
                <a:latin typeface="+mj-lt"/>
              </a:rPr>
              <a:t>OBSERVATIONS</a:t>
            </a:r>
          </a:p>
          <a:p>
            <a:pPr marL="0" indent="0">
              <a:buFont typeface="The Hand Extrablack" panose="03070A02030502020204" pitchFamily="66" charset="0"/>
              <a:buNone/>
            </a:pPr>
            <a:r>
              <a:rPr lang="en-GB" sz="2250" b="1" dirty="0" err="1">
                <a:solidFill>
                  <a:schemeClr val="tx1"/>
                </a:solidFill>
                <a:latin typeface="+mj-lt"/>
              </a:rPr>
              <a:t>Adaboost</a:t>
            </a:r>
            <a:r>
              <a:rPr lang="en-GB" sz="2250" b="1" dirty="0">
                <a:solidFill>
                  <a:schemeClr val="tx1"/>
                </a:solidFill>
                <a:latin typeface="+mj-lt"/>
              </a:rPr>
              <a:t> with Random Search has the best recall value of all the models.</a:t>
            </a:r>
          </a:p>
          <a:p>
            <a:pPr marL="0" indent="0">
              <a:buFont typeface="The Hand Extrablack" panose="03070A02030502020204" pitchFamily="66" charset="0"/>
              <a:buNone/>
            </a:pPr>
            <a:r>
              <a:rPr lang="en-GB" sz="2250" b="1" dirty="0">
                <a:solidFill>
                  <a:schemeClr val="tx1"/>
                </a:solidFill>
                <a:latin typeface="+mj-lt"/>
              </a:rPr>
              <a:t>Most of the models show very promising recall values on tuning.</a:t>
            </a:r>
          </a:p>
          <a:p>
            <a:pPr marL="0" indent="0">
              <a:buFont typeface="The Hand Extrablack" panose="03070A02030502020204" pitchFamily="66" charset="0"/>
              <a:buNone/>
            </a:pPr>
            <a:r>
              <a:rPr lang="en-GB" sz="2250" b="1" dirty="0">
                <a:solidFill>
                  <a:schemeClr val="tx1"/>
                </a:solidFill>
                <a:latin typeface="+mj-lt"/>
              </a:rPr>
              <a:t>For all models, the recall score increased on tuning.</a:t>
            </a:r>
          </a:p>
          <a:p>
            <a:pPr marL="0" indent="0">
              <a:buFont typeface="The Hand Extrablack" panose="03070A02030502020204" pitchFamily="66" charset="0"/>
              <a:buNone/>
            </a:pPr>
            <a:r>
              <a:rPr lang="en-GB" sz="2250" b="1" dirty="0">
                <a:solidFill>
                  <a:schemeClr val="tx1"/>
                </a:solidFill>
                <a:latin typeface="+mj-lt"/>
              </a:rPr>
              <a:t>We can still work on Improving the recall scores across all the models.</a:t>
            </a:r>
          </a:p>
          <a:p>
            <a:pPr marL="0" indent="0">
              <a:buFont typeface="The Hand Extrablack" panose="03070A02030502020204" pitchFamily="66" charset="0"/>
              <a:buNone/>
            </a:pPr>
            <a:r>
              <a:rPr lang="en-GB" sz="2250" b="1" dirty="0">
                <a:solidFill>
                  <a:schemeClr val="tx1"/>
                </a:solidFill>
                <a:latin typeface="+mj-lt"/>
              </a:rPr>
              <a:t>Precision and Accuracy values are mostly high across the models so it is not imperative to work on improving them.</a:t>
            </a:r>
            <a:endParaRPr lang="en-US" sz="2250" dirty="0">
              <a:solidFill>
                <a:schemeClr val="tx1"/>
              </a:solidFill>
              <a:latin typeface="+mj-lt"/>
            </a:endParaRPr>
          </a:p>
        </p:txBody>
      </p:sp>
      <p:pic>
        <p:nvPicPr>
          <p:cNvPr id="5" name="Picture 4">
            <a:extLst>
              <a:ext uri="{FF2B5EF4-FFF2-40B4-BE49-F238E27FC236}">
                <a16:creationId xmlns:a16="http://schemas.microsoft.com/office/drawing/2014/main" id="{BBCB9FD4-ACBC-4570-9CA1-D916F631AB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8283" y="1594908"/>
            <a:ext cx="8734425" cy="1876425"/>
          </a:xfrm>
          <a:prstGeom prst="rect">
            <a:avLst/>
          </a:prstGeom>
        </p:spPr>
      </p:pic>
    </p:spTree>
    <p:extLst>
      <p:ext uri="{BB962C8B-B14F-4D97-AF65-F5344CB8AC3E}">
        <p14:creationId xmlns:p14="http://schemas.microsoft.com/office/powerpoint/2010/main" val="30509232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19999" y="300023"/>
            <a:ext cx="10728322" cy="921733"/>
          </a:xfrm>
        </p:spPr>
        <p:txBody>
          <a:bodyPr>
            <a:normAutofit/>
          </a:bodyPr>
          <a:lstStyle/>
          <a:p>
            <a:r>
              <a:rPr lang="en-US" sz="6000" b="1" dirty="0"/>
              <a:t>Comparing the Models - </a:t>
            </a:r>
            <a:r>
              <a:rPr lang="en-US" sz="6000" b="1" dirty="0" err="1"/>
              <a:t>Hypertuned</a:t>
            </a:r>
            <a:endParaRPr lang="en-US" sz="6000" b="1" dirty="0"/>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20000" y="1676400"/>
            <a:ext cx="10728321" cy="4097867"/>
          </a:xfrm>
        </p:spPr>
        <p:txBody>
          <a:bodyPr>
            <a:normAutofit/>
          </a:bodyPr>
          <a:lstStyle/>
          <a:p>
            <a:pPr marL="0" indent="0">
              <a:buNone/>
            </a:pPr>
            <a:endParaRPr lang="en-GB" sz="3000" b="1" dirty="0">
              <a:solidFill>
                <a:schemeClr val="tx1"/>
              </a:solidFill>
              <a:latin typeface="+mj-lt"/>
            </a:endParaRPr>
          </a:p>
          <a:p>
            <a:pPr marL="0" indent="0">
              <a:buNone/>
            </a:pPr>
            <a:endParaRPr lang="en-GB" sz="3000" b="1" dirty="0">
              <a:solidFill>
                <a:schemeClr val="tx1"/>
              </a:solidFill>
              <a:latin typeface="+mj-lt"/>
            </a:endParaRPr>
          </a:p>
          <a:p>
            <a:pPr marL="0" indent="0">
              <a:buNone/>
            </a:pPr>
            <a:endParaRPr lang="en-US" sz="3000" dirty="0">
              <a:solidFill>
                <a:schemeClr val="tx1"/>
              </a:solidFill>
              <a:latin typeface="+mj-lt"/>
            </a:endParaRPr>
          </a:p>
        </p:txBody>
      </p:sp>
      <p:sp>
        <p:nvSpPr>
          <p:cNvPr id="12" name="Content Placeholder 2">
            <a:extLst>
              <a:ext uri="{FF2B5EF4-FFF2-40B4-BE49-F238E27FC236}">
                <a16:creationId xmlns:a16="http://schemas.microsoft.com/office/drawing/2014/main" id="{0EF68DFE-7696-43B6-96AB-297AA29E0B72}"/>
              </a:ext>
            </a:extLst>
          </p:cNvPr>
          <p:cNvSpPr txBox="1">
            <a:spLocks/>
          </p:cNvSpPr>
          <p:nvPr/>
        </p:nvSpPr>
        <p:spPr>
          <a:xfrm>
            <a:off x="719999" y="1278466"/>
            <a:ext cx="10970992" cy="4893734"/>
          </a:xfrm>
          <a:prstGeom prst="rect">
            <a:avLst/>
          </a:prstGeom>
        </p:spPr>
        <p:txBody>
          <a:bodyPr vert="horz" lIns="0" tIns="0" rIns="0" bIns="0" rtlCol="0">
            <a:no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r>
              <a:rPr lang="en-GB" b="1" u="sng" dirty="0">
                <a:solidFill>
                  <a:schemeClr val="tx1"/>
                </a:solidFill>
                <a:latin typeface="+mj-lt"/>
              </a:rPr>
              <a:t>TIME TAKEN</a:t>
            </a:r>
          </a:p>
          <a:p>
            <a:r>
              <a:rPr lang="en-GB" b="1" dirty="0">
                <a:solidFill>
                  <a:schemeClr val="tx1"/>
                </a:solidFill>
                <a:latin typeface="+mj-lt"/>
              </a:rPr>
              <a:t>Gradient Boost w/ Grid Search : 17 mins 41 s</a:t>
            </a:r>
          </a:p>
          <a:p>
            <a:r>
              <a:rPr lang="en-GB" b="1" dirty="0">
                <a:solidFill>
                  <a:schemeClr val="tx1"/>
                </a:solidFill>
                <a:latin typeface="+mj-lt"/>
              </a:rPr>
              <a:t>Gradient Boost w/ Random Search : 4 min 31 s</a:t>
            </a:r>
          </a:p>
          <a:p>
            <a:r>
              <a:rPr lang="en-GB" b="1" dirty="0" err="1">
                <a:solidFill>
                  <a:schemeClr val="tx1"/>
                </a:solidFill>
                <a:latin typeface="+mj-lt"/>
              </a:rPr>
              <a:t>Adaboost</a:t>
            </a:r>
            <a:r>
              <a:rPr lang="en-GB" b="1" dirty="0">
                <a:solidFill>
                  <a:schemeClr val="tx1"/>
                </a:solidFill>
                <a:latin typeface="+mj-lt"/>
              </a:rPr>
              <a:t> w/ Grid Search : 2 min 36 s</a:t>
            </a:r>
          </a:p>
          <a:p>
            <a:r>
              <a:rPr lang="en-GB" b="1" dirty="0" err="1">
                <a:solidFill>
                  <a:schemeClr val="tx1"/>
                </a:solidFill>
                <a:latin typeface="+mj-lt"/>
              </a:rPr>
              <a:t>Adaboost</a:t>
            </a:r>
            <a:r>
              <a:rPr lang="en-GB" b="1" dirty="0">
                <a:solidFill>
                  <a:schemeClr val="tx1"/>
                </a:solidFill>
                <a:latin typeface="+mj-lt"/>
              </a:rPr>
              <a:t> w/ Random Search : 6 min 52 s</a:t>
            </a:r>
          </a:p>
          <a:p>
            <a:r>
              <a:rPr lang="en-GB" b="1" dirty="0">
                <a:solidFill>
                  <a:schemeClr val="tx1"/>
                </a:solidFill>
                <a:latin typeface="+mj-lt"/>
              </a:rPr>
              <a:t>Bagging Classifier w/ Grid Search : 2 min 33 s</a:t>
            </a:r>
          </a:p>
          <a:p>
            <a:r>
              <a:rPr lang="en-GB" b="1" dirty="0">
                <a:solidFill>
                  <a:schemeClr val="tx1"/>
                </a:solidFill>
                <a:latin typeface="+mj-lt"/>
              </a:rPr>
              <a:t>Bagging Classifier w/ Random Search : 1 min 46s</a:t>
            </a:r>
          </a:p>
          <a:p>
            <a:pPr marL="0" indent="0">
              <a:buNone/>
            </a:pPr>
            <a:r>
              <a:rPr lang="en-GB" b="1" dirty="0">
                <a:solidFill>
                  <a:srgbClr val="FFFF00"/>
                </a:solidFill>
                <a:latin typeface="+mj-lt"/>
              </a:rPr>
              <a:t>Judging by Time Taken; BAGGING CLASSIFIER WITH RANDOM SEARCH is the best model with lowest computation time.</a:t>
            </a:r>
          </a:p>
          <a:p>
            <a:pPr marL="0" indent="0">
              <a:buNone/>
            </a:pPr>
            <a:r>
              <a:rPr lang="en-GB" b="1" dirty="0">
                <a:solidFill>
                  <a:srgbClr val="FFFF00"/>
                </a:solidFill>
                <a:latin typeface="+mj-lt"/>
              </a:rPr>
              <a:t>Overall; Randomized Search takes FAR LESS TIME than Grid Search</a:t>
            </a:r>
            <a:endParaRPr lang="en-GB" b="1" dirty="0">
              <a:solidFill>
                <a:schemeClr val="tx1"/>
              </a:solidFill>
              <a:latin typeface="+mj-lt"/>
            </a:endParaRPr>
          </a:p>
          <a:p>
            <a:pPr marL="0" indent="0">
              <a:buFont typeface="The Hand Extrablack" panose="03070A02030502020204" pitchFamily="66" charset="0"/>
              <a:buNone/>
            </a:pPr>
            <a:r>
              <a:rPr lang="en-GB" b="1" u="sng" dirty="0">
                <a:solidFill>
                  <a:schemeClr val="tx1"/>
                </a:solidFill>
                <a:latin typeface="+mj-lt"/>
              </a:rPr>
              <a:t>TEST RECALL</a:t>
            </a:r>
          </a:p>
          <a:p>
            <a:pPr marL="0" indent="0">
              <a:buFont typeface="The Hand Extrablack" panose="03070A02030502020204" pitchFamily="66" charset="0"/>
              <a:buNone/>
            </a:pPr>
            <a:r>
              <a:rPr lang="en-GB" b="1" dirty="0">
                <a:solidFill>
                  <a:schemeClr val="tx1"/>
                </a:solidFill>
                <a:latin typeface="+mj-lt"/>
              </a:rPr>
              <a:t>Judging by </a:t>
            </a:r>
            <a:r>
              <a:rPr lang="en-GB" b="1" dirty="0" err="1">
                <a:solidFill>
                  <a:schemeClr val="tx1"/>
                </a:solidFill>
                <a:latin typeface="+mj-lt"/>
              </a:rPr>
              <a:t>Test_Recall</a:t>
            </a:r>
            <a:r>
              <a:rPr lang="en-GB" b="1" dirty="0">
                <a:solidFill>
                  <a:schemeClr val="tx1"/>
                </a:solidFill>
                <a:latin typeface="+mj-lt"/>
              </a:rPr>
              <a:t> we have ADABOOST WITH RANDOM SEARCH as the best model with the highest </a:t>
            </a:r>
            <a:r>
              <a:rPr lang="en-GB" b="1" dirty="0" err="1">
                <a:solidFill>
                  <a:schemeClr val="tx1"/>
                </a:solidFill>
                <a:latin typeface="+mj-lt"/>
              </a:rPr>
              <a:t>Test_Recall</a:t>
            </a:r>
            <a:endParaRPr lang="en-US" dirty="0">
              <a:solidFill>
                <a:schemeClr val="tx1"/>
              </a:solidFill>
              <a:latin typeface="+mj-lt"/>
            </a:endParaRPr>
          </a:p>
        </p:txBody>
      </p:sp>
    </p:spTree>
    <p:extLst>
      <p:ext uri="{BB962C8B-B14F-4D97-AF65-F5344CB8AC3E}">
        <p14:creationId xmlns:p14="http://schemas.microsoft.com/office/powerpoint/2010/main" val="242962999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432859" y="365200"/>
            <a:ext cx="3598000" cy="921733"/>
          </a:xfrm>
        </p:spPr>
        <p:txBody>
          <a:bodyPr>
            <a:normAutofit fontScale="90000"/>
          </a:bodyPr>
          <a:lstStyle/>
          <a:p>
            <a:r>
              <a:rPr lang="en-US" sz="6000" b="1" dirty="0"/>
              <a:t>FEATURE IMPORTANCE OF BEST MODEL</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432859" y="2556934"/>
            <a:ext cx="3200399" cy="4097867"/>
          </a:xfrm>
        </p:spPr>
        <p:txBody>
          <a:bodyPr>
            <a:normAutofit/>
          </a:bodyPr>
          <a:lstStyle/>
          <a:p>
            <a:pPr marL="0" indent="0">
              <a:buNone/>
            </a:pPr>
            <a:r>
              <a:rPr lang="en-GB" sz="3000" b="1" u="sng" dirty="0">
                <a:solidFill>
                  <a:schemeClr val="tx1"/>
                </a:solidFill>
                <a:latin typeface="+mj-lt"/>
              </a:rPr>
              <a:t>For the </a:t>
            </a:r>
            <a:r>
              <a:rPr lang="en-GB" sz="3000" b="1" u="sng" dirty="0" err="1">
                <a:solidFill>
                  <a:schemeClr val="tx1"/>
                </a:solidFill>
                <a:latin typeface="+mj-lt"/>
              </a:rPr>
              <a:t>Adaboost</a:t>
            </a:r>
            <a:r>
              <a:rPr lang="en-GB" sz="3000" b="1" u="sng" dirty="0">
                <a:solidFill>
                  <a:schemeClr val="tx1"/>
                </a:solidFill>
                <a:latin typeface="+mj-lt"/>
              </a:rPr>
              <a:t> with Random Search Model, the features with the highest importance are :</a:t>
            </a:r>
          </a:p>
          <a:p>
            <a:pPr marL="0" indent="0">
              <a:buNone/>
            </a:pPr>
            <a:r>
              <a:rPr lang="en-GB" sz="3000" b="1" u="sng" dirty="0" err="1">
                <a:solidFill>
                  <a:schemeClr val="tx1"/>
                </a:solidFill>
                <a:latin typeface="+mj-lt"/>
              </a:rPr>
              <a:t>Total_Trans_Amt</a:t>
            </a:r>
            <a:r>
              <a:rPr lang="en-GB" sz="3000" b="1" u="sng" dirty="0">
                <a:solidFill>
                  <a:schemeClr val="tx1"/>
                </a:solidFill>
                <a:latin typeface="+mj-lt"/>
              </a:rPr>
              <a:t> &gt; Total_Amt_Chng_Q4_Q1 &gt; </a:t>
            </a:r>
            <a:r>
              <a:rPr lang="en-GB" sz="3000" b="1" u="sng" dirty="0" err="1">
                <a:solidFill>
                  <a:schemeClr val="tx1"/>
                </a:solidFill>
                <a:latin typeface="+mj-lt"/>
              </a:rPr>
              <a:t>Total_Trans_Ct</a:t>
            </a:r>
            <a:r>
              <a:rPr lang="en-GB" sz="3000" b="1" u="sng" dirty="0">
                <a:solidFill>
                  <a:schemeClr val="tx1"/>
                </a:solidFill>
                <a:latin typeface="+mj-lt"/>
              </a:rPr>
              <a:t> &gt; Total_Ct_Chng_Q4_Q1</a:t>
            </a:r>
            <a:endParaRPr lang="en-US" sz="3000" dirty="0">
              <a:solidFill>
                <a:schemeClr val="tx1"/>
              </a:solidFill>
              <a:latin typeface="+mj-lt"/>
            </a:endParaRPr>
          </a:p>
        </p:txBody>
      </p:sp>
      <p:pic>
        <p:nvPicPr>
          <p:cNvPr id="50178" name="Picture 2">
            <a:extLst>
              <a:ext uri="{FF2B5EF4-FFF2-40B4-BE49-F238E27FC236}">
                <a16:creationId xmlns:a16="http://schemas.microsoft.com/office/drawing/2014/main" id="{B5E3A6C8-A91A-4926-B45A-52DC75FD47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3258" y="57150"/>
            <a:ext cx="8210550" cy="680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24763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6CB8-4179-418A-80E5-6DA6BF3D44D7}"/>
              </a:ext>
            </a:extLst>
          </p:cNvPr>
          <p:cNvSpPr>
            <a:spLocks noGrp="1"/>
          </p:cNvSpPr>
          <p:nvPr>
            <p:ph type="title"/>
          </p:nvPr>
        </p:nvSpPr>
        <p:spPr>
          <a:xfrm>
            <a:off x="731839" y="2132568"/>
            <a:ext cx="10728322" cy="2592864"/>
          </a:xfrm>
        </p:spPr>
        <p:txBody>
          <a:bodyPr>
            <a:normAutofit fontScale="90000"/>
          </a:bodyPr>
          <a:lstStyle/>
          <a:p>
            <a:pPr algn="ctr"/>
            <a:r>
              <a:rPr lang="en-US" sz="10000" b="1" dirty="0"/>
              <a:t>ACTIONABLE INSIGHTS &amp; RECOMMENDATIONS</a:t>
            </a:r>
            <a:endParaRPr lang="en-US" sz="7800" dirty="0"/>
          </a:p>
        </p:txBody>
      </p:sp>
    </p:spTree>
    <p:extLst>
      <p:ext uri="{BB962C8B-B14F-4D97-AF65-F5344CB8AC3E}">
        <p14:creationId xmlns:p14="http://schemas.microsoft.com/office/powerpoint/2010/main" val="30811640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376239" y="393921"/>
            <a:ext cx="10728322" cy="893012"/>
          </a:xfrm>
        </p:spPr>
        <p:txBody>
          <a:bodyPr>
            <a:normAutofit fontScale="90000"/>
          </a:bodyPr>
          <a:lstStyle/>
          <a:p>
            <a:r>
              <a:rPr lang="en-GB" sz="6000" b="1" u="sng" dirty="0"/>
              <a:t>KEY TAKEAWAYS FOR THE BUSINESS / RECOMMENDATIONS</a:t>
            </a:r>
            <a:endParaRPr lang="en-US" sz="6000" b="1" dirty="0"/>
          </a:p>
        </p:txBody>
      </p:sp>
      <p:sp>
        <p:nvSpPr>
          <p:cNvPr id="5" name="Content Placeholder 4">
            <a:extLst>
              <a:ext uri="{FF2B5EF4-FFF2-40B4-BE49-F238E27FC236}">
                <a16:creationId xmlns:a16="http://schemas.microsoft.com/office/drawing/2014/main" id="{D2142961-4FB3-4804-ABCB-80C0AA5F6260}"/>
              </a:ext>
            </a:extLst>
          </p:cNvPr>
          <p:cNvSpPr>
            <a:spLocks noGrp="1"/>
          </p:cNvSpPr>
          <p:nvPr>
            <p:ph idx="1"/>
          </p:nvPr>
        </p:nvSpPr>
        <p:spPr>
          <a:xfrm>
            <a:off x="376239" y="1440933"/>
            <a:ext cx="11206161" cy="5023146"/>
          </a:xfrm>
        </p:spPr>
        <p:txBody>
          <a:bodyPr>
            <a:noAutofit/>
          </a:bodyPr>
          <a:lstStyle/>
          <a:p>
            <a:r>
              <a:rPr lang="en-GB" sz="2500" dirty="0">
                <a:latin typeface="+mj-lt"/>
              </a:rPr>
              <a:t>Targeted Marketing with offers to encourage more transactions based on Transaction Amount of customers.</a:t>
            </a:r>
          </a:p>
          <a:p>
            <a:r>
              <a:rPr lang="en-GB" sz="2500" dirty="0">
                <a:latin typeface="+mj-lt"/>
              </a:rPr>
              <a:t>Incentives for customers with more dependents.</a:t>
            </a:r>
          </a:p>
          <a:p>
            <a:r>
              <a:rPr lang="en-GB" sz="2500" dirty="0">
                <a:latin typeface="+mj-lt"/>
              </a:rPr>
              <a:t>Customers with longer and more relationships with the bank can be given added benefits to encourage them to stay.</a:t>
            </a:r>
          </a:p>
          <a:p>
            <a:r>
              <a:rPr lang="en-GB" sz="2500" dirty="0">
                <a:latin typeface="+mj-lt"/>
              </a:rPr>
              <a:t>Based on the amount spent by customers, a small percentage of cashback can be given.</a:t>
            </a:r>
          </a:p>
          <a:p>
            <a:r>
              <a:rPr lang="en-GB" sz="2500" dirty="0">
                <a:latin typeface="+mj-lt"/>
              </a:rPr>
              <a:t>Smoothing the Contact process with the bank so as to ease the process for the customer. This will also ensure that they do not </a:t>
            </a:r>
            <a:r>
              <a:rPr lang="en-GB" sz="2500" dirty="0" err="1">
                <a:latin typeface="+mj-lt"/>
              </a:rPr>
              <a:t>chnage</a:t>
            </a:r>
            <a:r>
              <a:rPr lang="en-GB" sz="2500" dirty="0">
                <a:latin typeface="+mj-lt"/>
              </a:rPr>
              <a:t> banks or </a:t>
            </a:r>
            <a:r>
              <a:rPr lang="en-GB" sz="2500" dirty="0" err="1">
                <a:latin typeface="+mj-lt"/>
              </a:rPr>
              <a:t>termintae</a:t>
            </a:r>
            <a:r>
              <a:rPr lang="en-GB" sz="2500" dirty="0">
                <a:latin typeface="+mj-lt"/>
              </a:rPr>
              <a:t> services due to poor service.</a:t>
            </a:r>
          </a:p>
          <a:p>
            <a:r>
              <a:rPr lang="en-GB" sz="2500" dirty="0">
                <a:latin typeface="+mj-lt"/>
              </a:rPr>
              <a:t>Targeted marketing showing best places to spend based on the types of cards that people hold. Better cards give access to better facilities.</a:t>
            </a:r>
          </a:p>
          <a:p>
            <a:r>
              <a:rPr lang="en-GB" sz="2500" dirty="0">
                <a:latin typeface="+mj-lt"/>
              </a:rPr>
              <a:t>Increasing credit limit for customers with longer relationship with the bank.</a:t>
            </a:r>
          </a:p>
        </p:txBody>
      </p:sp>
    </p:spTree>
    <p:extLst>
      <p:ext uri="{BB962C8B-B14F-4D97-AF65-F5344CB8AC3E}">
        <p14:creationId xmlns:p14="http://schemas.microsoft.com/office/powerpoint/2010/main" val="35015996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1542D-83BF-4BC8-9722-4015C18B100F}"/>
              </a:ext>
            </a:extLst>
          </p:cNvPr>
          <p:cNvSpPr>
            <a:spLocks noGrp="1"/>
          </p:cNvSpPr>
          <p:nvPr>
            <p:ph type="title"/>
          </p:nvPr>
        </p:nvSpPr>
        <p:spPr>
          <a:xfrm>
            <a:off x="731839" y="2690336"/>
            <a:ext cx="10728322" cy="1477328"/>
          </a:xfrm>
        </p:spPr>
        <p:txBody>
          <a:bodyPr>
            <a:normAutofit/>
          </a:bodyPr>
          <a:lstStyle/>
          <a:p>
            <a:pPr algn="ctr"/>
            <a:r>
              <a:rPr lang="en-US" sz="9000" b="1" u="sng" dirty="0"/>
              <a:t>THANK YOU</a:t>
            </a:r>
          </a:p>
        </p:txBody>
      </p:sp>
    </p:spTree>
    <p:extLst>
      <p:ext uri="{BB962C8B-B14F-4D97-AF65-F5344CB8AC3E}">
        <p14:creationId xmlns:p14="http://schemas.microsoft.com/office/powerpoint/2010/main" val="972227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Variable Analysis</a:t>
            </a:r>
          </a:p>
        </p:txBody>
      </p:sp>
      <p:sp>
        <p:nvSpPr>
          <p:cNvPr id="7" name="TextBox 6">
            <a:extLst>
              <a:ext uri="{FF2B5EF4-FFF2-40B4-BE49-F238E27FC236}">
                <a16:creationId xmlns:a16="http://schemas.microsoft.com/office/drawing/2014/main" id="{047ACC69-C69F-4E21-8BAC-2D98DDC8CE9F}"/>
              </a:ext>
            </a:extLst>
          </p:cNvPr>
          <p:cNvSpPr txBox="1"/>
          <p:nvPr/>
        </p:nvSpPr>
        <p:spPr>
          <a:xfrm>
            <a:off x="456112" y="4403879"/>
            <a:ext cx="3785325" cy="1938992"/>
          </a:xfrm>
          <a:prstGeom prst="rect">
            <a:avLst/>
          </a:prstGeom>
          <a:noFill/>
        </p:spPr>
        <p:txBody>
          <a:bodyPr wrap="square">
            <a:spAutoFit/>
          </a:bodyPr>
          <a:lstStyle/>
          <a:p>
            <a:pPr algn="just"/>
            <a:r>
              <a:rPr lang="en-GB" sz="2000" dirty="0">
                <a:latin typeface="Times New Roman" panose="02020603050405020304" pitchFamily="18" charset="0"/>
                <a:cs typeface="Times New Roman" panose="02020603050405020304" pitchFamily="18" charset="0"/>
              </a:rPr>
              <a:t>Almost 84% of the dataset is existing customers.</a:t>
            </a:r>
          </a:p>
          <a:p>
            <a:pPr algn="just"/>
            <a:r>
              <a:rPr lang="en-GB" sz="2000" dirty="0">
                <a:latin typeface="Times New Roman" panose="02020603050405020304" pitchFamily="18" charset="0"/>
                <a:cs typeface="Times New Roman" panose="02020603050405020304" pitchFamily="18" charset="0"/>
              </a:rPr>
              <a:t>Only 16% are </a:t>
            </a:r>
            <a:r>
              <a:rPr lang="en-GB" sz="2000" dirty="0" err="1">
                <a:latin typeface="Times New Roman" panose="02020603050405020304" pitchFamily="18" charset="0"/>
                <a:cs typeface="Times New Roman" panose="02020603050405020304" pitchFamily="18" charset="0"/>
              </a:rPr>
              <a:t>Attrited</a:t>
            </a:r>
            <a:r>
              <a:rPr lang="en-GB" sz="2000" dirty="0">
                <a:latin typeface="Times New Roman" panose="02020603050405020304" pitchFamily="18" charset="0"/>
                <a:cs typeface="Times New Roman" panose="02020603050405020304" pitchFamily="18" charset="0"/>
              </a:rPr>
              <a:t> Customer (i.e.: Customers have left.)</a:t>
            </a:r>
          </a:p>
          <a:p>
            <a:pPr algn="just"/>
            <a:r>
              <a:rPr lang="en-GB" sz="2000" dirty="0">
                <a:latin typeface="Times New Roman" panose="02020603050405020304" pitchFamily="18" charset="0"/>
                <a:cs typeface="Times New Roman" panose="02020603050405020304" pitchFamily="18" charset="0"/>
              </a:rPr>
              <a:t>The </a:t>
            </a:r>
            <a:r>
              <a:rPr lang="en-GB" sz="2000" dirty="0" err="1">
                <a:latin typeface="Times New Roman" panose="02020603050405020304" pitchFamily="18" charset="0"/>
                <a:cs typeface="Times New Roman" panose="02020603050405020304" pitchFamily="18" charset="0"/>
              </a:rPr>
              <a:t>Attriton</a:t>
            </a:r>
            <a:r>
              <a:rPr lang="en-GB" sz="2000" dirty="0">
                <a:latin typeface="Times New Roman" panose="02020603050405020304" pitchFamily="18" charset="0"/>
                <a:cs typeface="Times New Roman" panose="02020603050405020304" pitchFamily="18" charset="0"/>
              </a:rPr>
              <a:t> Flag Distribution is highly imbalanced (Skewed)</a:t>
            </a:r>
            <a:endParaRPr lang="en-US"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D6EE9DB-9F43-4CDE-A03A-6EC8508BF3AA}"/>
              </a:ext>
            </a:extLst>
          </p:cNvPr>
          <p:cNvSpPr txBox="1"/>
          <p:nvPr/>
        </p:nvSpPr>
        <p:spPr>
          <a:xfrm>
            <a:off x="4587362" y="4371291"/>
            <a:ext cx="3363203" cy="1015663"/>
          </a:xfrm>
          <a:prstGeom prst="rect">
            <a:avLst/>
          </a:prstGeom>
          <a:noFill/>
        </p:spPr>
        <p:txBody>
          <a:bodyPr wrap="square">
            <a:spAutoFit/>
          </a:bodyPr>
          <a:lstStyle/>
          <a:p>
            <a:pPr algn="just"/>
            <a:r>
              <a:rPr lang="en-GB" sz="2000" dirty="0">
                <a:latin typeface="Times New Roman" panose="02020603050405020304" pitchFamily="18" charset="0"/>
                <a:cs typeface="Times New Roman" panose="02020603050405020304" pitchFamily="18" charset="0"/>
              </a:rPr>
              <a:t>Gender seem to be a balanced column, with 53% Female and 47% Male Customers. </a:t>
            </a:r>
            <a:endParaRPr lang="en-US"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846B9BD-A653-47D3-8174-DE6BF89EAF56}"/>
              </a:ext>
            </a:extLst>
          </p:cNvPr>
          <p:cNvSpPr txBox="1"/>
          <p:nvPr/>
        </p:nvSpPr>
        <p:spPr>
          <a:xfrm>
            <a:off x="8294602" y="4371291"/>
            <a:ext cx="3785325" cy="1746632"/>
          </a:xfrm>
          <a:prstGeom prst="rect">
            <a:avLst/>
          </a:prstGeom>
          <a:noFill/>
        </p:spPr>
        <p:txBody>
          <a:bodyPr wrap="square">
            <a:spAutoFit/>
          </a:bodyPr>
          <a:lstStyle/>
          <a:p>
            <a:pPr algn="just"/>
            <a:r>
              <a:rPr lang="en-GB" sz="2150" dirty="0">
                <a:latin typeface="Times New Roman" panose="02020603050405020304" pitchFamily="18" charset="0"/>
                <a:cs typeface="Times New Roman" panose="02020603050405020304" pitchFamily="18" charset="0"/>
              </a:rPr>
              <a:t>Over 5000 customers have 2 - 3 dependents making up a large chunk of the dataset.</a:t>
            </a:r>
          </a:p>
          <a:p>
            <a:pPr algn="just"/>
            <a:r>
              <a:rPr lang="en-GB" sz="2150" dirty="0">
                <a:latin typeface="Times New Roman" panose="02020603050405020304" pitchFamily="18" charset="0"/>
                <a:cs typeface="Times New Roman" panose="02020603050405020304" pitchFamily="18" charset="0"/>
              </a:rPr>
              <a:t>Very few customers (less than 500) have 5 dependents.</a:t>
            </a:r>
            <a:endParaRPr lang="en-US" sz="2150"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03D256A8-4B16-4471-BD58-1F02A739F5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112" y="1306920"/>
            <a:ext cx="3419475" cy="297174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3F4A9068-EAE9-4F72-A907-257BFD4294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4959" y="1306920"/>
            <a:ext cx="2802082" cy="283639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FAEC6A68-4E64-4F66-83FE-C518443E88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6413" y="1306920"/>
            <a:ext cx="3648075" cy="256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4474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Variable Analysis</a:t>
            </a:r>
          </a:p>
        </p:txBody>
      </p:sp>
      <p:sp>
        <p:nvSpPr>
          <p:cNvPr id="7" name="TextBox 6">
            <a:extLst>
              <a:ext uri="{FF2B5EF4-FFF2-40B4-BE49-F238E27FC236}">
                <a16:creationId xmlns:a16="http://schemas.microsoft.com/office/drawing/2014/main" id="{047ACC69-C69F-4E21-8BAC-2D98DDC8CE9F}"/>
              </a:ext>
            </a:extLst>
          </p:cNvPr>
          <p:cNvSpPr txBox="1"/>
          <p:nvPr/>
        </p:nvSpPr>
        <p:spPr>
          <a:xfrm>
            <a:off x="5719313" y="1967560"/>
            <a:ext cx="5996428" cy="3277820"/>
          </a:xfrm>
          <a:prstGeom prst="rect">
            <a:avLst/>
          </a:prstGeom>
          <a:noFill/>
        </p:spPr>
        <p:txBody>
          <a:bodyPr wrap="square">
            <a:spAutoFit/>
          </a:bodyPr>
          <a:lstStyle/>
          <a:p>
            <a:pPr algn="just"/>
            <a:r>
              <a:rPr lang="en-GB" sz="2300" dirty="0">
                <a:latin typeface="Times New Roman" panose="02020603050405020304" pitchFamily="18" charset="0"/>
                <a:cs typeface="Times New Roman" panose="02020603050405020304" pitchFamily="18" charset="0"/>
              </a:rPr>
              <a:t>Almost 50% of the dataset constitutes of Graduates and High School Diploma Customers of which Graduates account for the largest chunk.</a:t>
            </a:r>
          </a:p>
          <a:p>
            <a:pPr algn="just"/>
            <a:r>
              <a:rPr lang="en-GB" sz="2300" dirty="0">
                <a:latin typeface="Times New Roman" panose="02020603050405020304" pitchFamily="18" charset="0"/>
                <a:cs typeface="Times New Roman" panose="02020603050405020304" pitchFamily="18" charset="0"/>
              </a:rPr>
              <a:t>Less than 10% of the dataset makes up of customers with Doctorates and Post-Graduated Degrees.</a:t>
            </a:r>
          </a:p>
          <a:p>
            <a:pPr algn="just"/>
            <a:r>
              <a:rPr lang="en-GB" sz="2300" dirty="0">
                <a:latin typeface="Times New Roman" panose="02020603050405020304" pitchFamily="18" charset="0"/>
                <a:cs typeface="Times New Roman" panose="02020603050405020304" pitchFamily="18" charset="0"/>
              </a:rPr>
              <a:t>15% of the customers have not provided any information on their education level. </a:t>
            </a:r>
            <a:endParaRPr lang="en-US" sz="2300"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51291B20-BE22-411C-B626-A553339176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678" y="2049491"/>
            <a:ext cx="4269590" cy="3393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541916"/>
      </p:ext>
    </p:extLst>
  </p:cSld>
  <p:clrMapOvr>
    <a:masterClrMapping/>
  </p:clrMapOvr>
</p:sld>
</file>

<file path=ppt/theme/theme1.xml><?xml version="1.0" encoding="utf-8"?>
<a:theme xmlns:a="http://schemas.openxmlformats.org/drawingml/2006/main" name="BlobVTI">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lob">
      <a:majorFont>
        <a:latin typeface="The Hand Extrablack"/>
        <a:ea typeface=""/>
        <a:cs typeface=""/>
      </a:majorFont>
      <a:minorFont>
        <a:latin typeface="Sagona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693</TotalTime>
  <Words>4161</Words>
  <Application>Microsoft Office PowerPoint</Application>
  <PresentationFormat>Widescreen</PresentationFormat>
  <Paragraphs>420</Paragraphs>
  <Slides>78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78</vt:i4>
      </vt:variant>
    </vt:vector>
  </HeadingPairs>
  <TitlesOfParts>
    <vt:vector size="83" baseType="lpstr">
      <vt:lpstr>Arial</vt:lpstr>
      <vt:lpstr>Sagona Book</vt:lpstr>
      <vt:lpstr>The Hand Extrablack</vt:lpstr>
      <vt:lpstr>Times New Roman</vt:lpstr>
      <vt:lpstr>BlobVTI</vt:lpstr>
      <vt:lpstr>CREDIT CARD CHURN Prediction</vt:lpstr>
      <vt:lpstr>BACKGROUND</vt:lpstr>
      <vt:lpstr>PROBLEM DEFINITION</vt:lpstr>
      <vt:lpstr>DATA INFORMATION </vt:lpstr>
      <vt:lpstr>DATA PREPROCESSING I</vt:lpstr>
      <vt:lpstr>UNIVARIATE ANALYSIS</vt:lpstr>
      <vt:lpstr>Histogram Plots</vt:lpstr>
      <vt:lpstr>Variable Analysis</vt:lpstr>
      <vt:lpstr>Variable Analysis</vt:lpstr>
      <vt:lpstr>Variable Analysis</vt:lpstr>
      <vt:lpstr>Variable Analysis</vt:lpstr>
      <vt:lpstr>CUSTOMER AGE DISTRIBUTION</vt:lpstr>
      <vt:lpstr>MONTHS ON BOOK DISTRIBUTION </vt:lpstr>
      <vt:lpstr>CREDIT LIMIT DISTRIBUTION</vt:lpstr>
      <vt:lpstr>TOTAL REVOLVING BALANCE DISTRIBUTION</vt:lpstr>
      <vt:lpstr>AVG OPEN TO BUY DISTRIBUTION</vt:lpstr>
      <vt:lpstr>TOTAL AMOUNT CHANGE Q4 - Q1</vt:lpstr>
      <vt:lpstr>TOTAL COUNT CHANGE Q4 - Q1</vt:lpstr>
      <vt:lpstr>TOTAL TRANSACTION AMOUNT</vt:lpstr>
      <vt:lpstr>TOTAL TRANSACTION COUNT</vt:lpstr>
      <vt:lpstr>AVERAGE UTILIZATION RATIO</vt:lpstr>
      <vt:lpstr>BIVARIATE &amp; MULTIVARIATE ANALYSIS</vt:lpstr>
      <vt:lpstr>Correlation Heat Map</vt:lpstr>
      <vt:lpstr>EDUCATION LEVEL v/s CREDIT LIMIT v/s ATTRITION FLAG</vt:lpstr>
      <vt:lpstr>TOTAL REVOLVING BALANCE v/s ATTRITION FLAG</vt:lpstr>
      <vt:lpstr>MARITAL STATUS v/s DEPENDENT COUNT</vt:lpstr>
      <vt:lpstr>GENDER v/s ATTRITION FLAG</vt:lpstr>
      <vt:lpstr>ATTRITION FLAG v/s OTHER VARIABLES</vt:lpstr>
      <vt:lpstr>ATTRITION FLAG v/s OTHER VARIABLES</vt:lpstr>
      <vt:lpstr>ATTRITION FLAG v/s INCOME CATEGORY</vt:lpstr>
      <vt:lpstr>ATTRITION FLAG v/s CONTACT COUNT</vt:lpstr>
      <vt:lpstr>ATTRITION FLAG v/s MARITAL STATUS v/s DEPENDENT COUNT</vt:lpstr>
      <vt:lpstr>ATTRITION FLAG v/s EDUCATION LEVEL v/s AVG UTILIZATION RATIO</vt:lpstr>
      <vt:lpstr>ATTRITION FLAG v/s CUSTOMER AGE</vt:lpstr>
      <vt:lpstr>MONTHS INACTIVE v/s INCOME CATEGORY</vt:lpstr>
      <vt:lpstr>CARD CATEGORY v/s MONTHS ON BOOK (ATTRITED CUSTOMER = YES)</vt:lpstr>
      <vt:lpstr>EDUCATION LEVEL v/s AVG OPEN TO BUY (ATTRITED CUSTOMER = YES)</vt:lpstr>
      <vt:lpstr>Key Insights based on EDA</vt:lpstr>
      <vt:lpstr>Key Insights based on EDA</vt:lpstr>
      <vt:lpstr>Key Insights based on EDA</vt:lpstr>
      <vt:lpstr>DATA PREPROCESSING II</vt:lpstr>
      <vt:lpstr>DATA PREPROCESSING II</vt:lpstr>
      <vt:lpstr>MODEL BUILDING Bagging</vt:lpstr>
      <vt:lpstr>3 Bagging Models were built. Their Confusion Matrices and Performance Metrics are as follows : </vt:lpstr>
      <vt:lpstr>1) BAGGING CLASSIFIER</vt:lpstr>
      <vt:lpstr>2) Random Forest</vt:lpstr>
      <vt:lpstr>3) Decision Tree</vt:lpstr>
      <vt:lpstr>MODEL BUILDING Boosting</vt:lpstr>
      <vt:lpstr>3 Boosting Models were built. Their Confusion Matrices and Performance Metrics are as follows : </vt:lpstr>
      <vt:lpstr>1) Adaboost Model</vt:lpstr>
      <vt:lpstr>2) Gradient Boost</vt:lpstr>
      <vt:lpstr>3) XGBoost</vt:lpstr>
      <vt:lpstr>MODEL BUILDING Logistic Regression</vt:lpstr>
      <vt:lpstr>1) Logistic Regression</vt:lpstr>
      <vt:lpstr>2) Logistic Regression - UpSampling</vt:lpstr>
      <vt:lpstr>3) Logistic Regression – Upsampling with Regularization</vt:lpstr>
      <vt:lpstr>3) Logistic Regression – Downsampling</vt:lpstr>
      <vt:lpstr>MODEL PERFORMANCE COMPARISON Logistic Regression</vt:lpstr>
      <vt:lpstr>Comparing the Models – Logistic Regression</vt:lpstr>
      <vt:lpstr>MODEL PERFORMANCE COMPARISON Logistic Regression, Bagging, Boosting </vt:lpstr>
      <vt:lpstr>Comparing the Models – Logistic Regression</vt:lpstr>
      <vt:lpstr>Which metric is right for model performance evaluation?</vt:lpstr>
      <vt:lpstr>Stratified K-Folds cross-validation</vt:lpstr>
      <vt:lpstr>HYPERPARAMETER TUNING Grid Search</vt:lpstr>
      <vt:lpstr>1) Gradient Boost Model</vt:lpstr>
      <vt:lpstr>2) Adaboost Model</vt:lpstr>
      <vt:lpstr>3) Bagging Classifier Model</vt:lpstr>
      <vt:lpstr>HYPERPARAMETER TUNING Random Search</vt:lpstr>
      <vt:lpstr>1) Gradient Boost Model</vt:lpstr>
      <vt:lpstr>2) Adaboost Model</vt:lpstr>
      <vt:lpstr>3) Bagging Classifier Model</vt:lpstr>
      <vt:lpstr>MODEL PERFORMANCE COMPARISON Hyper Tuned Models </vt:lpstr>
      <vt:lpstr>Comparing the Models - Hypertuned</vt:lpstr>
      <vt:lpstr>Comparing the Models - Hypertuned</vt:lpstr>
      <vt:lpstr>FEATURE IMPORTANCE OF BEST MODEL</vt:lpstr>
      <vt:lpstr>ACTIONABLE INSIGHTS &amp; RECOMMENDATIONS</vt:lpstr>
      <vt:lpstr>KEY TAKEAWAYS FOR THE BUSINESS /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Cardio good fitness project</dc:title>
  <dc:creator>Lavina Kunder</dc:creator>
  <cp:lastModifiedBy>Lavina Kunder</cp:lastModifiedBy>
  <cp:revision>63</cp:revision>
  <dcterms:created xsi:type="dcterms:W3CDTF">2021-03-26T17:11:02Z</dcterms:created>
  <dcterms:modified xsi:type="dcterms:W3CDTF">2021-07-24T00:20:02Z</dcterms:modified>
</cp:coreProperties>
</file>