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9" r:id="rId4"/>
    <p:sldId id="260" r:id="rId5"/>
    <p:sldId id="344" r:id="rId6"/>
    <p:sldId id="343" r:id="rId7"/>
    <p:sldId id="323" r:id="rId8"/>
    <p:sldId id="324" r:id="rId9"/>
    <p:sldId id="345" r:id="rId10"/>
    <p:sldId id="261" r:id="rId11"/>
    <p:sldId id="262" r:id="rId12"/>
    <p:sldId id="263" r:id="rId13"/>
    <p:sldId id="264" r:id="rId14"/>
    <p:sldId id="346" r:id="rId15"/>
    <p:sldId id="265" r:id="rId16"/>
    <p:sldId id="266" r:id="rId17"/>
    <p:sldId id="300" r:id="rId18"/>
    <p:sldId id="267" r:id="rId19"/>
    <p:sldId id="268" r:id="rId20"/>
    <p:sldId id="272" r:id="rId21"/>
    <p:sldId id="271" r:id="rId22"/>
    <p:sldId id="273" r:id="rId23"/>
    <p:sldId id="274" r:id="rId24"/>
    <p:sldId id="329" r:id="rId25"/>
    <p:sldId id="275" r:id="rId26"/>
    <p:sldId id="276" r:id="rId27"/>
    <p:sldId id="277" r:id="rId28"/>
    <p:sldId id="347" r:id="rId29"/>
    <p:sldId id="278" r:id="rId30"/>
    <p:sldId id="279" r:id="rId31"/>
    <p:sldId id="348" r:id="rId32"/>
    <p:sldId id="280" r:id="rId33"/>
    <p:sldId id="281" r:id="rId34"/>
    <p:sldId id="301" r:id="rId35"/>
    <p:sldId id="302" r:id="rId36"/>
    <p:sldId id="306" r:id="rId37"/>
    <p:sldId id="307" r:id="rId38"/>
    <p:sldId id="308" r:id="rId39"/>
    <p:sldId id="332" r:id="rId40"/>
    <p:sldId id="310" r:id="rId41"/>
    <p:sldId id="334" r:id="rId42"/>
    <p:sldId id="335" r:id="rId43"/>
    <p:sldId id="349" r:id="rId44"/>
    <p:sldId id="312" r:id="rId45"/>
    <p:sldId id="322" r:id="rId46"/>
    <p:sldId id="336" r:id="rId47"/>
    <p:sldId id="350" r:id="rId48"/>
    <p:sldId id="351" r:id="rId49"/>
    <p:sldId id="352" r:id="rId50"/>
    <p:sldId id="353" r:id="rId51"/>
    <p:sldId id="354" r:id="rId52"/>
    <p:sldId id="355" r:id="rId53"/>
    <p:sldId id="356" r:id="rId54"/>
    <p:sldId id="357" r:id="rId55"/>
    <p:sldId id="358" r:id="rId56"/>
    <p:sldId id="359" r:id="rId57"/>
    <p:sldId id="360" r:id="rId58"/>
    <p:sldId id="361" r:id="rId59"/>
    <p:sldId id="362" r:id="rId60"/>
    <p:sldId id="363" r:id="rId61"/>
    <p:sldId id="364" r:id="rId62"/>
    <p:sldId id="365" r:id="rId63"/>
    <p:sldId id="366" r:id="rId64"/>
    <p:sldId id="367" r:id="rId65"/>
    <p:sldId id="368" r:id="rId66"/>
    <p:sldId id="342" r:id="rId67"/>
    <p:sldId id="369" r:id="rId68"/>
    <p:sldId id="370" r:id="rId69"/>
    <p:sldId id="371" r:id="rId70"/>
    <p:sldId id="321"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cap="all"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Saturday, June 12,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20048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Saturday, June 12,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76209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Saturday, June 12,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48954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Saturday, June 12,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62206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Saturday, June 12,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779061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Saturday, June 12,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517217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Saturday, June 12, 2021</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686224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Saturday, June 12, 2021</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3660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Saturday, June 12, 2021</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39174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Saturday, June 12,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4332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Saturday, June 12,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010541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Saturday, June 12, 2021</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520104807"/>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54F3A7E8-6DA9-4C2B-ACC8-475F34DAEA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B21CDF0-4D24-4190-9285-9016C19C1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92237A-E3A0-4938-B012-6FE2B472B199}"/>
              </a:ext>
            </a:extLst>
          </p:cNvPr>
          <p:cNvSpPr>
            <a:spLocks noGrp="1"/>
          </p:cNvSpPr>
          <p:nvPr>
            <p:ph type="ctrTitle"/>
          </p:nvPr>
        </p:nvSpPr>
        <p:spPr>
          <a:xfrm>
            <a:off x="6480000" y="1449388"/>
            <a:ext cx="5015638" cy="2075012"/>
          </a:xfrm>
        </p:spPr>
        <p:txBody>
          <a:bodyPr>
            <a:normAutofit/>
          </a:bodyPr>
          <a:lstStyle/>
          <a:p>
            <a:r>
              <a:rPr lang="en-US"/>
              <a:t>PERSONAL LOAN CAMPAIGN</a:t>
            </a:r>
            <a:endParaRPr lang="en-US" dirty="0"/>
          </a:p>
        </p:txBody>
      </p:sp>
      <p:sp>
        <p:nvSpPr>
          <p:cNvPr id="3" name="Subtitle 2">
            <a:extLst>
              <a:ext uri="{FF2B5EF4-FFF2-40B4-BE49-F238E27FC236}">
                <a16:creationId xmlns:a16="http://schemas.microsoft.com/office/drawing/2014/main" id="{47D23DC6-740F-46A4-AEEC-749DAD34CD27}"/>
              </a:ext>
            </a:extLst>
          </p:cNvPr>
          <p:cNvSpPr>
            <a:spLocks noGrp="1"/>
          </p:cNvSpPr>
          <p:nvPr>
            <p:ph type="subTitle" idx="1"/>
          </p:nvPr>
        </p:nvSpPr>
        <p:spPr>
          <a:xfrm>
            <a:off x="6480000" y="3830398"/>
            <a:ext cx="5015638" cy="1219439"/>
          </a:xfrm>
        </p:spPr>
        <p:txBody>
          <a:bodyPr>
            <a:normAutofit/>
          </a:bodyPr>
          <a:lstStyle/>
          <a:p>
            <a:r>
              <a:rPr lang="en-US" sz="3000" dirty="0">
                <a:latin typeface="Times New Roman" panose="02020603050405020304" pitchFamily="18" charset="0"/>
                <a:cs typeface="Times New Roman" panose="02020603050405020304" pitchFamily="18" charset="0"/>
              </a:rPr>
              <a:t>By</a:t>
            </a:r>
          </a:p>
          <a:p>
            <a:r>
              <a:rPr lang="en-US" sz="3000" dirty="0">
                <a:latin typeface="Times New Roman" panose="02020603050405020304" pitchFamily="18" charset="0"/>
                <a:cs typeface="Times New Roman" panose="02020603050405020304" pitchFamily="18" charset="0"/>
              </a:rPr>
              <a:t>Lavina Kunder</a:t>
            </a:r>
          </a:p>
        </p:txBody>
      </p:sp>
      <p:pic>
        <p:nvPicPr>
          <p:cNvPr id="4" name="Picture 3" descr="Color hues of stone in antelope canyon">
            <a:extLst>
              <a:ext uri="{FF2B5EF4-FFF2-40B4-BE49-F238E27FC236}">
                <a16:creationId xmlns:a16="http://schemas.microsoft.com/office/drawing/2014/main" id="{D3148366-0254-48A3-9659-D478B5D1245F}"/>
              </a:ext>
            </a:extLst>
          </p:cNvPr>
          <p:cNvPicPr>
            <a:picLocks noChangeAspect="1"/>
          </p:cNvPicPr>
          <p:nvPr/>
        </p:nvPicPr>
        <p:blipFill rotWithShape="1">
          <a:blip r:embed="rId2"/>
          <a:srcRect l="19057" r="23480" b="-1"/>
          <a:stretch/>
        </p:blipFill>
        <p:spPr>
          <a:xfrm>
            <a:off x="20" y="10"/>
            <a:ext cx="5903704" cy="6857990"/>
          </a:xfrm>
          <a:custGeom>
            <a:avLst/>
            <a:gdLst/>
            <a:ahLst/>
            <a:cxnLst/>
            <a:rect l="l" t="t" r="r" b="b"/>
            <a:pathLst>
              <a:path w="5903724" h="6858000">
                <a:moveTo>
                  <a:pt x="0" y="0"/>
                </a:moveTo>
                <a:lnTo>
                  <a:pt x="5886178" y="0"/>
                </a:lnTo>
                <a:lnTo>
                  <a:pt x="5890522" y="42009"/>
                </a:lnTo>
                <a:cubicBezTo>
                  <a:pt x="5948302" y="788432"/>
                  <a:pt x="5795211" y="5194623"/>
                  <a:pt x="5836720" y="6279216"/>
                </a:cubicBezTo>
                <a:cubicBezTo>
                  <a:pt x="5842686" y="6384211"/>
                  <a:pt x="5845802" y="6526851"/>
                  <a:pt x="5846540" y="6699667"/>
                </a:cubicBezTo>
                <a:lnTo>
                  <a:pt x="5846508" y="6858000"/>
                </a:lnTo>
                <a:lnTo>
                  <a:pt x="0" y="6858000"/>
                </a:lnTo>
                <a:close/>
              </a:path>
            </a:pathLst>
          </a:custGeom>
        </p:spPr>
      </p:pic>
      <p:grpSp>
        <p:nvGrpSpPr>
          <p:cNvPr id="13" name="Group 12">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09203" y="317452"/>
            <a:ext cx="2117174" cy="588806"/>
            <a:chOff x="4549904" y="5078157"/>
            <a:chExt cx="3023338" cy="840818"/>
          </a:xfrm>
        </p:grpSpPr>
        <p:sp>
          <p:nvSpPr>
            <p:cNvPr id="14"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5"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6"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18" name="Group 17">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90093" y="5372723"/>
            <a:ext cx="2088038" cy="719230"/>
            <a:chOff x="4532666" y="505937"/>
            <a:chExt cx="2981730" cy="1027064"/>
          </a:xfrm>
        </p:grpSpPr>
        <p:sp>
          <p:nvSpPr>
            <p:cNvPr id="19"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0"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1"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Tree>
    <p:extLst>
      <p:ext uri="{BB962C8B-B14F-4D97-AF65-F5344CB8AC3E}">
        <p14:creationId xmlns:p14="http://schemas.microsoft.com/office/powerpoint/2010/main" val="3193465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6CB8-4179-418A-80E5-6DA6BF3D44D7}"/>
              </a:ext>
            </a:extLst>
          </p:cNvPr>
          <p:cNvSpPr>
            <a:spLocks noGrp="1"/>
          </p:cNvSpPr>
          <p:nvPr>
            <p:ph type="title"/>
          </p:nvPr>
        </p:nvSpPr>
        <p:spPr>
          <a:xfrm>
            <a:off x="731839" y="2690336"/>
            <a:ext cx="10728322" cy="1477328"/>
          </a:xfrm>
        </p:spPr>
        <p:txBody>
          <a:bodyPr>
            <a:normAutofit/>
          </a:bodyPr>
          <a:lstStyle/>
          <a:p>
            <a:pPr algn="ctr"/>
            <a:r>
              <a:rPr lang="en-US" sz="10000" dirty="0"/>
              <a:t>UNIVARIATE ANALYSIS</a:t>
            </a:r>
          </a:p>
        </p:txBody>
      </p:sp>
    </p:spTree>
    <p:extLst>
      <p:ext uri="{BB962C8B-B14F-4D97-AF65-F5344CB8AC3E}">
        <p14:creationId xmlns:p14="http://schemas.microsoft.com/office/powerpoint/2010/main" val="1080706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451380" y="372808"/>
            <a:ext cx="4069820" cy="855917"/>
          </a:xfrm>
        </p:spPr>
        <p:txBody>
          <a:bodyPr>
            <a:normAutofit/>
          </a:bodyPr>
          <a:lstStyle/>
          <a:p>
            <a:r>
              <a:rPr lang="en-US" sz="6000" b="1" u="sng" dirty="0"/>
              <a:t>Histogram Plots</a:t>
            </a:r>
          </a:p>
        </p:txBody>
      </p:sp>
      <p:sp>
        <p:nvSpPr>
          <p:cNvPr id="7" name="TextBox 6">
            <a:extLst>
              <a:ext uri="{FF2B5EF4-FFF2-40B4-BE49-F238E27FC236}">
                <a16:creationId xmlns:a16="http://schemas.microsoft.com/office/drawing/2014/main" id="{047ACC69-C69F-4E21-8BAC-2D98DDC8CE9F}"/>
              </a:ext>
            </a:extLst>
          </p:cNvPr>
          <p:cNvSpPr txBox="1"/>
          <p:nvPr/>
        </p:nvSpPr>
        <p:spPr>
          <a:xfrm>
            <a:off x="451380" y="2102613"/>
            <a:ext cx="4471125" cy="3170099"/>
          </a:xfrm>
          <a:prstGeom prst="rect">
            <a:avLst/>
          </a:prstGeom>
          <a:noFill/>
        </p:spPr>
        <p:txBody>
          <a:bodyPr wrap="square">
            <a:spAutoFit/>
          </a:bodyPr>
          <a:lstStyle/>
          <a:p>
            <a:r>
              <a:rPr lang="en-GB" sz="4000" dirty="0">
                <a:latin typeface="+mj-lt"/>
              </a:rPr>
              <a:t>Histogram Plots of the various numerical Attributes present in the given Dataset. It shows the frequency of each element within the attribute.</a:t>
            </a:r>
            <a:endParaRPr lang="en-US" sz="4000" dirty="0">
              <a:latin typeface="+mj-lt"/>
            </a:endParaRPr>
          </a:p>
        </p:txBody>
      </p:sp>
      <p:pic>
        <p:nvPicPr>
          <p:cNvPr id="3" name="Picture 2">
            <a:extLst>
              <a:ext uri="{FF2B5EF4-FFF2-40B4-BE49-F238E27FC236}">
                <a16:creationId xmlns:a16="http://schemas.microsoft.com/office/drawing/2014/main" id="{4537BB24-8D37-4D2B-A519-8618184317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2505" y="0"/>
            <a:ext cx="70985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2658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31839" y="381075"/>
            <a:ext cx="10728322" cy="855917"/>
          </a:xfrm>
        </p:spPr>
        <p:txBody>
          <a:bodyPr>
            <a:normAutofit/>
          </a:bodyPr>
          <a:lstStyle/>
          <a:p>
            <a:r>
              <a:rPr lang="en-US" sz="6000" b="1" u="sng" dirty="0"/>
              <a:t>Observations</a:t>
            </a:r>
          </a:p>
        </p:txBody>
      </p:sp>
      <p:sp>
        <p:nvSpPr>
          <p:cNvPr id="7" name="TextBox 6">
            <a:extLst>
              <a:ext uri="{FF2B5EF4-FFF2-40B4-BE49-F238E27FC236}">
                <a16:creationId xmlns:a16="http://schemas.microsoft.com/office/drawing/2014/main" id="{047ACC69-C69F-4E21-8BAC-2D98DDC8CE9F}"/>
              </a:ext>
            </a:extLst>
          </p:cNvPr>
          <p:cNvSpPr txBox="1"/>
          <p:nvPr/>
        </p:nvSpPr>
        <p:spPr>
          <a:xfrm>
            <a:off x="731839" y="1424759"/>
            <a:ext cx="11186250" cy="1708160"/>
          </a:xfrm>
          <a:prstGeom prst="rect">
            <a:avLst/>
          </a:prstGeom>
          <a:noFill/>
        </p:spPr>
        <p:txBody>
          <a:bodyPr wrap="square">
            <a:spAutoFit/>
          </a:bodyPr>
          <a:lstStyle/>
          <a:p>
            <a:pPr marL="457200" indent="-457200">
              <a:buFont typeface="Arial" panose="020B0604020202020204" pitchFamily="34" charset="0"/>
              <a:buChar char="•"/>
            </a:pPr>
            <a:r>
              <a:rPr lang="en-GB" sz="3500" dirty="0">
                <a:latin typeface="+mj-lt"/>
              </a:rPr>
              <a:t>The high positive Skew in the attributes </a:t>
            </a:r>
            <a:r>
              <a:rPr lang="en-GB" sz="3500" dirty="0" err="1">
                <a:latin typeface="+mj-lt"/>
              </a:rPr>
              <a:t>CCAvg</a:t>
            </a:r>
            <a:r>
              <a:rPr lang="en-GB" sz="3500" dirty="0">
                <a:latin typeface="+mj-lt"/>
              </a:rPr>
              <a:t>, Mortgage, </a:t>
            </a:r>
            <a:r>
              <a:rPr lang="en-GB" sz="3500" dirty="0" err="1">
                <a:latin typeface="+mj-lt"/>
              </a:rPr>
              <a:t>Personal_Loan</a:t>
            </a:r>
            <a:r>
              <a:rPr lang="en-GB" sz="3500" dirty="0">
                <a:latin typeface="+mj-lt"/>
              </a:rPr>
              <a:t>, </a:t>
            </a:r>
            <a:r>
              <a:rPr lang="en-GB" sz="3500" dirty="0" err="1">
                <a:latin typeface="+mj-lt"/>
              </a:rPr>
              <a:t>Securities_Account</a:t>
            </a:r>
            <a:r>
              <a:rPr lang="en-GB" sz="3500" dirty="0">
                <a:latin typeface="+mj-lt"/>
              </a:rPr>
              <a:t> and </a:t>
            </a:r>
            <a:r>
              <a:rPr lang="en-GB" sz="3500" dirty="0" err="1">
                <a:latin typeface="+mj-lt"/>
              </a:rPr>
              <a:t>CD_Account</a:t>
            </a:r>
            <a:r>
              <a:rPr lang="en-GB" sz="3500" dirty="0">
                <a:latin typeface="+mj-lt"/>
              </a:rPr>
              <a:t> is clearly visible.</a:t>
            </a:r>
          </a:p>
          <a:p>
            <a:pPr marL="457200" indent="-457200">
              <a:buFont typeface="Arial" panose="020B0604020202020204" pitchFamily="34" charset="0"/>
              <a:buChar char="•"/>
            </a:pPr>
            <a:r>
              <a:rPr lang="en-GB" sz="3500" dirty="0">
                <a:latin typeface="+mj-lt"/>
              </a:rPr>
              <a:t>Negative Skew in Online can be seen.</a:t>
            </a:r>
            <a:endParaRPr lang="en-US" sz="3500" dirty="0">
              <a:latin typeface="+mj-lt"/>
            </a:endParaRPr>
          </a:p>
        </p:txBody>
      </p:sp>
    </p:spTree>
    <p:extLst>
      <p:ext uri="{BB962C8B-B14F-4D97-AF65-F5344CB8AC3E}">
        <p14:creationId xmlns:p14="http://schemas.microsoft.com/office/powerpoint/2010/main" val="291174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Variable Analysis</a:t>
            </a:r>
          </a:p>
        </p:txBody>
      </p:sp>
      <p:sp>
        <p:nvSpPr>
          <p:cNvPr id="7" name="TextBox 6">
            <a:extLst>
              <a:ext uri="{FF2B5EF4-FFF2-40B4-BE49-F238E27FC236}">
                <a16:creationId xmlns:a16="http://schemas.microsoft.com/office/drawing/2014/main" id="{047ACC69-C69F-4E21-8BAC-2D98DDC8CE9F}"/>
              </a:ext>
            </a:extLst>
          </p:cNvPr>
          <p:cNvSpPr txBox="1"/>
          <p:nvPr/>
        </p:nvSpPr>
        <p:spPr>
          <a:xfrm>
            <a:off x="462584" y="4263519"/>
            <a:ext cx="3785325" cy="2569934"/>
          </a:xfrm>
          <a:prstGeom prst="rect">
            <a:avLst/>
          </a:prstGeom>
          <a:noFill/>
        </p:spPr>
        <p:txBody>
          <a:bodyPr wrap="square">
            <a:spAutoFit/>
          </a:bodyPr>
          <a:lstStyle/>
          <a:p>
            <a:pPr algn="just"/>
            <a:r>
              <a:rPr lang="en-GB" sz="2300" dirty="0">
                <a:latin typeface="Times New Roman" panose="02020603050405020304" pitchFamily="18" charset="0"/>
                <a:cs typeface="Times New Roman" panose="02020603050405020304" pitchFamily="18" charset="0"/>
              </a:rPr>
              <a:t>The Data Set has more number of families with a size of 1 (29.4%) followed by families with size of 2 (25.9%), size of 4 (24.4%) and size of 3 (20.2%). Mostly evenly distributed.</a:t>
            </a:r>
            <a:endParaRPr lang="en-US" sz="23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D6EE9DB-9F43-4CDE-A03A-6EC8508BF3AA}"/>
              </a:ext>
            </a:extLst>
          </p:cNvPr>
          <p:cNvSpPr txBox="1"/>
          <p:nvPr/>
        </p:nvSpPr>
        <p:spPr>
          <a:xfrm>
            <a:off x="4462628" y="4466772"/>
            <a:ext cx="3596364" cy="1508105"/>
          </a:xfrm>
          <a:prstGeom prst="rect">
            <a:avLst/>
          </a:prstGeom>
          <a:noFill/>
        </p:spPr>
        <p:txBody>
          <a:bodyPr wrap="square">
            <a:spAutoFit/>
          </a:bodyPr>
          <a:lstStyle/>
          <a:p>
            <a:pPr algn="just"/>
            <a:r>
              <a:rPr lang="en-GB" sz="2300" dirty="0">
                <a:latin typeface="Times New Roman" panose="02020603050405020304" pitchFamily="18" charset="0"/>
                <a:cs typeface="Times New Roman" panose="02020603050405020304" pitchFamily="18" charset="0"/>
              </a:rPr>
              <a:t>Most of the customers are Under Graduates followed by Professionals and Graduates.</a:t>
            </a:r>
            <a:endParaRPr lang="en-US" sz="23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846B9BD-A653-47D3-8174-DE6BF89EAF56}"/>
              </a:ext>
            </a:extLst>
          </p:cNvPr>
          <p:cNvSpPr txBox="1"/>
          <p:nvPr/>
        </p:nvSpPr>
        <p:spPr>
          <a:xfrm>
            <a:off x="8294602" y="4421305"/>
            <a:ext cx="3785325" cy="1415772"/>
          </a:xfrm>
          <a:prstGeom prst="rect">
            <a:avLst/>
          </a:prstGeom>
          <a:noFill/>
        </p:spPr>
        <p:txBody>
          <a:bodyPr wrap="square">
            <a:spAutoFit/>
          </a:bodyPr>
          <a:lstStyle/>
          <a:p>
            <a:pPr algn="just"/>
            <a:r>
              <a:rPr lang="en-GB" sz="2150" dirty="0">
                <a:latin typeface="Times New Roman" panose="02020603050405020304" pitchFamily="18" charset="0"/>
                <a:cs typeface="Times New Roman" panose="02020603050405020304" pitchFamily="18" charset="0"/>
              </a:rPr>
              <a:t>Most of the customers did NOT accept the personal loan offered in the last campaign.</a:t>
            </a:r>
          </a:p>
          <a:p>
            <a:pPr algn="just"/>
            <a:r>
              <a:rPr lang="en-GB" sz="2150" dirty="0">
                <a:latin typeface="Times New Roman" panose="02020603050405020304" pitchFamily="18" charset="0"/>
                <a:cs typeface="Times New Roman" panose="02020603050405020304" pitchFamily="18" charset="0"/>
              </a:rPr>
              <a:t>Less than 10% accepted.</a:t>
            </a:r>
            <a:endParaRPr lang="en-US" sz="215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428908B-427B-455C-B7FB-BC4FEB53C9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692" y="1146329"/>
            <a:ext cx="3731261" cy="301520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0D92745-D403-48E1-BBB8-60D6E23267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7225" y="1125169"/>
            <a:ext cx="3257550" cy="30575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26ECAB93-2F5E-4021-8A58-A907EBB4A0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7444" y="1146329"/>
            <a:ext cx="3105150"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4474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Variable Analysis</a:t>
            </a:r>
          </a:p>
        </p:txBody>
      </p:sp>
      <p:sp>
        <p:nvSpPr>
          <p:cNvPr id="7" name="TextBox 6">
            <a:extLst>
              <a:ext uri="{FF2B5EF4-FFF2-40B4-BE49-F238E27FC236}">
                <a16:creationId xmlns:a16="http://schemas.microsoft.com/office/drawing/2014/main" id="{047ACC69-C69F-4E21-8BAC-2D98DDC8CE9F}"/>
              </a:ext>
            </a:extLst>
          </p:cNvPr>
          <p:cNvSpPr txBox="1"/>
          <p:nvPr/>
        </p:nvSpPr>
        <p:spPr>
          <a:xfrm>
            <a:off x="462583" y="4466772"/>
            <a:ext cx="3785325" cy="1154162"/>
          </a:xfrm>
          <a:prstGeom prst="rect">
            <a:avLst/>
          </a:prstGeom>
          <a:noFill/>
        </p:spPr>
        <p:txBody>
          <a:bodyPr wrap="square">
            <a:spAutoFit/>
          </a:bodyPr>
          <a:lstStyle/>
          <a:p>
            <a:pPr algn="just"/>
            <a:r>
              <a:rPr lang="en-GB" sz="2300" dirty="0">
                <a:latin typeface="Times New Roman" panose="02020603050405020304" pitchFamily="18" charset="0"/>
                <a:cs typeface="Times New Roman" panose="02020603050405020304" pitchFamily="18" charset="0"/>
              </a:rPr>
              <a:t>Very small percentage of the dataset has a security account with the bank. (10.4%)</a:t>
            </a:r>
            <a:endParaRPr lang="en-US" sz="23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D6EE9DB-9F43-4CDE-A03A-6EC8508BF3AA}"/>
              </a:ext>
            </a:extLst>
          </p:cNvPr>
          <p:cNvSpPr txBox="1"/>
          <p:nvPr/>
        </p:nvSpPr>
        <p:spPr>
          <a:xfrm>
            <a:off x="4462628" y="4466772"/>
            <a:ext cx="3596364" cy="1508105"/>
          </a:xfrm>
          <a:prstGeom prst="rect">
            <a:avLst/>
          </a:prstGeom>
          <a:noFill/>
        </p:spPr>
        <p:txBody>
          <a:bodyPr wrap="square">
            <a:spAutoFit/>
          </a:bodyPr>
          <a:lstStyle/>
          <a:p>
            <a:pPr algn="just"/>
            <a:r>
              <a:rPr lang="en-GB" sz="2300" dirty="0">
                <a:latin typeface="Times New Roman" panose="02020603050405020304" pitchFamily="18" charset="0"/>
                <a:cs typeface="Times New Roman" panose="02020603050405020304" pitchFamily="18" charset="0"/>
              </a:rPr>
              <a:t>Very small percentage of the dataset has a Certificate of Deposit (CD) Account with the bank.(6%)</a:t>
            </a:r>
            <a:endParaRPr lang="en-US" sz="23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846B9BD-A653-47D3-8174-DE6BF89EAF56}"/>
              </a:ext>
            </a:extLst>
          </p:cNvPr>
          <p:cNvSpPr txBox="1"/>
          <p:nvPr/>
        </p:nvSpPr>
        <p:spPr>
          <a:xfrm>
            <a:off x="8236331" y="4466772"/>
            <a:ext cx="3785325" cy="1084912"/>
          </a:xfrm>
          <a:prstGeom prst="rect">
            <a:avLst/>
          </a:prstGeom>
          <a:noFill/>
        </p:spPr>
        <p:txBody>
          <a:bodyPr wrap="square">
            <a:spAutoFit/>
          </a:bodyPr>
          <a:lstStyle/>
          <a:p>
            <a:pPr algn="just"/>
            <a:r>
              <a:rPr lang="en-GB" sz="2150" dirty="0">
                <a:latin typeface="Times New Roman" panose="02020603050405020304" pitchFamily="18" charset="0"/>
                <a:cs typeface="Times New Roman" panose="02020603050405020304" pitchFamily="18" charset="0"/>
              </a:rPr>
              <a:t>Almost 60% of the dataset uses the internet banking facilities provided by the bank.</a:t>
            </a:r>
            <a:endParaRPr lang="en-US" sz="2150"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D0331559-00E1-4CBE-AA3B-4C3DFC8128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196" y="1146329"/>
            <a:ext cx="3086100" cy="303636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19DB5939-D369-425B-A9C1-0CDFC39468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5325" y="1146329"/>
            <a:ext cx="3181350" cy="303636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4A063CAE-8E6B-49BC-994D-6CAA28D5DE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2268" y="1078599"/>
            <a:ext cx="2674684" cy="3238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541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Variable Analysis</a:t>
            </a:r>
          </a:p>
        </p:txBody>
      </p:sp>
      <p:sp>
        <p:nvSpPr>
          <p:cNvPr id="10" name="TextBox 9">
            <a:extLst>
              <a:ext uri="{FF2B5EF4-FFF2-40B4-BE49-F238E27FC236}">
                <a16:creationId xmlns:a16="http://schemas.microsoft.com/office/drawing/2014/main" id="{1846B9BD-A653-47D3-8174-DE6BF89EAF56}"/>
              </a:ext>
            </a:extLst>
          </p:cNvPr>
          <p:cNvSpPr txBox="1"/>
          <p:nvPr/>
        </p:nvSpPr>
        <p:spPr>
          <a:xfrm>
            <a:off x="6096000" y="2643681"/>
            <a:ext cx="5497983" cy="1938992"/>
          </a:xfrm>
          <a:prstGeom prst="rect">
            <a:avLst/>
          </a:prstGeom>
          <a:noFill/>
        </p:spPr>
        <p:txBody>
          <a:bodyPr wrap="square">
            <a:spAutoFit/>
          </a:bodyPr>
          <a:lstStyle/>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70% of the dataset of customers does NOT use a credit card issued by any other Bank (excluding All life Bank)</a:t>
            </a:r>
            <a:endParaRPr lang="en-US" sz="3000" dirty="0">
              <a:latin typeface="Times New Roman" panose="02020603050405020304" pitchFamily="18" charset="0"/>
              <a:cs typeface="Times New Roman" panose="02020603050405020304" pitchFamily="18" charset="0"/>
            </a:endParaRPr>
          </a:p>
        </p:txBody>
      </p:sp>
      <p:pic>
        <p:nvPicPr>
          <p:cNvPr id="5122" name="Picture 2">
            <a:extLst>
              <a:ext uri="{FF2B5EF4-FFF2-40B4-BE49-F238E27FC236}">
                <a16:creationId xmlns:a16="http://schemas.microsoft.com/office/drawing/2014/main" id="{58BCD7CD-B29E-46DF-9374-04C9FAB32A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934" y="1544638"/>
            <a:ext cx="3936667" cy="4137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2426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AGE DISTRIBUTION</a:t>
            </a:r>
          </a:p>
        </p:txBody>
      </p:sp>
      <p:sp>
        <p:nvSpPr>
          <p:cNvPr id="10" name="TextBox 9">
            <a:extLst>
              <a:ext uri="{FF2B5EF4-FFF2-40B4-BE49-F238E27FC236}">
                <a16:creationId xmlns:a16="http://schemas.microsoft.com/office/drawing/2014/main" id="{1846B9BD-A653-47D3-8174-DE6BF89EAF56}"/>
              </a:ext>
            </a:extLst>
          </p:cNvPr>
          <p:cNvSpPr txBox="1"/>
          <p:nvPr/>
        </p:nvSpPr>
        <p:spPr>
          <a:xfrm>
            <a:off x="6096000" y="1297338"/>
            <a:ext cx="5497983" cy="4708981"/>
          </a:xfrm>
          <a:prstGeom prst="rect">
            <a:avLst/>
          </a:prstGeom>
          <a:noFill/>
        </p:spPr>
        <p:txBody>
          <a:bodyPr wrap="square">
            <a:spAutoFit/>
          </a:bodyPr>
          <a:lstStyle/>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Mode &lt; Median &lt; Mean</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There are NO outliers present.</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The box plot shows that it is very evenly distributed around the mean.</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The customer ages are in the range of 23 to 67 with average age as 45.</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Quarter of the customer population is below 35.</a:t>
            </a:r>
          </a:p>
        </p:txBody>
      </p:sp>
      <p:pic>
        <p:nvPicPr>
          <p:cNvPr id="6146" name="Picture 2">
            <a:extLst>
              <a:ext uri="{FF2B5EF4-FFF2-40B4-BE49-F238E27FC236}">
                <a16:creationId xmlns:a16="http://schemas.microsoft.com/office/drawing/2014/main" id="{2E4C314F-A6E6-471E-B385-307EE405E1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018" y="1146329"/>
            <a:ext cx="4769850" cy="274433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9437F116-01EA-4683-866B-EB6A910B28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455" y="3892790"/>
            <a:ext cx="5205413" cy="2965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9392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INCOME DISTRIBUTION</a:t>
            </a:r>
          </a:p>
        </p:txBody>
      </p:sp>
      <p:sp>
        <p:nvSpPr>
          <p:cNvPr id="10" name="TextBox 9">
            <a:extLst>
              <a:ext uri="{FF2B5EF4-FFF2-40B4-BE49-F238E27FC236}">
                <a16:creationId xmlns:a16="http://schemas.microsoft.com/office/drawing/2014/main" id="{1846B9BD-A653-47D3-8174-DE6BF89EAF56}"/>
              </a:ext>
            </a:extLst>
          </p:cNvPr>
          <p:cNvSpPr txBox="1"/>
          <p:nvPr/>
        </p:nvSpPr>
        <p:spPr>
          <a:xfrm>
            <a:off x="6366936" y="1997839"/>
            <a:ext cx="5497983" cy="2862322"/>
          </a:xfrm>
          <a:prstGeom prst="rect">
            <a:avLst/>
          </a:prstGeom>
          <a:noFill/>
        </p:spPr>
        <p:txBody>
          <a:bodyPr wrap="square">
            <a:spAutoFit/>
          </a:bodyPr>
          <a:lstStyle/>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Mode &lt; Median &lt; Mean</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The boxplot shows a few outliers beyond the upper whisker.</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The histogram indicates that the distribution is right-skewed.</a:t>
            </a:r>
            <a:endParaRPr lang="en-US" sz="3000" dirty="0">
              <a:latin typeface="Times New Roman" panose="02020603050405020304" pitchFamily="18" charset="0"/>
              <a:cs typeface="Times New Roman" panose="02020603050405020304" pitchFamily="18" charset="0"/>
            </a:endParaRPr>
          </a:p>
        </p:txBody>
      </p:sp>
      <p:pic>
        <p:nvPicPr>
          <p:cNvPr id="7170" name="Picture 2">
            <a:extLst>
              <a:ext uri="{FF2B5EF4-FFF2-40B4-BE49-F238E27FC236}">
                <a16:creationId xmlns:a16="http://schemas.microsoft.com/office/drawing/2014/main" id="{F04FFB29-623C-4CEF-A717-359917606B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866" y="1301512"/>
            <a:ext cx="5071200" cy="25241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4E7F22D3-7C60-4666-950C-F28AFAEBD7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533" y="3980820"/>
            <a:ext cx="5706533"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543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err="1"/>
              <a:t>CCAvg</a:t>
            </a:r>
            <a:r>
              <a:rPr lang="en-US" sz="6000" b="1" u="sng" dirty="0"/>
              <a:t> DISTRIBUTION</a:t>
            </a:r>
          </a:p>
        </p:txBody>
      </p:sp>
      <p:sp>
        <p:nvSpPr>
          <p:cNvPr id="10" name="TextBox 9">
            <a:extLst>
              <a:ext uri="{FF2B5EF4-FFF2-40B4-BE49-F238E27FC236}">
                <a16:creationId xmlns:a16="http://schemas.microsoft.com/office/drawing/2014/main" id="{1846B9BD-A653-47D3-8174-DE6BF89EAF56}"/>
              </a:ext>
            </a:extLst>
          </p:cNvPr>
          <p:cNvSpPr txBox="1"/>
          <p:nvPr/>
        </p:nvSpPr>
        <p:spPr>
          <a:xfrm>
            <a:off x="6288859" y="2459504"/>
            <a:ext cx="5497983" cy="1938992"/>
          </a:xfrm>
          <a:prstGeom prst="rect">
            <a:avLst/>
          </a:prstGeom>
          <a:noFill/>
        </p:spPr>
        <p:txBody>
          <a:bodyPr wrap="square">
            <a:spAutoFit/>
          </a:bodyPr>
          <a:lstStyle/>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Mode &lt; Median &lt; Mean</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Most customers spend 0 to 3000 dollars using credit cards in a month on an average.</a:t>
            </a:r>
            <a:endParaRPr lang="en-US" sz="3000" dirty="0">
              <a:latin typeface="Times New Roman" panose="02020603050405020304" pitchFamily="18" charset="0"/>
              <a:cs typeface="Times New Roman" panose="02020603050405020304" pitchFamily="18" charset="0"/>
            </a:endParaRPr>
          </a:p>
        </p:txBody>
      </p:sp>
      <p:pic>
        <p:nvPicPr>
          <p:cNvPr id="8194" name="Picture 2">
            <a:extLst>
              <a:ext uri="{FF2B5EF4-FFF2-40B4-BE49-F238E27FC236}">
                <a16:creationId xmlns:a16="http://schemas.microsoft.com/office/drawing/2014/main" id="{B133BED9-F974-417B-A4C9-A7483ADC68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017" y="1300685"/>
            <a:ext cx="5305126" cy="2653443"/>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25476E16-8295-4A4D-8AC3-6DB98AE7DE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954128"/>
            <a:ext cx="5903143" cy="2903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164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MORTGAGE DISTRIBUTION</a:t>
            </a:r>
          </a:p>
        </p:txBody>
      </p:sp>
      <p:sp>
        <p:nvSpPr>
          <p:cNvPr id="10" name="TextBox 9">
            <a:extLst>
              <a:ext uri="{FF2B5EF4-FFF2-40B4-BE49-F238E27FC236}">
                <a16:creationId xmlns:a16="http://schemas.microsoft.com/office/drawing/2014/main" id="{1846B9BD-A653-47D3-8174-DE6BF89EAF56}"/>
              </a:ext>
            </a:extLst>
          </p:cNvPr>
          <p:cNvSpPr txBox="1"/>
          <p:nvPr/>
        </p:nvSpPr>
        <p:spPr>
          <a:xfrm>
            <a:off x="6084161" y="2164822"/>
            <a:ext cx="5497983" cy="2400657"/>
          </a:xfrm>
          <a:prstGeom prst="rect">
            <a:avLst/>
          </a:prstGeom>
          <a:noFill/>
        </p:spPr>
        <p:txBody>
          <a:bodyPr wrap="square">
            <a:spAutoFit/>
          </a:bodyPr>
          <a:lstStyle/>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Mode = Median &lt; Mean</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Most customers have a mortgage spanning 0 to 50,000 dollars</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High </a:t>
            </a:r>
            <a:r>
              <a:rPr lang="en-GB" sz="3000" b="0" i="0" dirty="0" err="1">
                <a:effectLst/>
                <a:latin typeface="Times New Roman" panose="02020603050405020304" pitchFamily="18" charset="0"/>
                <a:cs typeface="Times New Roman" panose="02020603050405020304" pitchFamily="18" charset="0"/>
              </a:rPr>
              <a:t>Postive</a:t>
            </a:r>
            <a:r>
              <a:rPr lang="en-GB" sz="3000" b="0" i="0" dirty="0">
                <a:effectLst/>
                <a:latin typeface="Times New Roman" panose="02020603050405020304" pitchFamily="18" charset="0"/>
                <a:cs typeface="Times New Roman" panose="02020603050405020304" pitchFamily="18" charset="0"/>
              </a:rPr>
              <a:t> Skew is visible.</a:t>
            </a:r>
            <a:endParaRPr lang="en-US" sz="3000" dirty="0">
              <a:latin typeface="Times New Roman" panose="02020603050405020304" pitchFamily="18" charset="0"/>
              <a:cs typeface="Times New Roman" panose="02020603050405020304" pitchFamily="18" charset="0"/>
            </a:endParaRPr>
          </a:p>
        </p:txBody>
      </p:sp>
      <p:pic>
        <p:nvPicPr>
          <p:cNvPr id="9218" name="Picture 2">
            <a:extLst>
              <a:ext uri="{FF2B5EF4-FFF2-40B4-BE49-F238E27FC236}">
                <a16:creationId xmlns:a16="http://schemas.microsoft.com/office/drawing/2014/main" id="{38A97F0C-B040-44DB-89AA-DAB577CD1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00" y="1146329"/>
            <a:ext cx="4969599" cy="252412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3CFBF818-0C27-4140-8544-1C6AF2F4D6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670454"/>
            <a:ext cx="5689599" cy="2897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585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1" y="331333"/>
            <a:ext cx="10728322" cy="855917"/>
          </a:xfrm>
        </p:spPr>
        <p:txBody>
          <a:bodyPr>
            <a:normAutofit/>
          </a:bodyPr>
          <a:lstStyle/>
          <a:p>
            <a:r>
              <a:rPr lang="en-US" sz="6000" b="1" u="sng" dirty="0"/>
              <a:t>BACKGROUND</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idx="1"/>
          </p:nvPr>
        </p:nvSpPr>
        <p:spPr>
          <a:xfrm>
            <a:off x="720001" y="1246203"/>
            <a:ext cx="5099774" cy="5280463"/>
          </a:xfrm>
        </p:spPr>
        <p:txBody>
          <a:bodyPr>
            <a:normAutofit fontScale="92500"/>
          </a:bodyPr>
          <a:lstStyle/>
          <a:p>
            <a:r>
              <a:rPr lang="en-GB" sz="2400" dirty="0" err="1">
                <a:solidFill>
                  <a:schemeClr val="tx1">
                    <a:lumMod val="85000"/>
                  </a:schemeClr>
                </a:solidFill>
                <a:latin typeface="+mj-lt"/>
              </a:rPr>
              <a:t>AllLife</a:t>
            </a:r>
            <a:r>
              <a:rPr lang="en-GB" sz="2400" dirty="0">
                <a:solidFill>
                  <a:schemeClr val="tx1">
                    <a:lumMod val="85000"/>
                  </a:schemeClr>
                </a:solidFill>
                <a:latin typeface="+mj-lt"/>
              </a:rPr>
              <a:t> Bank is a US bank that has a growing customer base. The majority of these customers are liability customers (depositors) with varying sizes of deposits. The number of customers who are also borrowers (asset customers) is quite small, and the bank is interested in expanding this base rapidly to bring in more loan business and in the process, earn more through the interest on loans. In particular, the management wants to explore ways of converting its liability customers to personal loan customers (while retaining them as depositors).</a:t>
            </a:r>
          </a:p>
          <a:p>
            <a:r>
              <a:rPr lang="en-GB" sz="2400" dirty="0">
                <a:solidFill>
                  <a:schemeClr val="tx1">
                    <a:lumMod val="85000"/>
                  </a:schemeClr>
                </a:solidFill>
                <a:latin typeface="+mj-lt"/>
              </a:rPr>
              <a:t>You as a Data scientist at </a:t>
            </a:r>
            <a:r>
              <a:rPr lang="en-GB" sz="2400" dirty="0" err="1">
                <a:solidFill>
                  <a:schemeClr val="tx1">
                    <a:lumMod val="85000"/>
                  </a:schemeClr>
                </a:solidFill>
                <a:latin typeface="+mj-lt"/>
              </a:rPr>
              <a:t>AllLife</a:t>
            </a:r>
            <a:r>
              <a:rPr lang="en-GB" sz="2400" dirty="0">
                <a:solidFill>
                  <a:schemeClr val="tx1">
                    <a:lumMod val="85000"/>
                  </a:schemeClr>
                </a:solidFill>
                <a:latin typeface="+mj-lt"/>
              </a:rPr>
              <a:t> bank have to build a model that will help the marketing department to identify the potential customers who have a higher probability of purchasing the loan.</a:t>
            </a:r>
            <a:endParaRPr lang="en-US" sz="2400" dirty="0">
              <a:solidFill>
                <a:schemeClr val="tx1">
                  <a:lumMod val="85000"/>
                </a:schemeClr>
              </a:solidFill>
              <a:latin typeface="+mj-lt"/>
            </a:endParaRPr>
          </a:p>
        </p:txBody>
      </p:sp>
      <p:pic>
        <p:nvPicPr>
          <p:cNvPr id="1026" name="Picture 2" descr="Why borrowers should move to longer-tenure loans to escape debt trap">
            <a:extLst>
              <a:ext uri="{FF2B5EF4-FFF2-40B4-BE49-F238E27FC236}">
                <a16:creationId xmlns:a16="http://schemas.microsoft.com/office/drawing/2014/main" id="{C3F2F45C-A9C0-4311-9477-9E09E81177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0" y="0"/>
            <a:ext cx="59055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314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6CB8-4179-418A-80E5-6DA6BF3D44D7}"/>
              </a:ext>
            </a:extLst>
          </p:cNvPr>
          <p:cNvSpPr>
            <a:spLocks noGrp="1"/>
          </p:cNvSpPr>
          <p:nvPr>
            <p:ph type="title"/>
          </p:nvPr>
        </p:nvSpPr>
        <p:spPr>
          <a:xfrm>
            <a:off x="731839" y="2690336"/>
            <a:ext cx="10728322" cy="1477328"/>
          </a:xfrm>
        </p:spPr>
        <p:txBody>
          <a:bodyPr>
            <a:normAutofit fontScale="90000"/>
          </a:bodyPr>
          <a:lstStyle/>
          <a:p>
            <a:pPr algn="ctr"/>
            <a:r>
              <a:rPr lang="en-US" sz="10000" b="1" dirty="0"/>
              <a:t>B</a:t>
            </a:r>
            <a:r>
              <a:rPr lang="en-US" sz="10000" dirty="0"/>
              <a:t>IVARIATE &amp; MULTIVARIATE ANALYSIS</a:t>
            </a:r>
          </a:p>
        </p:txBody>
      </p:sp>
    </p:spTree>
    <p:extLst>
      <p:ext uri="{BB962C8B-B14F-4D97-AF65-F5344CB8AC3E}">
        <p14:creationId xmlns:p14="http://schemas.microsoft.com/office/powerpoint/2010/main" val="2907624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6730667" y="594449"/>
            <a:ext cx="4647867" cy="855917"/>
          </a:xfrm>
        </p:spPr>
        <p:txBody>
          <a:bodyPr>
            <a:normAutofit/>
          </a:bodyPr>
          <a:lstStyle/>
          <a:p>
            <a:pPr algn="ctr"/>
            <a:r>
              <a:rPr lang="en-US" sz="6000" b="1" u="sng" dirty="0"/>
              <a:t>Correlation Heat Map</a:t>
            </a:r>
          </a:p>
        </p:txBody>
      </p:sp>
      <p:sp>
        <p:nvSpPr>
          <p:cNvPr id="10" name="TextBox 9">
            <a:extLst>
              <a:ext uri="{FF2B5EF4-FFF2-40B4-BE49-F238E27FC236}">
                <a16:creationId xmlns:a16="http://schemas.microsoft.com/office/drawing/2014/main" id="{1846B9BD-A653-47D3-8174-DE6BF89EAF56}"/>
              </a:ext>
            </a:extLst>
          </p:cNvPr>
          <p:cNvSpPr txBox="1"/>
          <p:nvPr/>
        </p:nvSpPr>
        <p:spPr>
          <a:xfrm>
            <a:off x="6305608" y="1450366"/>
            <a:ext cx="5497983" cy="5170646"/>
          </a:xfrm>
          <a:prstGeom prst="rect">
            <a:avLst/>
          </a:prstGeom>
          <a:noFill/>
        </p:spPr>
        <p:txBody>
          <a:bodyPr wrap="square">
            <a:spAutoFit/>
          </a:bodyPr>
          <a:lstStyle/>
          <a:p>
            <a:pPr algn="just"/>
            <a:r>
              <a:rPr lang="en-GB" sz="2200" b="0" i="0" dirty="0">
                <a:effectLst/>
                <a:latin typeface="Times New Roman" panose="02020603050405020304" pitchFamily="18" charset="0"/>
                <a:cs typeface="Times New Roman" panose="02020603050405020304" pitchFamily="18" charset="0"/>
              </a:rPr>
              <a:t>This Heat Map shows the correlation between the individual attributes. With this we can draw the following inferences :</a:t>
            </a:r>
          </a:p>
          <a:p>
            <a:pPr algn="just"/>
            <a:endParaRPr lang="en-GB" sz="2200" b="0" i="0" dirty="0">
              <a:effectLst/>
              <a:latin typeface="Times New Roman" panose="02020603050405020304" pitchFamily="18" charset="0"/>
              <a:cs typeface="Times New Roman" panose="02020603050405020304" pitchFamily="18" charset="0"/>
            </a:endParaRPr>
          </a:p>
          <a:p>
            <a:pPr algn="just"/>
            <a:r>
              <a:rPr lang="en-GB" sz="2200" b="0" i="0" dirty="0">
                <a:effectLst/>
                <a:latin typeface="Times New Roman" panose="02020603050405020304" pitchFamily="18" charset="0"/>
                <a:cs typeface="Times New Roman" panose="02020603050405020304" pitchFamily="18" charset="0"/>
              </a:rPr>
              <a:t>1) There is distributed correlation between the attributes of this dataset.</a:t>
            </a:r>
          </a:p>
          <a:p>
            <a:pPr algn="just"/>
            <a:r>
              <a:rPr lang="en-GB" sz="2200" b="0" i="0" dirty="0">
                <a:effectLst/>
                <a:latin typeface="Times New Roman" panose="02020603050405020304" pitchFamily="18" charset="0"/>
                <a:cs typeface="Times New Roman" panose="02020603050405020304" pitchFamily="18" charset="0"/>
              </a:rPr>
              <a:t>2) The Highest Correlation is between 'Income' and '</a:t>
            </a:r>
            <a:r>
              <a:rPr lang="en-GB" sz="2200" b="0" i="0" dirty="0" err="1">
                <a:effectLst/>
                <a:latin typeface="Times New Roman" panose="02020603050405020304" pitchFamily="18" charset="0"/>
                <a:cs typeface="Times New Roman" panose="02020603050405020304" pitchFamily="18" charset="0"/>
              </a:rPr>
              <a:t>CCAvg</a:t>
            </a:r>
            <a:r>
              <a:rPr lang="en-GB" sz="2200" b="0" i="0" dirty="0">
                <a:effectLst/>
                <a:latin typeface="Times New Roman" panose="02020603050405020304" pitchFamily="18" charset="0"/>
                <a:cs typeface="Times New Roman" panose="02020603050405020304" pitchFamily="18" charset="0"/>
              </a:rPr>
              <a:t>' with 0.65.</a:t>
            </a:r>
          </a:p>
          <a:p>
            <a:pPr algn="just"/>
            <a:r>
              <a:rPr lang="en-GB" sz="2200" b="0" i="0" dirty="0">
                <a:effectLst/>
                <a:latin typeface="Times New Roman" panose="02020603050405020304" pitchFamily="18" charset="0"/>
                <a:cs typeface="Times New Roman" panose="02020603050405020304" pitchFamily="18" charset="0"/>
              </a:rPr>
              <a:t>3) The Lowest Correlation is between 'Income' and 'Education' with -0.19 (Negative).</a:t>
            </a:r>
          </a:p>
          <a:p>
            <a:pPr algn="just"/>
            <a:r>
              <a:rPr lang="en-GB" sz="2200" b="0" i="0" dirty="0">
                <a:effectLst/>
                <a:latin typeface="Times New Roman" panose="02020603050405020304" pitchFamily="18" charset="0"/>
                <a:cs typeface="Times New Roman" panose="02020603050405020304" pitchFamily="18" charset="0"/>
              </a:rPr>
              <a:t>4) Since </a:t>
            </a:r>
            <a:r>
              <a:rPr lang="en-GB" sz="2200" b="0" i="0" dirty="0" err="1">
                <a:effectLst/>
                <a:latin typeface="Times New Roman" panose="02020603050405020304" pitchFamily="18" charset="0"/>
                <a:cs typeface="Times New Roman" panose="02020603050405020304" pitchFamily="18" charset="0"/>
              </a:rPr>
              <a:t>Personal_Loan</a:t>
            </a:r>
            <a:r>
              <a:rPr lang="en-GB" sz="2200" b="0" i="0" dirty="0">
                <a:effectLst/>
                <a:latin typeface="Times New Roman" panose="02020603050405020304" pitchFamily="18" charset="0"/>
                <a:cs typeface="Times New Roman" panose="02020603050405020304" pitchFamily="18" charset="0"/>
              </a:rPr>
              <a:t> is our target variable; the correlations of other columns with </a:t>
            </a:r>
            <a:r>
              <a:rPr lang="en-GB" sz="2200" b="0" i="0" dirty="0" err="1">
                <a:effectLst/>
                <a:latin typeface="Times New Roman" panose="02020603050405020304" pitchFamily="18" charset="0"/>
                <a:cs typeface="Times New Roman" panose="02020603050405020304" pitchFamily="18" charset="0"/>
              </a:rPr>
              <a:t>personal_loan</a:t>
            </a:r>
            <a:r>
              <a:rPr lang="en-GB" sz="2200" b="0" i="0" dirty="0">
                <a:effectLst/>
                <a:latin typeface="Times New Roman" panose="02020603050405020304" pitchFamily="18" charset="0"/>
                <a:cs typeface="Times New Roman" panose="02020603050405020304" pitchFamily="18" charset="0"/>
              </a:rPr>
              <a:t>; like age, experience, family, </a:t>
            </a:r>
            <a:r>
              <a:rPr lang="en-GB" sz="2200" b="0" i="0" dirty="0" err="1">
                <a:effectLst/>
                <a:latin typeface="Times New Roman" panose="02020603050405020304" pitchFamily="18" charset="0"/>
                <a:cs typeface="Times New Roman" panose="02020603050405020304" pitchFamily="18" charset="0"/>
              </a:rPr>
              <a:t>securities_account</a:t>
            </a:r>
            <a:r>
              <a:rPr lang="en-GB" sz="2200" b="0" i="0" dirty="0">
                <a:effectLst/>
                <a:latin typeface="Times New Roman" panose="02020603050405020304" pitchFamily="18" charset="0"/>
                <a:cs typeface="Times New Roman" panose="02020603050405020304" pitchFamily="18" charset="0"/>
              </a:rPr>
              <a:t>, online and </a:t>
            </a:r>
            <a:r>
              <a:rPr lang="en-GB" sz="2200" b="0" i="0" dirty="0" err="1">
                <a:effectLst/>
                <a:latin typeface="Times New Roman" panose="02020603050405020304" pitchFamily="18" charset="0"/>
                <a:cs typeface="Times New Roman" panose="02020603050405020304" pitchFamily="18" charset="0"/>
              </a:rPr>
              <a:t>creditcard</a:t>
            </a:r>
            <a:r>
              <a:rPr lang="en-GB" sz="2200" b="0" i="0" dirty="0">
                <a:effectLst/>
                <a:latin typeface="Times New Roman" panose="02020603050405020304" pitchFamily="18" charset="0"/>
                <a:cs typeface="Times New Roman" panose="02020603050405020304" pitchFamily="18" charset="0"/>
              </a:rPr>
              <a:t> have very low correlations.</a:t>
            </a:r>
            <a:endParaRPr lang="en-US" sz="2200" dirty="0">
              <a:latin typeface="Times New Roman" panose="02020603050405020304" pitchFamily="18" charset="0"/>
              <a:cs typeface="Times New Roman" panose="02020603050405020304" pitchFamily="18" charset="0"/>
            </a:endParaRPr>
          </a:p>
        </p:txBody>
      </p:sp>
      <p:pic>
        <p:nvPicPr>
          <p:cNvPr id="10242" name="Picture 2">
            <a:extLst>
              <a:ext uri="{FF2B5EF4-FFF2-40B4-BE49-F238E27FC236}">
                <a16:creationId xmlns:a16="http://schemas.microsoft.com/office/drawing/2014/main" id="{DCF78707-4827-4008-81CE-9AB3FA9CD9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30560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775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Pair Plot</a:t>
            </a:r>
          </a:p>
        </p:txBody>
      </p:sp>
      <p:pic>
        <p:nvPicPr>
          <p:cNvPr id="11266" name="Picture 2">
            <a:extLst>
              <a:ext uri="{FF2B5EF4-FFF2-40B4-BE49-F238E27FC236}">
                <a16:creationId xmlns:a16="http://schemas.microsoft.com/office/drawing/2014/main" id="{A5F2275D-E3EE-4E5A-B236-2309D760AC8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4400" b="73725"/>
          <a:stretch/>
        </p:blipFill>
        <p:spPr bwMode="auto">
          <a:xfrm>
            <a:off x="543305" y="1225908"/>
            <a:ext cx="10905017" cy="5153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34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Pair Plot</a:t>
            </a:r>
          </a:p>
        </p:txBody>
      </p:sp>
      <p:pic>
        <p:nvPicPr>
          <p:cNvPr id="12290" name="Picture 2">
            <a:extLst>
              <a:ext uri="{FF2B5EF4-FFF2-40B4-BE49-F238E27FC236}">
                <a16:creationId xmlns:a16="http://schemas.microsoft.com/office/drawing/2014/main" id="{B32BFE25-BA29-4A26-B603-D0AF4EFF2C6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6667" r="44675" b="46164"/>
          <a:stretch/>
        </p:blipFill>
        <p:spPr bwMode="auto">
          <a:xfrm>
            <a:off x="570781" y="1146329"/>
            <a:ext cx="10901219" cy="5353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562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Pair Plot</a:t>
            </a:r>
          </a:p>
        </p:txBody>
      </p:sp>
      <p:sp>
        <p:nvSpPr>
          <p:cNvPr id="3" name="TextBox 2">
            <a:extLst>
              <a:ext uri="{FF2B5EF4-FFF2-40B4-BE49-F238E27FC236}">
                <a16:creationId xmlns:a16="http://schemas.microsoft.com/office/drawing/2014/main" id="{B96E4168-79C6-4BCB-BC7A-9184891F9A1A}"/>
              </a:ext>
            </a:extLst>
          </p:cNvPr>
          <p:cNvSpPr txBox="1"/>
          <p:nvPr/>
        </p:nvSpPr>
        <p:spPr>
          <a:xfrm>
            <a:off x="659615" y="1318589"/>
            <a:ext cx="10728322" cy="3046988"/>
          </a:xfrm>
          <a:prstGeom prst="rect">
            <a:avLst/>
          </a:prstGeom>
          <a:noFill/>
        </p:spPr>
        <p:txBody>
          <a:bodyPr wrap="square" rtlCol="0">
            <a:spAutoFit/>
          </a:bodyPr>
          <a:lstStyle/>
          <a:p>
            <a:r>
              <a:rPr lang="en-GB" sz="3200" dirty="0" err="1">
                <a:latin typeface="Times New Roman" panose="02020603050405020304" pitchFamily="18" charset="0"/>
                <a:cs typeface="Times New Roman" panose="02020603050405020304" pitchFamily="18" charset="0"/>
              </a:rPr>
              <a:t>Pairplot</a:t>
            </a:r>
            <a:r>
              <a:rPr lang="en-GB" sz="3200" dirty="0">
                <a:latin typeface="Times New Roman" panose="02020603050405020304" pitchFamily="18" charset="0"/>
                <a:cs typeface="Times New Roman" panose="02020603050405020304" pitchFamily="18" charset="0"/>
              </a:rPr>
              <a:t> to show the relationship between the different variables. It is a more graphical representation of the Correlation Heat Map.</a:t>
            </a:r>
          </a:p>
          <a:p>
            <a:r>
              <a:rPr lang="en-GB" sz="3200" dirty="0">
                <a:latin typeface="Times New Roman" panose="02020603050405020304" pitchFamily="18" charset="0"/>
                <a:cs typeface="Times New Roman" panose="02020603050405020304" pitchFamily="18" charset="0"/>
              </a:rPr>
              <a:t>There are more variables in the dataset, but they do not show any significant information on the </a:t>
            </a:r>
            <a:r>
              <a:rPr lang="en-GB" sz="3200" dirty="0" err="1">
                <a:latin typeface="Times New Roman" panose="02020603050405020304" pitchFamily="18" charset="0"/>
                <a:cs typeface="Times New Roman" panose="02020603050405020304" pitchFamily="18" charset="0"/>
              </a:rPr>
              <a:t>pairplot</a:t>
            </a:r>
            <a:r>
              <a:rPr lang="en-GB" sz="3200" dirty="0">
                <a:latin typeface="Times New Roman" panose="02020603050405020304" pitchFamily="18" charset="0"/>
                <a:cs typeface="Times New Roman" panose="02020603050405020304" pitchFamily="18" charset="0"/>
              </a:rPr>
              <a:t> as they only take 2 values (0 or 1) and therefore have been excluded from the graph.</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4810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PERSONAL LOAN V/S AGE</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7569201" y="2224038"/>
            <a:ext cx="4041716" cy="2677656"/>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Most of the customers lie in the age group of 30 to 60.</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Normally Distributed</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As Age increases, tendency to accept a personal loan has decreased.</a:t>
            </a:r>
            <a:endParaRPr lang="en-US" sz="2400" dirty="0">
              <a:latin typeface="Times New Roman" panose="02020603050405020304" pitchFamily="18" charset="0"/>
              <a:cs typeface="Times New Roman" panose="02020603050405020304" pitchFamily="18" charset="0"/>
            </a:endParaRPr>
          </a:p>
        </p:txBody>
      </p:sp>
      <p:pic>
        <p:nvPicPr>
          <p:cNvPr id="13314" name="Picture 2">
            <a:extLst>
              <a:ext uri="{FF2B5EF4-FFF2-40B4-BE49-F238E27FC236}">
                <a16:creationId xmlns:a16="http://schemas.microsoft.com/office/drawing/2014/main" id="{9FDB5791-C08D-48F2-B5A9-FC02F79A1F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730" y="1066800"/>
            <a:ext cx="6772275" cy="5500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127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PERSONAL LOAN V/S FAMILY</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6345157" y="1905506"/>
            <a:ext cx="5497983" cy="3046988"/>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Families of larger size prefer personal loans and have accepted it when offered in the last campaign.</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Number of Families that did not take the personal loan decrease with increase in family size with the exception of family size of 4 where there is a spike.</a:t>
            </a:r>
            <a:endParaRPr lang="en-US" sz="2400" dirty="0">
              <a:latin typeface="Times New Roman" panose="02020603050405020304" pitchFamily="18" charset="0"/>
              <a:cs typeface="Times New Roman" panose="02020603050405020304" pitchFamily="18" charset="0"/>
            </a:endParaRPr>
          </a:p>
        </p:txBody>
      </p:sp>
      <p:pic>
        <p:nvPicPr>
          <p:cNvPr id="14338" name="Picture 2">
            <a:extLst>
              <a:ext uri="{FF2B5EF4-FFF2-40B4-BE49-F238E27FC236}">
                <a16:creationId xmlns:a16="http://schemas.microsoft.com/office/drawing/2014/main" id="{80E94325-755F-44BE-A308-8F4BC07933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557" y="1661974"/>
            <a:ext cx="5688443" cy="4180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1732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EDUCATION V/S FAMILY V/S INCOME</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6246346" y="1168274"/>
            <a:ext cx="5497983" cy="5539978"/>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200" b="0" i="0" dirty="0">
                <a:effectLst/>
                <a:latin typeface="Times New Roman" panose="02020603050405020304" pitchFamily="18" charset="0"/>
                <a:cs typeface="Times New Roman" panose="02020603050405020304" pitchFamily="18" charset="0"/>
              </a:rPr>
              <a:t>UNDERGRADUATES : Family of 2 have highest income followed by family of 1, 3 and 4.</a:t>
            </a:r>
          </a:p>
          <a:p>
            <a:pPr marL="342900" indent="-342900" algn="just">
              <a:buFont typeface="Arial" panose="020B0604020202020204" pitchFamily="34" charset="0"/>
              <a:buChar char="•"/>
            </a:pPr>
            <a:r>
              <a:rPr lang="en-GB" sz="2200" b="0" i="0" dirty="0">
                <a:effectLst/>
                <a:latin typeface="Times New Roman" panose="02020603050405020304" pitchFamily="18" charset="0"/>
                <a:cs typeface="Times New Roman" panose="02020603050405020304" pitchFamily="18" charset="0"/>
              </a:rPr>
              <a:t>GRADUATES : Family of 2 has the highest income followed by family of 1,4 and 3.</a:t>
            </a:r>
          </a:p>
          <a:p>
            <a:pPr marL="342900" indent="-342900" algn="just">
              <a:buFont typeface="Arial" panose="020B0604020202020204" pitchFamily="34" charset="0"/>
              <a:buChar char="•"/>
            </a:pPr>
            <a:r>
              <a:rPr lang="en-GB" sz="2200" b="0" i="0" dirty="0">
                <a:effectLst/>
                <a:latin typeface="Times New Roman" panose="02020603050405020304" pitchFamily="18" charset="0"/>
                <a:cs typeface="Times New Roman" panose="02020603050405020304" pitchFamily="18" charset="0"/>
              </a:rPr>
              <a:t>PROFESSIONALS : Family of 3 and 4 have the highest income followed by 1 and 2.</a:t>
            </a:r>
          </a:p>
          <a:p>
            <a:pPr marL="342900" indent="-342900" algn="just">
              <a:buFont typeface="Arial" panose="020B0604020202020204" pitchFamily="34" charset="0"/>
              <a:buChar char="•"/>
            </a:pPr>
            <a:r>
              <a:rPr lang="en-GB" sz="2200" b="0" i="0" dirty="0">
                <a:effectLst/>
                <a:latin typeface="Times New Roman" panose="02020603050405020304" pitchFamily="18" charset="0"/>
                <a:cs typeface="Times New Roman" panose="02020603050405020304" pitchFamily="18" charset="0"/>
              </a:rPr>
              <a:t>For Family of 1 and 2, there is a constant decrease in income as education increases. For Family of 3, the income decreases and then increases as education level increases and for Family of 4 there is a constant increase in income as the level of education increases.</a:t>
            </a:r>
            <a:endParaRPr lang="en-US" sz="2200" dirty="0">
              <a:latin typeface="Times New Roman" panose="02020603050405020304" pitchFamily="18" charset="0"/>
              <a:cs typeface="Times New Roman" panose="02020603050405020304" pitchFamily="18" charset="0"/>
            </a:endParaRPr>
          </a:p>
        </p:txBody>
      </p:sp>
      <p:pic>
        <p:nvPicPr>
          <p:cNvPr id="15362" name="Picture 2">
            <a:extLst>
              <a:ext uri="{FF2B5EF4-FFF2-40B4-BE49-F238E27FC236}">
                <a16:creationId xmlns:a16="http://schemas.microsoft.com/office/drawing/2014/main" id="{1A93FB08-EB52-4574-B68E-F827B136E4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973" y="1512078"/>
            <a:ext cx="5847188" cy="4334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199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PERSONAL LOAN V/S CATEGORICAL VARIABLES</a:t>
            </a:r>
            <a:endParaRPr lang="en-US" sz="6000" b="1" u="sng" dirty="0"/>
          </a:p>
        </p:txBody>
      </p:sp>
      <p:pic>
        <p:nvPicPr>
          <p:cNvPr id="16386" name="Picture 2">
            <a:extLst>
              <a:ext uri="{FF2B5EF4-FFF2-40B4-BE49-F238E27FC236}">
                <a16:creationId xmlns:a16="http://schemas.microsoft.com/office/drawing/2014/main" id="{83814809-423E-430E-89F3-2AA4C3788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2" y="1200150"/>
            <a:ext cx="11191875" cy="565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98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PERSONAL LOAN V/S CATEGORICAL VARIABLES</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720000" y="1716038"/>
            <a:ext cx="11101053" cy="3939540"/>
          </a:xfrm>
          <a:prstGeom prst="rect">
            <a:avLst/>
          </a:prstGeom>
          <a:noFill/>
        </p:spPr>
        <p:txBody>
          <a:bodyPr wrap="square">
            <a:spAutoFit/>
          </a:bodyPr>
          <a:lstStyle/>
          <a:p>
            <a:pPr algn="just"/>
            <a:r>
              <a:rPr lang="en-GB" sz="25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500" b="0" i="0" dirty="0">
                <a:effectLst/>
                <a:latin typeface="Times New Roman" panose="02020603050405020304" pitchFamily="18" charset="0"/>
                <a:cs typeface="Times New Roman" panose="02020603050405020304" pitchFamily="18" charset="0"/>
              </a:rPr>
              <a:t>Customers with family size equal to 3 have </a:t>
            </a:r>
            <a:r>
              <a:rPr lang="en-GB" sz="2500" b="0" i="0" dirty="0" err="1">
                <a:effectLst/>
                <a:latin typeface="Times New Roman" panose="02020603050405020304" pitchFamily="18" charset="0"/>
                <a:cs typeface="Times New Roman" panose="02020603050405020304" pitchFamily="18" charset="0"/>
              </a:rPr>
              <a:t>preffered</a:t>
            </a:r>
            <a:r>
              <a:rPr lang="en-GB" sz="2500" b="0" i="0" dirty="0">
                <a:effectLst/>
                <a:latin typeface="Times New Roman" panose="02020603050405020304" pitchFamily="18" charset="0"/>
                <a:cs typeface="Times New Roman" panose="02020603050405020304" pitchFamily="18" charset="0"/>
              </a:rPr>
              <a:t> to accept the personal loan offered in the last campaign.</a:t>
            </a:r>
          </a:p>
          <a:p>
            <a:pPr marL="342900" indent="-342900" algn="just">
              <a:buFont typeface="Arial" panose="020B0604020202020204" pitchFamily="34" charset="0"/>
              <a:buChar char="•"/>
            </a:pPr>
            <a:r>
              <a:rPr lang="en-GB" sz="2500" b="0" i="0" dirty="0">
                <a:effectLst/>
                <a:latin typeface="Times New Roman" panose="02020603050405020304" pitchFamily="18" charset="0"/>
                <a:cs typeface="Times New Roman" panose="02020603050405020304" pitchFamily="18" charset="0"/>
              </a:rPr>
              <a:t>Customers with Undergraduate degree have less chances of having Personal Loan as compared to other levels of Education. Higher the education level the more the customer is confident and open to opt for </a:t>
            </a:r>
            <a:r>
              <a:rPr lang="en-GB" sz="2500" b="0" i="0" dirty="0" err="1">
                <a:effectLst/>
                <a:latin typeface="Times New Roman" panose="02020603050405020304" pitchFamily="18" charset="0"/>
                <a:cs typeface="Times New Roman" panose="02020603050405020304" pitchFamily="18" charset="0"/>
              </a:rPr>
              <a:t>personal_loan</a:t>
            </a:r>
            <a:r>
              <a:rPr lang="en-GB" sz="2500" b="0" i="0" dirty="0">
                <a:effectLst/>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GB" sz="2500" b="0" i="0" dirty="0">
                <a:effectLst/>
                <a:latin typeface="Times New Roman" panose="02020603050405020304" pitchFamily="18" charset="0"/>
                <a:cs typeface="Times New Roman" panose="02020603050405020304" pitchFamily="18" charset="0"/>
              </a:rPr>
              <a:t>Customers with CD Account and Securities Account have more chances of having Personal Loan.</a:t>
            </a:r>
          </a:p>
          <a:p>
            <a:pPr marL="342900" indent="-342900" algn="just">
              <a:buFont typeface="Arial" panose="020B0604020202020204" pitchFamily="34" charset="0"/>
              <a:buChar char="•"/>
            </a:pPr>
            <a:r>
              <a:rPr lang="en-GB" sz="2500" b="0" i="0" dirty="0">
                <a:effectLst/>
                <a:latin typeface="Times New Roman" panose="02020603050405020304" pitchFamily="18" charset="0"/>
                <a:cs typeface="Times New Roman" panose="02020603050405020304" pitchFamily="18" charset="0"/>
              </a:rPr>
              <a:t>Difference of usage of Online Facilities and Credit Cards supplied by other banks (YES OR NO) makes no difference to the acceptance of personal loan.</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3165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389468"/>
            <a:ext cx="10728322" cy="921733"/>
          </a:xfrm>
        </p:spPr>
        <p:txBody>
          <a:bodyPr>
            <a:normAutofit/>
          </a:bodyPr>
          <a:lstStyle/>
          <a:p>
            <a:r>
              <a:rPr lang="en-US" sz="6000" b="1" u="sng" dirty="0"/>
              <a:t>PROBLEM DEFINITION</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20000" y="1311201"/>
            <a:ext cx="10728322" cy="5157331"/>
          </a:xfrm>
        </p:spPr>
        <p:txBody>
          <a:bodyPr>
            <a:normAutofit fontScale="92500" lnSpcReduction="10000"/>
          </a:bodyPr>
          <a:lstStyle/>
          <a:p>
            <a:r>
              <a:rPr lang="en-GB" sz="3000" dirty="0">
                <a:solidFill>
                  <a:schemeClr val="tx1"/>
                </a:solidFill>
                <a:latin typeface="+mj-lt"/>
              </a:rPr>
              <a:t>Explore and visualize the dataset.</a:t>
            </a:r>
          </a:p>
          <a:p>
            <a:r>
              <a:rPr lang="en-GB" sz="3000" dirty="0">
                <a:solidFill>
                  <a:schemeClr val="tx1"/>
                </a:solidFill>
                <a:latin typeface="+mj-lt"/>
              </a:rPr>
              <a:t>Data </a:t>
            </a:r>
            <a:r>
              <a:rPr lang="en-GB" sz="3000" dirty="0" err="1">
                <a:solidFill>
                  <a:schemeClr val="tx1"/>
                </a:solidFill>
                <a:latin typeface="+mj-lt"/>
              </a:rPr>
              <a:t>Preprocessing</a:t>
            </a:r>
            <a:r>
              <a:rPr lang="en-GB" sz="3000" dirty="0">
                <a:solidFill>
                  <a:schemeClr val="tx1"/>
                </a:solidFill>
                <a:latin typeface="+mj-lt"/>
              </a:rPr>
              <a:t>.</a:t>
            </a:r>
          </a:p>
          <a:p>
            <a:r>
              <a:rPr lang="en-GB" sz="3000" dirty="0">
                <a:solidFill>
                  <a:schemeClr val="tx1"/>
                </a:solidFill>
                <a:latin typeface="+mj-lt"/>
              </a:rPr>
              <a:t>Build a Logistic regression model to identify the potential customers who have a higher probability of purchasing the loan, the variables are most significant and which segment of customers should be targeted more.</a:t>
            </a:r>
          </a:p>
          <a:p>
            <a:r>
              <a:rPr lang="en-GB" sz="3000" dirty="0">
                <a:solidFill>
                  <a:schemeClr val="tx1"/>
                </a:solidFill>
                <a:latin typeface="+mj-lt"/>
              </a:rPr>
              <a:t>Testing of Assumptions and Model Performance Evaluation of Logistic Regression Model.</a:t>
            </a:r>
          </a:p>
          <a:p>
            <a:r>
              <a:rPr lang="en-GB" sz="3000" dirty="0">
                <a:solidFill>
                  <a:schemeClr val="tx1"/>
                </a:solidFill>
                <a:latin typeface="+mj-lt"/>
              </a:rPr>
              <a:t>Building a Decision Tree Model.</a:t>
            </a:r>
          </a:p>
          <a:p>
            <a:r>
              <a:rPr lang="en-GB" sz="3000" dirty="0">
                <a:solidFill>
                  <a:schemeClr val="tx1"/>
                </a:solidFill>
                <a:latin typeface="+mj-lt"/>
              </a:rPr>
              <a:t>Testing of Assumptions and Model Performance Evaluation of Decision Tree Model.</a:t>
            </a:r>
          </a:p>
          <a:p>
            <a:r>
              <a:rPr lang="en-GB" sz="3000" dirty="0">
                <a:solidFill>
                  <a:schemeClr val="tx1"/>
                </a:solidFill>
                <a:latin typeface="+mj-lt"/>
              </a:rPr>
              <a:t>Generate a set of insights and recommendations by comparing the models.</a:t>
            </a:r>
          </a:p>
          <a:p>
            <a:r>
              <a:rPr lang="en-GB" sz="3000" dirty="0">
                <a:solidFill>
                  <a:schemeClr val="tx1"/>
                </a:solidFill>
                <a:latin typeface="+mj-lt"/>
              </a:rPr>
              <a:t>EDA on incorrectly predicted data</a:t>
            </a:r>
            <a:endParaRPr lang="en-US" sz="3000" dirty="0">
              <a:solidFill>
                <a:schemeClr val="tx1"/>
              </a:solidFill>
              <a:latin typeface="+mj-lt"/>
            </a:endParaRPr>
          </a:p>
        </p:txBody>
      </p:sp>
    </p:spTree>
    <p:extLst>
      <p:ext uri="{BB962C8B-B14F-4D97-AF65-F5344CB8AC3E}">
        <p14:creationId xmlns:p14="http://schemas.microsoft.com/office/powerpoint/2010/main" val="35332615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PERSONAL LOAN V/S NUMERICAL VARIABLES</a:t>
            </a:r>
            <a:endParaRPr lang="en-US" sz="6000" b="1" u="sng" dirty="0"/>
          </a:p>
        </p:txBody>
      </p:sp>
      <p:pic>
        <p:nvPicPr>
          <p:cNvPr id="17410" name="Picture 2">
            <a:extLst>
              <a:ext uri="{FF2B5EF4-FFF2-40B4-BE49-F238E27FC236}">
                <a16:creationId xmlns:a16="http://schemas.microsoft.com/office/drawing/2014/main" id="{1D161292-E0D2-4E79-A5AE-E51A12F7FA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548" y="1146329"/>
            <a:ext cx="11325225" cy="562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7694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PERSONAL LOAN V/S NUMERICAL VARIABLES</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720000" y="2044005"/>
            <a:ext cx="11201070" cy="2769989"/>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500" b="0" i="0" dirty="0">
                <a:effectLst/>
                <a:latin typeface="Times New Roman" panose="02020603050405020304" pitchFamily="18" charset="0"/>
                <a:cs typeface="Times New Roman" panose="02020603050405020304" pitchFamily="18" charset="0"/>
              </a:rPr>
              <a:t>Personal Loan doesn't show variations with Age.</a:t>
            </a:r>
          </a:p>
          <a:p>
            <a:pPr marL="342900" indent="-342900" algn="just">
              <a:buFont typeface="Arial" panose="020B0604020202020204" pitchFamily="34" charset="0"/>
              <a:buChar char="•"/>
            </a:pPr>
            <a:r>
              <a:rPr lang="en-GB" sz="2500" b="0" i="0" dirty="0">
                <a:effectLst/>
                <a:latin typeface="Times New Roman" panose="02020603050405020304" pitchFamily="18" charset="0"/>
                <a:cs typeface="Times New Roman" panose="02020603050405020304" pitchFamily="18" charset="0"/>
              </a:rPr>
              <a:t>Higher Income points to a higher chance of having accepted a loan in the previous campaign.</a:t>
            </a:r>
          </a:p>
          <a:p>
            <a:pPr marL="342900" indent="-342900" algn="just">
              <a:buFont typeface="Arial" panose="020B0604020202020204" pitchFamily="34" charset="0"/>
              <a:buChar char="•"/>
            </a:pPr>
            <a:r>
              <a:rPr lang="en-GB" sz="2500" b="0" i="0" dirty="0">
                <a:effectLst/>
                <a:latin typeface="Times New Roman" panose="02020603050405020304" pitchFamily="18" charset="0"/>
                <a:cs typeface="Times New Roman" panose="02020603050405020304" pitchFamily="18" charset="0"/>
              </a:rPr>
              <a:t>Higher Income shows that spending on credit cards also increases. Although the dataset is heavily concentrated to NO personal loans.</a:t>
            </a:r>
          </a:p>
          <a:p>
            <a:pPr marL="342900" indent="-342900" algn="just">
              <a:buFont typeface="Arial" panose="020B0604020202020204" pitchFamily="34" charset="0"/>
              <a:buChar char="•"/>
            </a:pPr>
            <a:r>
              <a:rPr lang="en-GB" sz="2500" b="0" i="0" dirty="0">
                <a:effectLst/>
                <a:latin typeface="Times New Roman" panose="02020603050405020304" pitchFamily="18" charset="0"/>
                <a:cs typeface="Times New Roman" panose="02020603050405020304" pitchFamily="18" charset="0"/>
              </a:rPr>
              <a:t>Customers with high Mortgage have accepted for Personal Loans.</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46163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err="1"/>
              <a:t>CCAvg</a:t>
            </a:r>
            <a:r>
              <a:rPr lang="en-GB" sz="6000" b="1" u="sng" dirty="0"/>
              <a:t> V/S PERSONAL LOAN V/S INCOME</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6420060" y="2015866"/>
            <a:ext cx="5407026" cy="3046988"/>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There is an increase in Average spending on credit cards per month as the Income increases.</a:t>
            </a: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People opting for Personal Loans have a higher Income Set than those who don't and therefore have higher spending on their Credit Cards as well.</a:t>
            </a:r>
            <a:endParaRPr lang="en-US" sz="2400" dirty="0">
              <a:latin typeface="Times New Roman" panose="02020603050405020304" pitchFamily="18" charset="0"/>
              <a:cs typeface="Times New Roman" panose="02020603050405020304" pitchFamily="18" charset="0"/>
            </a:endParaRPr>
          </a:p>
        </p:txBody>
      </p:sp>
      <p:pic>
        <p:nvPicPr>
          <p:cNvPr id="19458" name="Picture 2">
            <a:extLst>
              <a:ext uri="{FF2B5EF4-FFF2-40B4-BE49-F238E27FC236}">
                <a16:creationId xmlns:a16="http://schemas.microsoft.com/office/drawing/2014/main" id="{9A600834-0BF4-44A7-B32C-C6F253159A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914" y="1364192"/>
            <a:ext cx="5982333" cy="4833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6209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MORTGAGE V/S CREDIT CARD V/S INCOME</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6282267" y="1034234"/>
            <a:ext cx="5509684" cy="5632311"/>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As Income increases Mortgage also increases.</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But it is also noticeable that most people with lower income are on the lower side of mortgage.</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Most of the dataset is concentrated to the lower mortgage and income.</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As income increases, there is an increase in use of Credit Cards by other banks as well. But we can also notice that there is an increase in NO use of credit cards from other banks. This is mainly due to the imbalance in data favouring No credit cards.</a:t>
            </a:r>
            <a:endParaRPr lang="en-US" sz="2400" dirty="0">
              <a:latin typeface="Times New Roman" panose="02020603050405020304" pitchFamily="18" charset="0"/>
              <a:cs typeface="Times New Roman" panose="02020603050405020304" pitchFamily="18" charset="0"/>
            </a:endParaRPr>
          </a:p>
        </p:txBody>
      </p:sp>
      <p:pic>
        <p:nvPicPr>
          <p:cNvPr id="21506" name="Picture 2">
            <a:extLst>
              <a:ext uri="{FF2B5EF4-FFF2-40B4-BE49-F238E27FC236}">
                <a16:creationId xmlns:a16="http://schemas.microsoft.com/office/drawing/2014/main" id="{FADBA96D-021C-4A00-8F5D-71D2889F74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49" y="1431924"/>
            <a:ext cx="5695951" cy="4836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9190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MORTGAGE V/S FAMILY V/S SECURITIES ACCOUNT</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6231470" y="1983770"/>
            <a:ext cx="5695951" cy="3416320"/>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SECURITY ACCOUNT : NO - Family of 2 members have higher mortgage compared to families of other sizes who have relatively the same range of mortgage.</a:t>
            </a: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SECURITY ACCOUNT : YES - As Family Size increases, there is a general decrease in Mortgage amount.</a:t>
            </a:r>
            <a:endParaRPr lang="en-US" sz="2400" dirty="0">
              <a:latin typeface="Times New Roman" panose="02020603050405020304" pitchFamily="18" charset="0"/>
              <a:cs typeface="Times New Roman" panose="02020603050405020304" pitchFamily="18" charset="0"/>
            </a:endParaRPr>
          </a:p>
        </p:txBody>
      </p:sp>
      <p:pic>
        <p:nvPicPr>
          <p:cNvPr id="22530" name="Picture 2">
            <a:extLst>
              <a:ext uri="{FF2B5EF4-FFF2-40B4-BE49-F238E27FC236}">
                <a16:creationId xmlns:a16="http://schemas.microsoft.com/office/drawing/2014/main" id="{612919F0-FFB9-496D-A601-90E2762653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999" y="1387474"/>
            <a:ext cx="5240533" cy="5092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94862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INCOME V/S FAMILY V/S CD ACCOUNT</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6519333" y="1507809"/>
            <a:ext cx="4928989" cy="4524315"/>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Those with a higher income prefer to have a CD Account as compared to those with lower income.</a:t>
            </a: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Amongst the lower income families, preference for CD Account is less. 2 member families have been noticed to have a higher income than families of other sizes with 3 and 4 member families with no CD account having very little income.</a:t>
            </a:r>
            <a:endParaRPr lang="en-US" sz="2400" dirty="0">
              <a:latin typeface="Times New Roman" panose="02020603050405020304" pitchFamily="18" charset="0"/>
              <a:cs typeface="Times New Roman" panose="02020603050405020304" pitchFamily="18" charset="0"/>
            </a:endParaRPr>
          </a:p>
        </p:txBody>
      </p:sp>
      <p:pic>
        <p:nvPicPr>
          <p:cNvPr id="23554" name="Picture 2">
            <a:extLst>
              <a:ext uri="{FF2B5EF4-FFF2-40B4-BE49-F238E27FC236}">
                <a16:creationId xmlns:a16="http://schemas.microsoft.com/office/drawing/2014/main" id="{E0EBEE84-A653-4E25-8ABA-71A882337D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 y="1228725"/>
            <a:ext cx="5848350" cy="562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7415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369034"/>
            <a:ext cx="10728322" cy="855917"/>
          </a:xfrm>
        </p:spPr>
        <p:txBody>
          <a:bodyPr>
            <a:normAutofit/>
          </a:bodyPr>
          <a:lstStyle/>
          <a:p>
            <a:r>
              <a:rPr lang="en-GB" sz="6000" b="1" u="sng" dirty="0"/>
              <a:t>Key Insights based on EDA</a:t>
            </a:r>
            <a:endParaRPr lang="en-US" sz="6000" b="1" u="sng" dirty="0"/>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idx="1"/>
          </p:nvPr>
        </p:nvSpPr>
        <p:spPr>
          <a:xfrm>
            <a:off x="693375" y="1224951"/>
            <a:ext cx="10805249" cy="4987970"/>
          </a:xfrm>
        </p:spPr>
        <p:txBody>
          <a:bodyPr>
            <a:noAutofit/>
          </a:bodyPr>
          <a:lstStyle/>
          <a:p>
            <a:r>
              <a:rPr lang="en-GB" sz="2200" dirty="0">
                <a:solidFill>
                  <a:schemeClr val="tx1"/>
                </a:solidFill>
                <a:latin typeface="+mj-lt"/>
              </a:rPr>
              <a:t>The customer ages are in the range of 23 to 67 with average age as 45.</a:t>
            </a:r>
          </a:p>
          <a:p>
            <a:r>
              <a:rPr lang="en-GB" sz="2200" dirty="0">
                <a:solidFill>
                  <a:schemeClr val="tx1"/>
                </a:solidFill>
                <a:latin typeface="+mj-lt"/>
              </a:rPr>
              <a:t>Quarter of the customer population is below 35.</a:t>
            </a:r>
          </a:p>
          <a:p>
            <a:r>
              <a:rPr lang="en-GB" sz="2200" dirty="0">
                <a:solidFill>
                  <a:schemeClr val="tx1"/>
                </a:solidFill>
                <a:latin typeface="+mj-lt"/>
              </a:rPr>
              <a:t>Most customers spend 0 to 3000 dollars using credit cards in a month on an average.</a:t>
            </a:r>
          </a:p>
          <a:p>
            <a:r>
              <a:rPr lang="en-GB" sz="2200" dirty="0">
                <a:solidFill>
                  <a:schemeClr val="tx1"/>
                </a:solidFill>
                <a:latin typeface="+mj-lt"/>
              </a:rPr>
              <a:t>The Data Set has more number of families with a size of 1 (29.4%) followed by families with size of 2 (25.9%), size of 4 (24.4%) and size of 3 (20.2%)</a:t>
            </a:r>
          </a:p>
          <a:p>
            <a:r>
              <a:rPr lang="en-GB" sz="2200" dirty="0">
                <a:solidFill>
                  <a:schemeClr val="tx1"/>
                </a:solidFill>
                <a:latin typeface="+mj-lt"/>
              </a:rPr>
              <a:t>Most of the customers are Under Graduates followed by Professionals and Graduates.</a:t>
            </a:r>
          </a:p>
          <a:p>
            <a:r>
              <a:rPr lang="en-GB" sz="2200" dirty="0">
                <a:solidFill>
                  <a:schemeClr val="tx1"/>
                </a:solidFill>
                <a:latin typeface="+mj-lt"/>
              </a:rPr>
              <a:t>Most of the customers did NOT accept the personal loan offered in the last campaign.</a:t>
            </a:r>
          </a:p>
          <a:p>
            <a:r>
              <a:rPr lang="en-GB" sz="2200" dirty="0">
                <a:solidFill>
                  <a:schemeClr val="tx1"/>
                </a:solidFill>
                <a:latin typeface="+mj-lt"/>
              </a:rPr>
              <a:t>Less than 10% accepted.</a:t>
            </a:r>
          </a:p>
          <a:p>
            <a:r>
              <a:rPr lang="en-GB" sz="2200" dirty="0">
                <a:solidFill>
                  <a:schemeClr val="tx1"/>
                </a:solidFill>
                <a:latin typeface="+mj-lt"/>
              </a:rPr>
              <a:t>Very small percentage of the dataset has a security account with the bank. (10.4%)</a:t>
            </a:r>
          </a:p>
          <a:p>
            <a:r>
              <a:rPr lang="en-GB" sz="2200" dirty="0">
                <a:solidFill>
                  <a:schemeClr val="tx1"/>
                </a:solidFill>
                <a:latin typeface="+mj-lt"/>
              </a:rPr>
              <a:t>Very small percentage of the dataset has a Certificate of Deposit (CD) Account with the bank.(6%)</a:t>
            </a:r>
          </a:p>
          <a:p>
            <a:r>
              <a:rPr lang="en-GB" sz="2200" dirty="0">
                <a:solidFill>
                  <a:schemeClr val="tx1"/>
                </a:solidFill>
                <a:latin typeface="+mj-lt"/>
              </a:rPr>
              <a:t>Almost 60% of the dataset uses the internet banking facilities provided by the bank.</a:t>
            </a:r>
          </a:p>
        </p:txBody>
      </p:sp>
    </p:spTree>
    <p:extLst>
      <p:ext uri="{BB962C8B-B14F-4D97-AF65-F5344CB8AC3E}">
        <p14:creationId xmlns:p14="http://schemas.microsoft.com/office/powerpoint/2010/main" val="6436579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369034"/>
            <a:ext cx="10728322" cy="855917"/>
          </a:xfrm>
        </p:spPr>
        <p:txBody>
          <a:bodyPr>
            <a:normAutofit/>
          </a:bodyPr>
          <a:lstStyle/>
          <a:p>
            <a:r>
              <a:rPr lang="en-GB" sz="6000" b="1" u="sng" dirty="0"/>
              <a:t>Key Insights based on EDA</a:t>
            </a:r>
            <a:endParaRPr lang="en-US" sz="6000" b="1" u="sng" dirty="0"/>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idx="1"/>
          </p:nvPr>
        </p:nvSpPr>
        <p:spPr>
          <a:xfrm>
            <a:off x="720000" y="1224951"/>
            <a:ext cx="11302667" cy="4987970"/>
          </a:xfrm>
        </p:spPr>
        <p:txBody>
          <a:bodyPr>
            <a:noAutofit/>
          </a:bodyPr>
          <a:lstStyle/>
          <a:p>
            <a:r>
              <a:rPr lang="en-GB" sz="2300" dirty="0">
                <a:solidFill>
                  <a:schemeClr val="tx1"/>
                </a:solidFill>
                <a:latin typeface="+mj-lt"/>
              </a:rPr>
              <a:t>70% of the dataset of customers does NOT use a credit card issued by any other Bank (excluding All life Bank)</a:t>
            </a:r>
          </a:p>
          <a:p>
            <a:r>
              <a:rPr lang="en-GB" sz="2300" dirty="0">
                <a:solidFill>
                  <a:schemeClr val="tx1"/>
                </a:solidFill>
                <a:latin typeface="+mj-lt"/>
              </a:rPr>
              <a:t>Most of the customers lie in the age group of 30 to 60.</a:t>
            </a:r>
          </a:p>
          <a:p>
            <a:r>
              <a:rPr lang="en-GB" sz="2300" dirty="0">
                <a:solidFill>
                  <a:schemeClr val="tx1"/>
                </a:solidFill>
                <a:latin typeface="+mj-lt"/>
              </a:rPr>
              <a:t>As Age increases, tendency to accept a personal loan has decreased.</a:t>
            </a:r>
          </a:p>
          <a:p>
            <a:r>
              <a:rPr lang="en-GB" sz="2300" dirty="0">
                <a:solidFill>
                  <a:schemeClr val="tx1"/>
                </a:solidFill>
                <a:latin typeface="+mj-lt"/>
              </a:rPr>
              <a:t>Families of larger size prefer personal loans and have accepted it when offered in the last campaign.</a:t>
            </a:r>
          </a:p>
          <a:p>
            <a:r>
              <a:rPr lang="en-GB" sz="2300" dirty="0">
                <a:solidFill>
                  <a:schemeClr val="tx1"/>
                </a:solidFill>
                <a:latin typeface="+mj-lt"/>
              </a:rPr>
              <a:t>Number of Families that did not take the personal loan decrease with increase in family size with the exception of family size of 4 where there is a spike.</a:t>
            </a:r>
          </a:p>
          <a:p>
            <a:r>
              <a:rPr lang="en-GB" sz="2300" dirty="0">
                <a:solidFill>
                  <a:schemeClr val="tx1"/>
                </a:solidFill>
                <a:latin typeface="+mj-lt"/>
              </a:rPr>
              <a:t>There is no standard pattern across Family size and Education. For Family of 1 and 2, there is a constant decrease in income as education increases. For Family of 3, the income decreases and then increases as education level increases and for Family of 4 there is a constant increase in income as the level of education increases.</a:t>
            </a:r>
          </a:p>
          <a:p>
            <a:r>
              <a:rPr lang="en-GB" sz="2300" dirty="0">
                <a:solidFill>
                  <a:schemeClr val="tx1"/>
                </a:solidFill>
                <a:latin typeface="+mj-lt"/>
              </a:rPr>
              <a:t>Customers with family size equal to 3 have </a:t>
            </a:r>
            <a:r>
              <a:rPr lang="en-GB" sz="2300" dirty="0" err="1">
                <a:solidFill>
                  <a:schemeClr val="tx1"/>
                </a:solidFill>
                <a:latin typeface="+mj-lt"/>
              </a:rPr>
              <a:t>preffered</a:t>
            </a:r>
            <a:r>
              <a:rPr lang="en-GB" sz="2300" dirty="0">
                <a:solidFill>
                  <a:schemeClr val="tx1"/>
                </a:solidFill>
                <a:latin typeface="+mj-lt"/>
              </a:rPr>
              <a:t> to accept the personal loan offered in the last campaign.</a:t>
            </a:r>
          </a:p>
          <a:p>
            <a:r>
              <a:rPr lang="en-GB" sz="2300" dirty="0">
                <a:solidFill>
                  <a:schemeClr val="tx1"/>
                </a:solidFill>
                <a:latin typeface="+mj-lt"/>
              </a:rPr>
              <a:t>Customers with Undergraduate degree have less chances of having Personal Loan as compared to other levels of Education</a:t>
            </a:r>
          </a:p>
        </p:txBody>
      </p:sp>
    </p:spTree>
    <p:extLst>
      <p:ext uri="{BB962C8B-B14F-4D97-AF65-F5344CB8AC3E}">
        <p14:creationId xmlns:p14="http://schemas.microsoft.com/office/powerpoint/2010/main" val="14642323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369034"/>
            <a:ext cx="10728322" cy="855917"/>
          </a:xfrm>
        </p:spPr>
        <p:txBody>
          <a:bodyPr>
            <a:normAutofit/>
          </a:bodyPr>
          <a:lstStyle/>
          <a:p>
            <a:r>
              <a:rPr lang="en-GB" sz="6000" b="1" u="sng" dirty="0"/>
              <a:t>Key Insights based on EDA</a:t>
            </a:r>
            <a:endParaRPr lang="en-US" sz="6000" b="1" u="sng" dirty="0"/>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idx="1"/>
          </p:nvPr>
        </p:nvSpPr>
        <p:spPr>
          <a:xfrm>
            <a:off x="720000" y="1365529"/>
            <a:ext cx="10805249" cy="4987970"/>
          </a:xfrm>
        </p:spPr>
        <p:txBody>
          <a:bodyPr>
            <a:noAutofit/>
          </a:bodyPr>
          <a:lstStyle/>
          <a:p>
            <a:r>
              <a:rPr lang="en-GB" sz="2200" dirty="0">
                <a:solidFill>
                  <a:schemeClr val="tx1"/>
                </a:solidFill>
                <a:latin typeface="+mj-lt"/>
              </a:rPr>
              <a:t>Customers with CD Account and Securities Account have more chances of having Personal Loan.</a:t>
            </a:r>
          </a:p>
          <a:p>
            <a:r>
              <a:rPr lang="en-GB" sz="2200" dirty="0">
                <a:solidFill>
                  <a:schemeClr val="tx1"/>
                </a:solidFill>
                <a:latin typeface="+mj-lt"/>
              </a:rPr>
              <a:t>Difference of usage of Online Facilities and Credit Cards supplied by other banks (YES OR NO) makes no difference to the acceptance of personal loan.</a:t>
            </a:r>
          </a:p>
          <a:p>
            <a:r>
              <a:rPr lang="en-GB" sz="2200" dirty="0">
                <a:solidFill>
                  <a:schemeClr val="tx1"/>
                </a:solidFill>
                <a:latin typeface="+mj-lt"/>
              </a:rPr>
              <a:t>Personal Loan doesn't show variations with Age.</a:t>
            </a:r>
          </a:p>
          <a:p>
            <a:r>
              <a:rPr lang="en-GB" sz="2200" dirty="0">
                <a:solidFill>
                  <a:schemeClr val="tx1"/>
                </a:solidFill>
                <a:latin typeface="+mj-lt"/>
              </a:rPr>
              <a:t>Higher Income points to a higher chance of having accepted a loan in the previous campaign.</a:t>
            </a:r>
          </a:p>
          <a:p>
            <a:r>
              <a:rPr lang="en-GB" sz="2200" dirty="0">
                <a:solidFill>
                  <a:schemeClr val="tx1"/>
                </a:solidFill>
                <a:latin typeface="+mj-lt"/>
              </a:rPr>
              <a:t>Higher Income shows that spending on credit cards also increases. Although the dataset is heavily concentrated to NO personal loans.</a:t>
            </a:r>
          </a:p>
          <a:p>
            <a:r>
              <a:rPr lang="en-GB" sz="2200" dirty="0">
                <a:solidFill>
                  <a:schemeClr val="tx1"/>
                </a:solidFill>
                <a:latin typeface="+mj-lt"/>
              </a:rPr>
              <a:t>Customers with high Mortgage have accepted for Personal Loans.</a:t>
            </a:r>
          </a:p>
          <a:p>
            <a:r>
              <a:rPr lang="en-GB" sz="2200" dirty="0">
                <a:solidFill>
                  <a:schemeClr val="tx1"/>
                </a:solidFill>
                <a:latin typeface="+mj-lt"/>
              </a:rPr>
              <a:t>There is an increase in Average spending on credit cards per month as the Income increases.</a:t>
            </a:r>
          </a:p>
          <a:p>
            <a:r>
              <a:rPr lang="en-GB" sz="2200" dirty="0">
                <a:solidFill>
                  <a:schemeClr val="tx1"/>
                </a:solidFill>
                <a:latin typeface="+mj-lt"/>
              </a:rPr>
              <a:t>People opting for Personal Loans have a higher Income Set than those who don't and therefore have higher spending on their Credit Cards as well.</a:t>
            </a:r>
          </a:p>
          <a:p>
            <a:r>
              <a:rPr lang="en-GB" sz="2200" dirty="0">
                <a:solidFill>
                  <a:schemeClr val="tx1"/>
                </a:solidFill>
                <a:latin typeface="+mj-lt"/>
              </a:rPr>
              <a:t>As Income increases Mortgage also increases.</a:t>
            </a:r>
          </a:p>
          <a:p>
            <a:pPr marL="0" indent="0">
              <a:buNone/>
            </a:pPr>
            <a:endParaRPr lang="en-GB" sz="2400" dirty="0">
              <a:solidFill>
                <a:schemeClr val="tx1"/>
              </a:solidFill>
              <a:latin typeface="+mj-lt"/>
            </a:endParaRPr>
          </a:p>
        </p:txBody>
      </p:sp>
    </p:spTree>
    <p:extLst>
      <p:ext uri="{BB962C8B-B14F-4D97-AF65-F5344CB8AC3E}">
        <p14:creationId xmlns:p14="http://schemas.microsoft.com/office/powerpoint/2010/main" val="23417101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369034"/>
            <a:ext cx="10728322" cy="855917"/>
          </a:xfrm>
        </p:spPr>
        <p:txBody>
          <a:bodyPr>
            <a:normAutofit/>
          </a:bodyPr>
          <a:lstStyle/>
          <a:p>
            <a:r>
              <a:rPr lang="en-GB" sz="6000" b="1" u="sng" dirty="0"/>
              <a:t>Key Insights based on EDA</a:t>
            </a:r>
            <a:endParaRPr lang="en-US" sz="6000" b="1" u="sng" dirty="0"/>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idx="1"/>
          </p:nvPr>
        </p:nvSpPr>
        <p:spPr>
          <a:xfrm>
            <a:off x="720000" y="1365529"/>
            <a:ext cx="10805249" cy="4987970"/>
          </a:xfrm>
        </p:spPr>
        <p:txBody>
          <a:bodyPr>
            <a:noAutofit/>
          </a:bodyPr>
          <a:lstStyle/>
          <a:p>
            <a:r>
              <a:rPr lang="en-GB" sz="2300" dirty="0">
                <a:solidFill>
                  <a:schemeClr val="tx1"/>
                </a:solidFill>
                <a:latin typeface="+mj-lt"/>
              </a:rPr>
              <a:t>But it is also noticeable that most people with lower income are on the lower side of mortgage.</a:t>
            </a:r>
          </a:p>
          <a:p>
            <a:r>
              <a:rPr lang="en-GB" sz="2300" dirty="0">
                <a:solidFill>
                  <a:schemeClr val="tx1"/>
                </a:solidFill>
                <a:latin typeface="+mj-lt"/>
              </a:rPr>
              <a:t>Most of the dataset is concentrated to the lower mortgage and income.</a:t>
            </a:r>
          </a:p>
          <a:p>
            <a:r>
              <a:rPr lang="en-GB" sz="2300" dirty="0">
                <a:solidFill>
                  <a:schemeClr val="tx1"/>
                </a:solidFill>
                <a:latin typeface="+mj-lt"/>
              </a:rPr>
              <a:t>As income increases, there is an increase in use of Credit Cards by other banks as well. But we can also notice that there is an increase in NO use of credit cards from other banks. This is mainly due to the imbalance in data favouring No credit cards.</a:t>
            </a:r>
          </a:p>
          <a:p>
            <a:r>
              <a:rPr lang="en-GB" sz="2300" dirty="0">
                <a:solidFill>
                  <a:schemeClr val="tx1"/>
                </a:solidFill>
                <a:latin typeface="+mj-lt"/>
              </a:rPr>
              <a:t>SECURITY ACCOUNT : NO - Family of 2 members have higher mortgage compared to families of other sizes who have relatively the same range of mortgage.</a:t>
            </a:r>
          </a:p>
          <a:p>
            <a:r>
              <a:rPr lang="en-GB" sz="2300" dirty="0">
                <a:solidFill>
                  <a:schemeClr val="tx1"/>
                </a:solidFill>
                <a:latin typeface="+mj-lt"/>
              </a:rPr>
              <a:t>SECURITY ACCOUNT : YES - As Family Size increases, there is a general decrease in Mortgage amount.</a:t>
            </a:r>
          </a:p>
          <a:p>
            <a:r>
              <a:rPr lang="en-GB" sz="2300" dirty="0">
                <a:solidFill>
                  <a:schemeClr val="tx1"/>
                </a:solidFill>
                <a:latin typeface="+mj-lt"/>
              </a:rPr>
              <a:t>Those with a higher income prefer to have a CD Account as compared to those with lower income.</a:t>
            </a:r>
          </a:p>
          <a:p>
            <a:r>
              <a:rPr lang="en-GB" sz="2300" dirty="0">
                <a:solidFill>
                  <a:schemeClr val="tx1"/>
                </a:solidFill>
                <a:latin typeface="+mj-lt"/>
              </a:rPr>
              <a:t>Amongst the lower income families, preference for CD Account is less. 2 member families have been noticed to have a higher income than families of other sizes with 3 and 4 member families with no CD account having very little income.</a:t>
            </a:r>
          </a:p>
        </p:txBody>
      </p:sp>
    </p:spTree>
    <p:extLst>
      <p:ext uri="{BB962C8B-B14F-4D97-AF65-F5344CB8AC3E}">
        <p14:creationId xmlns:p14="http://schemas.microsoft.com/office/powerpoint/2010/main" val="3325425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634149" y="278192"/>
            <a:ext cx="10728322" cy="855917"/>
          </a:xfrm>
        </p:spPr>
        <p:txBody>
          <a:bodyPr>
            <a:normAutofit/>
          </a:bodyPr>
          <a:lstStyle/>
          <a:p>
            <a:r>
              <a:rPr lang="en-US" sz="6000" b="1" u="sng" dirty="0"/>
              <a:t>DATA INFORMATION </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idx="1"/>
          </p:nvPr>
        </p:nvSpPr>
        <p:spPr>
          <a:xfrm>
            <a:off x="4808920" y="315036"/>
            <a:ext cx="6992015" cy="586597"/>
          </a:xfrm>
        </p:spPr>
        <p:txBody>
          <a:bodyPr>
            <a:normAutofit/>
          </a:bodyPr>
          <a:lstStyle/>
          <a:p>
            <a:r>
              <a:rPr lang="en-GB" sz="3000" dirty="0">
                <a:solidFill>
                  <a:schemeClr val="tx1"/>
                </a:solidFill>
                <a:latin typeface="+mj-lt"/>
              </a:rPr>
              <a:t>The data is for existing customers of </a:t>
            </a:r>
            <a:r>
              <a:rPr lang="en-GB" sz="3000" dirty="0" err="1">
                <a:solidFill>
                  <a:schemeClr val="tx1"/>
                </a:solidFill>
                <a:latin typeface="+mj-lt"/>
              </a:rPr>
              <a:t>AllLife</a:t>
            </a:r>
            <a:r>
              <a:rPr lang="en-GB" sz="3000" dirty="0">
                <a:solidFill>
                  <a:schemeClr val="tx1"/>
                </a:solidFill>
                <a:latin typeface="+mj-lt"/>
              </a:rPr>
              <a:t> Bank.</a:t>
            </a:r>
          </a:p>
          <a:p>
            <a:endParaRPr lang="en-US" sz="3000" dirty="0">
              <a:solidFill>
                <a:schemeClr val="tx1"/>
              </a:solidFill>
              <a:latin typeface="+mj-lt"/>
            </a:endParaRPr>
          </a:p>
        </p:txBody>
      </p:sp>
      <p:graphicFrame>
        <p:nvGraphicFramePr>
          <p:cNvPr id="4" name="Table 4">
            <a:extLst>
              <a:ext uri="{FF2B5EF4-FFF2-40B4-BE49-F238E27FC236}">
                <a16:creationId xmlns:a16="http://schemas.microsoft.com/office/drawing/2014/main" id="{833849A4-A1EF-4B7A-9F9C-717FE09C1C15}"/>
              </a:ext>
            </a:extLst>
          </p:cNvPr>
          <p:cNvGraphicFramePr>
            <a:graphicFrameLocks noGrp="1"/>
          </p:cNvGraphicFramePr>
          <p:nvPr>
            <p:extLst>
              <p:ext uri="{D42A27DB-BD31-4B8C-83A1-F6EECF244321}">
                <p14:modId xmlns:p14="http://schemas.microsoft.com/office/powerpoint/2010/main" val="1063091931"/>
              </p:ext>
            </p:extLst>
          </p:nvPr>
        </p:nvGraphicFramePr>
        <p:xfrm>
          <a:off x="634149" y="1134109"/>
          <a:ext cx="6410119" cy="5537760"/>
        </p:xfrm>
        <a:graphic>
          <a:graphicData uri="http://schemas.openxmlformats.org/drawingml/2006/table">
            <a:tbl>
              <a:tblPr firstRow="1" bandRow="1">
                <a:tableStyleId>{5C22544A-7EE6-4342-B048-85BDC9FD1C3A}</a:tableStyleId>
              </a:tblPr>
              <a:tblGrid>
                <a:gridCol w="1804251">
                  <a:extLst>
                    <a:ext uri="{9D8B030D-6E8A-4147-A177-3AD203B41FA5}">
                      <a16:colId xmlns:a16="http://schemas.microsoft.com/office/drawing/2014/main" val="4249588755"/>
                    </a:ext>
                  </a:extLst>
                </a:gridCol>
                <a:gridCol w="778933">
                  <a:extLst>
                    <a:ext uri="{9D8B030D-6E8A-4147-A177-3AD203B41FA5}">
                      <a16:colId xmlns:a16="http://schemas.microsoft.com/office/drawing/2014/main" val="1550090802"/>
                    </a:ext>
                  </a:extLst>
                </a:gridCol>
                <a:gridCol w="3826935">
                  <a:extLst>
                    <a:ext uri="{9D8B030D-6E8A-4147-A177-3AD203B41FA5}">
                      <a16:colId xmlns:a16="http://schemas.microsoft.com/office/drawing/2014/main" val="3929733551"/>
                    </a:ext>
                  </a:extLst>
                </a:gridCol>
              </a:tblGrid>
              <a:tr h="381560">
                <a:tc>
                  <a:txBody>
                    <a:bodyPr/>
                    <a:lstStyle/>
                    <a:p>
                      <a:r>
                        <a:rPr lang="en-US" sz="1600" dirty="0">
                          <a:latin typeface="Times New Roman" panose="02020603050405020304" pitchFamily="18" charset="0"/>
                          <a:cs typeface="Times New Roman" panose="02020603050405020304" pitchFamily="18" charset="0"/>
                        </a:rPr>
                        <a:t>Name</a:t>
                      </a:r>
                    </a:p>
                  </a:txBody>
                  <a:tcPr/>
                </a:tc>
                <a:tc>
                  <a:txBody>
                    <a:bodyPr/>
                    <a:lstStyle/>
                    <a:p>
                      <a:r>
                        <a:rPr lang="en-US" sz="1600" dirty="0">
                          <a:latin typeface="Times New Roman" panose="02020603050405020304" pitchFamily="18" charset="0"/>
                          <a:cs typeface="Times New Roman" panose="02020603050405020304" pitchFamily="18" charset="0"/>
                        </a:rPr>
                        <a:t>Type</a:t>
                      </a:r>
                    </a:p>
                  </a:txBody>
                  <a:tcPr/>
                </a:tc>
                <a:tc>
                  <a:txBody>
                    <a:bodyPr/>
                    <a:lstStyle/>
                    <a:p>
                      <a:r>
                        <a:rPr lang="en-US" sz="1600" dirty="0">
                          <a:latin typeface="Times New Roman" panose="02020603050405020304" pitchFamily="18" charset="0"/>
                          <a:cs typeface="Times New Roman" panose="02020603050405020304" pitchFamily="18" charset="0"/>
                        </a:rPr>
                        <a:t>Information</a:t>
                      </a:r>
                    </a:p>
                  </a:txBody>
                  <a:tcPr/>
                </a:tc>
                <a:extLst>
                  <a:ext uri="{0D108BD9-81ED-4DB2-BD59-A6C34878D82A}">
                    <a16:rowId xmlns:a16="http://schemas.microsoft.com/office/drawing/2014/main" val="1882133419"/>
                  </a:ext>
                </a:extLst>
              </a:tr>
              <a:tr h="370840">
                <a:tc>
                  <a:txBody>
                    <a:bodyPr/>
                    <a:lstStyle/>
                    <a:p>
                      <a:r>
                        <a:rPr lang="en-US" sz="1600" dirty="0">
                          <a:latin typeface="Times New Roman" panose="02020603050405020304" pitchFamily="18" charset="0"/>
                          <a:cs typeface="Times New Roman" panose="02020603050405020304" pitchFamily="18" charset="0"/>
                        </a:rPr>
                        <a:t>ID</a:t>
                      </a:r>
                    </a:p>
                  </a:txBody>
                  <a:tcPr/>
                </a:tc>
                <a:tc>
                  <a:txBody>
                    <a:bodyPr/>
                    <a:lstStyle/>
                    <a:p>
                      <a:r>
                        <a:rPr lang="en-US" sz="1600" dirty="0">
                          <a:latin typeface="Times New Roman" panose="02020603050405020304" pitchFamily="18" charset="0"/>
                          <a:cs typeface="Times New Roman" panose="02020603050405020304" pitchFamily="18" charset="0"/>
                        </a:rPr>
                        <a:t>Integer</a:t>
                      </a:r>
                    </a:p>
                  </a:txBody>
                  <a:tcPr/>
                </a:tc>
                <a:tc>
                  <a:txBody>
                    <a:bodyPr/>
                    <a:lstStyle/>
                    <a:p>
                      <a:r>
                        <a:rPr lang="en-US" sz="1600" dirty="0">
                          <a:latin typeface="Times New Roman" panose="02020603050405020304" pitchFamily="18" charset="0"/>
                          <a:cs typeface="Times New Roman" panose="02020603050405020304" pitchFamily="18" charset="0"/>
                        </a:rPr>
                        <a:t>Serial Number</a:t>
                      </a:r>
                    </a:p>
                  </a:txBody>
                  <a:tcPr/>
                </a:tc>
                <a:extLst>
                  <a:ext uri="{0D108BD9-81ED-4DB2-BD59-A6C34878D82A}">
                    <a16:rowId xmlns:a16="http://schemas.microsoft.com/office/drawing/2014/main" val="1895912510"/>
                  </a:ext>
                </a:extLst>
              </a:tr>
              <a:tr h="370840">
                <a:tc>
                  <a:txBody>
                    <a:bodyPr/>
                    <a:lstStyle/>
                    <a:p>
                      <a:r>
                        <a:rPr lang="en-US" sz="1600" dirty="0">
                          <a:latin typeface="Times New Roman" panose="02020603050405020304" pitchFamily="18" charset="0"/>
                          <a:cs typeface="Times New Roman" panose="02020603050405020304" pitchFamily="18" charset="0"/>
                        </a:rPr>
                        <a:t>Age</a:t>
                      </a:r>
                    </a:p>
                  </a:txBody>
                  <a:tcPr/>
                </a:tc>
                <a:tc>
                  <a:txBody>
                    <a:bodyPr/>
                    <a:lstStyle/>
                    <a:p>
                      <a:r>
                        <a:rPr lang="en-US" sz="1600" dirty="0">
                          <a:latin typeface="Times New Roman" panose="02020603050405020304" pitchFamily="18" charset="0"/>
                          <a:cs typeface="Times New Roman" panose="02020603050405020304" pitchFamily="18" charset="0"/>
                        </a:rPr>
                        <a:t>Integer</a:t>
                      </a:r>
                    </a:p>
                  </a:txBody>
                  <a:tcPr/>
                </a:tc>
                <a:tc>
                  <a:txBody>
                    <a:bodyPr/>
                    <a:lstStyle/>
                    <a:p>
                      <a:r>
                        <a:rPr lang="en-US" sz="1600" dirty="0">
                          <a:latin typeface="Times New Roman" panose="02020603050405020304" pitchFamily="18" charset="0"/>
                          <a:cs typeface="Times New Roman" panose="02020603050405020304" pitchFamily="18" charset="0"/>
                        </a:rPr>
                        <a:t>Age of Customers</a:t>
                      </a:r>
                    </a:p>
                  </a:txBody>
                  <a:tcPr/>
                </a:tc>
                <a:extLst>
                  <a:ext uri="{0D108BD9-81ED-4DB2-BD59-A6C34878D82A}">
                    <a16:rowId xmlns:a16="http://schemas.microsoft.com/office/drawing/2014/main" val="2320497982"/>
                  </a:ext>
                </a:extLst>
              </a:tr>
              <a:tr h="370840">
                <a:tc>
                  <a:txBody>
                    <a:bodyPr/>
                    <a:lstStyle/>
                    <a:p>
                      <a:r>
                        <a:rPr lang="en-US" sz="1600" dirty="0">
                          <a:latin typeface="Times New Roman" panose="02020603050405020304" pitchFamily="18" charset="0"/>
                          <a:cs typeface="Times New Roman" panose="02020603050405020304" pitchFamily="18" charset="0"/>
                        </a:rPr>
                        <a:t>Experience</a:t>
                      </a:r>
                    </a:p>
                  </a:txBody>
                  <a:tcPr/>
                </a:tc>
                <a:tc>
                  <a:txBody>
                    <a:bodyPr/>
                    <a:lstStyle/>
                    <a:p>
                      <a:r>
                        <a:rPr lang="en-US" sz="1600" dirty="0">
                          <a:latin typeface="Times New Roman" panose="02020603050405020304" pitchFamily="18" charset="0"/>
                          <a:cs typeface="Times New Roman" panose="02020603050405020304" pitchFamily="18" charset="0"/>
                        </a:rPr>
                        <a:t>Integer</a:t>
                      </a:r>
                    </a:p>
                  </a:txBody>
                  <a:tcPr/>
                </a:tc>
                <a:tc>
                  <a:txBody>
                    <a:bodyPr/>
                    <a:lstStyle/>
                    <a:p>
                      <a:r>
                        <a:rPr lang="en-US" sz="1600" dirty="0">
                          <a:latin typeface="Times New Roman" panose="02020603050405020304" pitchFamily="18" charset="0"/>
                          <a:cs typeface="Times New Roman" panose="02020603050405020304" pitchFamily="18" charset="0"/>
                        </a:rPr>
                        <a:t>Work Experience in Years</a:t>
                      </a:r>
                    </a:p>
                  </a:txBody>
                  <a:tcPr/>
                </a:tc>
                <a:extLst>
                  <a:ext uri="{0D108BD9-81ED-4DB2-BD59-A6C34878D82A}">
                    <a16:rowId xmlns:a16="http://schemas.microsoft.com/office/drawing/2014/main" val="1530686599"/>
                  </a:ext>
                </a:extLst>
              </a:tr>
              <a:tr h="370840">
                <a:tc>
                  <a:txBody>
                    <a:bodyPr/>
                    <a:lstStyle/>
                    <a:p>
                      <a:r>
                        <a:rPr lang="en-US" sz="1600" dirty="0">
                          <a:latin typeface="Times New Roman" panose="02020603050405020304" pitchFamily="18" charset="0"/>
                          <a:cs typeface="Times New Roman" panose="02020603050405020304" pitchFamily="18" charset="0"/>
                        </a:rPr>
                        <a:t>Income</a:t>
                      </a:r>
                    </a:p>
                  </a:txBody>
                  <a:tcPr/>
                </a:tc>
                <a:tc>
                  <a:txBody>
                    <a:bodyPr/>
                    <a:lstStyle/>
                    <a:p>
                      <a:r>
                        <a:rPr lang="en-US" sz="1600" dirty="0">
                          <a:latin typeface="Times New Roman" panose="02020603050405020304" pitchFamily="18" charset="0"/>
                          <a:cs typeface="Times New Roman" panose="02020603050405020304" pitchFamily="18" charset="0"/>
                        </a:rPr>
                        <a:t>Integer</a:t>
                      </a:r>
                    </a:p>
                  </a:txBody>
                  <a:tcPr/>
                </a:tc>
                <a:tc>
                  <a:txBody>
                    <a:bodyPr/>
                    <a:lstStyle/>
                    <a:p>
                      <a:r>
                        <a:rPr lang="en-US" sz="1600" dirty="0">
                          <a:latin typeface="Times New Roman" panose="02020603050405020304" pitchFamily="18" charset="0"/>
                          <a:cs typeface="Times New Roman" panose="02020603050405020304" pitchFamily="18" charset="0"/>
                        </a:rPr>
                        <a:t>Annual Income (in 1000 dollars)</a:t>
                      </a:r>
                    </a:p>
                  </a:txBody>
                  <a:tcPr/>
                </a:tc>
                <a:extLst>
                  <a:ext uri="{0D108BD9-81ED-4DB2-BD59-A6C34878D82A}">
                    <a16:rowId xmlns:a16="http://schemas.microsoft.com/office/drawing/2014/main" val="1928911242"/>
                  </a:ext>
                </a:extLst>
              </a:tr>
              <a:tr h="128867">
                <a:tc>
                  <a:txBody>
                    <a:bodyPr/>
                    <a:lstStyle/>
                    <a:p>
                      <a:r>
                        <a:rPr lang="en-US" sz="1600" dirty="0" err="1">
                          <a:latin typeface="Times New Roman" panose="02020603050405020304" pitchFamily="18" charset="0"/>
                          <a:cs typeface="Times New Roman" panose="02020603050405020304" pitchFamily="18" charset="0"/>
                        </a:rPr>
                        <a:t>ZIPCode</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Integer</a:t>
                      </a:r>
                    </a:p>
                  </a:txBody>
                  <a:tcPr/>
                </a:tc>
                <a:tc>
                  <a:txBody>
                    <a:bodyPr/>
                    <a:lstStyle/>
                    <a:p>
                      <a:r>
                        <a:rPr lang="en-US" sz="1600" dirty="0">
                          <a:latin typeface="Times New Roman" panose="02020603050405020304" pitchFamily="18" charset="0"/>
                          <a:cs typeface="Times New Roman" panose="02020603050405020304" pitchFamily="18" charset="0"/>
                        </a:rPr>
                        <a:t>Home Address ZIP code.</a:t>
                      </a:r>
                    </a:p>
                  </a:txBody>
                  <a:tcPr/>
                </a:tc>
                <a:extLst>
                  <a:ext uri="{0D108BD9-81ED-4DB2-BD59-A6C34878D82A}">
                    <a16:rowId xmlns:a16="http://schemas.microsoft.com/office/drawing/2014/main" val="3873655558"/>
                  </a:ext>
                </a:extLst>
              </a:tr>
              <a:tr h="370840">
                <a:tc>
                  <a:txBody>
                    <a:bodyPr/>
                    <a:lstStyle/>
                    <a:p>
                      <a:r>
                        <a:rPr lang="en-US" sz="1600" dirty="0">
                          <a:latin typeface="Times New Roman" panose="02020603050405020304" pitchFamily="18" charset="0"/>
                          <a:cs typeface="Times New Roman" panose="02020603050405020304" pitchFamily="18" charset="0"/>
                        </a:rPr>
                        <a:t>Family</a:t>
                      </a:r>
                    </a:p>
                  </a:txBody>
                  <a:tcPr/>
                </a:tc>
                <a:tc>
                  <a:txBody>
                    <a:bodyPr/>
                    <a:lstStyle/>
                    <a:p>
                      <a:r>
                        <a:rPr lang="en-US" sz="1600" dirty="0">
                          <a:latin typeface="Times New Roman" panose="02020603050405020304" pitchFamily="18" charset="0"/>
                          <a:cs typeface="Times New Roman" panose="02020603050405020304" pitchFamily="18" charset="0"/>
                        </a:rPr>
                        <a:t>Integer</a:t>
                      </a:r>
                    </a:p>
                  </a:txBody>
                  <a:tcPr/>
                </a:tc>
                <a:tc>
                  <a:txBody>
                    <a:bodyPr/>
                    <a:lstStyle/>
                    <a:p>
                      <a:r>
                        <a:rPr lang="en-GB" sz="1600" dirty="0">
                          <a:latin typeface="Times New Roman" panose="02020603050405020304" pitchFamily="18" charset="0"/>
                          <a:cs typeface="Times New Roman" panose="02020603050405020304" pitchFamily="18" charset="0"/>
                        </a:rPr>
                        <a:t>Family size of the customer</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2594277"/>
                  </a:ext>
                </a:extLst>
              </a:tr>
              <a:tr h="370840">
                <a:tc>
                  <a:txBody>
                    <a:bodyPr/>
                    <a:lstStyle/>
                    <a:p>
                      <a:r>
                        <a:rPr lang="en-US" sz="1600" dirty="0" err="1">
                          <a:latin typeface="Times New Roman" panose="02020603050405020304" pitchFamily="18" charset="0"/>
                          <a:cs typeface="Times New Roman" panose="02020603050405020304" pitchFamily="18" charset="0"/>
                        </a:rPr>
                        <a:t>CCAvg</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Float</a:t>
                      </a:r>
                    </a:p>
                  </a:txBody>
                  <a:tcPr/>
                </a:tc>
                <a:tc>
                  <a:txBody>
                    <a:bodyPr/>
                    <a:lstStyle/>
                    <a:p>
                      <a:r>
                        <a:rPr lang="en-GB" sz="1600" dirty="0">
                          <a:latin typeface="Times New Roman" panose="02020603050405020304" pitchFamily="18" charset="0"/>
                          <a:cs typeface="Times New Roman" panose="02020603050405020304" pitchFamily="18" charset="0"/>
                        </a:rPr>
                        <a:t>Avg. credit card spending/month (in 1000$)</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32141422"/>
                  </a:ext>
                </a:extLst>
              </a:tr>
              <a:tr h="370840">
                <a:tc>
                  <a:txBody>
                    <a:bodyPr/>
                    <a:lstStyle/>
                    <a:p>
                      <a:r>
                        <a:rPr lang="en-US" sz="1600" dirty="0">
                          <a:latin typeface="Times New Roman" panose="02020603050405020304" pitchFamily="18" charset="0"/>
                          <a:cs typeface="Times New Roman" panose="02020603050405020304" pitchFamily="18" charset="0"/>
                        </a:rPr>
                        <a:t>Education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Integer</a:t>
                      </a:r>
                    </a:p>
                  </a:txBody>
                  <a:tcPr/>
                </a:tc>
                <a:tc>
                  <a:txBody>
                    <a:bodyPr/>
                    <a:lstStyle/>
                    <a:p>
                      <a:r>
                        <a:rPr lang="en-US" sz="1600" dirty="0">
                          <a:latin typeface="Times New Roman" panose="02020603050405020304" pitchFamily="18" charset="0"/>
                          <a:cs typeface="Times New Roman" panose="02020603050405020304" pitchFamily="18" charset="0"/>
                        </a:rPr>
                        <a:t>1:Undergrad; 2:Graduate; 3:Professional</a:t>
                      </a:r>
                    </a:p>
                  </a:txBody>
                  <a:tcPr/>
                </a:tc>
                <a:extLst>
                  <a:ext uri="{0D108BD9-81ED-4DB2-BD59-A6C34878D82A}">
                    <a16:rowId xmlns:a16="http://schemas.microsoft.com/office/drawing/2014/main" val="2354308842"/>
                  </a:ext>
                </a:extLst>
              </a:tr>
              <a:tr h="370840">
                <a:tc>
                  <a:txBody>
                    <a:bodyPr/>
                    <a:lstStyle/>
                    <a:p>
                      <a:r>
                        <a:rPr lang="en-US" sz="1600" dirty="0">
                          <a:latin typeface="Times New Roman" panose="02020603050405020304" pitchFamily="18" charset="0"/>
                          <a:cs typeface="Times New Roman" panose="02020603050405020304" pitchFamily="18" charset="0"/>
                        </a:rPr>
                        <a:t>Mortgage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Integer</a:t>
                      </a:r>
                    </a:p>
                  </a:txBody>
                  <a:tcPr/>
                </a:tc>
                <a:tc>
                  <a:txBody>
                    <a:bodyPr/>
                    <a:lstStyle/>
                    <a:p>
                      <a:r>
                        <a:rPr lang="en-US" sz="1600" dirty="0">
                          <a:latin typeface="Times New Roman" panose="02020603050405020304" pitchFamily="18" charset="0"/>
                          <a:cs typeface="Times New Roman" panose="02020603050405020304" pitchFamily="18" charset="0"/>
                        </a:rPr>
                        <a:t>House Mortgage Value (if any)</a:t>
                      </a:r>
                    </a:p>
                  </a:txBody>
                  <a:tcPr/>
                </a:tc>
                <a:extLst>
                  <a:ext uri="{0D108BD9-81ED-4DB2-BD59-A6C34878D82A}">
                    <a16:rowId xmlns:a16="http://schemas.microsoft.com/office/drawing/2014/main" val="4207505619"/>
                  </a:ext>
                </a:extLst>
              </a:tr>
              <a:tr h="370840">
                <a:tc>
                  <a:txBody>
                    <a:bodyPr/>
                    <a:lstStyle/>
                    <a:p>
                      <a:r>
                        <a:rPr lang="en-US" sz="1600" dirty="0" err="1">
                          <a:latin typeface="Times New Roman" panose="02020603050405020304" pitchFamily="18" charset="0"/>
                          <a:cs typeface="Times New Roman" panose="02020603050405020304" pitchFamily="18" charset="0"/>
                        </a:rPr>
                        <a:t>Personal_Loan</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Integer</a:t>
                      </a:r>
                    </a:p>
                  </a:txBody>
                  <a:tcPr/>
                </a:tc>
                <a:tc>
                  <a:txBody>
                    <a:bodyPr/>
                    <a:lstStyle/>
                    <a:p>
                      <a:r>
                        <a:rPr lang="en-GB" sz="1600" dirty="0">
                          <a:latin typeface="Times New Roman" panose="02020603050405020304" pitchFamily="18" charset="0"/>
                          <a:cs typeface="Times New Roman" panose="02020603050405020304" pitchFamily="18" charset="0"/>
                        </a:rPr>
                        <a:t>1 : Yes ; 2 : No</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21757880"/>
                  </a:ext>
                </a:extLst>
              </a:tr>
              <a:tr h="370840">
                <a:tc>
                  <a:txBody>
                    <a:bodyPr/>
                    <a:lstStyle/>
                    <a:p>
                      <a:r>
                        <a:rPr lang="en-US" sz="1600" dirty="0" err="1">
                          <a:latin typeface="Times New Roman" panose="02020603050405020304" pitchFamily="18" charset="0"/>
                          <a:cs typeface="Times New Roman" panose="02020603050405020304" pitchFamily="18" charset="0"/>
                        </a:rPr>
                        <a:t>Securities_Account</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Integer</a:t>
                      </a:r>
                    </a:p>
                  </a:txBody>
                  <a:tcPr/>
                </a:tc>
                <a:tc>
                  <a:txBody>
                    <a:bodyPr/>
                    <a:lstStyle/>
                    <a:p>
                      <a:r>
                        <a:rPr lang="en-GB" sz="1600" dirty="0">
                          <a:latin typeface="Times New Roman" panose="02020603050405020304" pitchFamily="18" charset="0"/>
                          <a:cs typeface="Times New Roman" panose="02020603050405020304" pitchFamily="18" charset="0"/>
                        </a:rPr>
                        <a:t>1 : Yes ; 2 : No</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64902338"/>
                  </a:ext>
                </a:extLst>
              </a:tr>
              <a:tr h="370840">
                <a:tc>
                  <a:txBody>
                    <a:bodyPr/>
                    <a:lstStyle/>
                    <a:p>
                      <a:r>
                        <a:rPr lang="en-US" sz="1600" dirty="0" err="1">
                          <a:latin typeface="Times New Roman" panose="02020603050405020304" pitchFamily="18" charset="0"/>
                          <a:cs typeface="Times New Roman" panose="02020603050405020304" pitchFamily="18" charset="0"/>
                        </a:rPr>
                        <a:t>CD_Account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Integer</a:t>
                      </a:r>
                    </a:p>
                  </a:txBody>
                  <a:tcPr/>
                </a:tc>
                <a:tc>
                  <a:txBody>
                    <a:bodyPr/>
                    <a:lstStyle/>
                    <a:p>
                      <a:r>
                        <a:rPr lang="en-GB" sz="1600" dirty="0">
                          <a:latin typeface="Times New Roman" panose="02020603050405020304" pitchFamily="18" charset="0"/>
                          <a:cs typeface="Times New Roman" panose="02020603050405020304" pitchFamily="18" charset="0"/>
                        </a:rPr>
                        <a:t>1 : Yes ; 2 : No</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19069034"/>
                  </a:ext>
                </a:extLst>
              </a:tr>
              <a:tr h="370840">
                <a:tc>
                  <a:txBody>
                    <a:bodyPr/>
                    <a:lstStyle/>
                    <a:p>
                      <a:r>
                        <a:rPr lang="en-US" sz="1600" dirty="0">
                          <a:latin typeface="Times New Roman" panose="02020603050405020304" pitchFamily="18" charset="0"/>
                          <a:cs typeface="Times New Roman" panose="02020603050405020304" pitchFamily="18" charset="0"/>
                        </a:rPr>
                        <a:t>Online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Integer</a:t>
                      </a:r>
                    </a:p>
                  </a:txBody>
                  <a:tcPr/>
                </a:tc>
                <a:tc>
                  <a:txBody>
                    <a:bodyPr/>
                    <a:lstStyle/>
                    <a:p>
                      <a:r>
                        <a:rPr lang="en-GB" sz="1600" dirty="0">
                          <a:latin typeface="Times New Roman" panose="02020603050405020304" pitchFamily="18" charset="0"/>
                          <a:cs typeface="Times New Roman" panose="02020603050405020304" pitchFamily="18" charset="0"/>
                        </a:rPr>
                        <a:t>1 : Yes ; 2 : No</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43780479"/>
                  </a:ext>
                </a:extLst>
              </a:tr>
              <a:tr h="370840">
                <a:tc>
                  <a:txBody>
                    <a:bodyPr/>
                    <a:lstStyle/>
                    <a:p>
                      <a:r>
                        <a:rPr lang="en-US" sz="1600" dirty="0" err="1">
                          <a:latin typeface="Times New Roman" panose="02020603050405020304" pitchFamily="18" charset="0"/>
                          <a:cs typeface="Times New Roman" panose="02020603050405020304" pitchFamily="18" charset="0"/>
                        </a:rPr>
                        <a:t>CreditCard</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Integer</a:t>
                      </a:r>
                    </a:p>
                  </a:txBody>
                  <a:tcPr/>
                </a:tc>
                <a:tc>
                  <a:txBody>
                    <a:bodyPr/>
                    <a:lstStyle/>
                    <a:p>
                      <a:r>
                        <a:rPr lang="en-GB" sz="1600" dirty="0">
                          <a:latin typeface="Times New Roman" panose="02020603050405020304" pitchFamily="18" charset="0"/>
                          <a:cs typeface="Times New Roman" panose="02020603050405020304" pitchFamily="18" charset="0"/>
                        </a:rPr>
                        <a:t>1 : Yes ; 2 : No</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9256420"/>
                  </a:ext>
                </a:extLst>
              </a:tr>
            </a:tbl>
          </a:graphicData>
        </a:graphic>
      </p:graphicFrame>
      <p:sp>
        <p:nvSpPr>
          <p:cNvPr id="5" name="Content Placeholder 2">
            <a:extLst>
              <a:ext uri="{FF2B5EF4-FFF2-40B4-BE49-F238E27FC236}">
                <a16:creationId xmlns:a16="http://schemas.microsoft.com/office/drawing/2014/main" id="{D875B51D-DDD9-4F3D-88DA-368D3D564F01}"/>
              </a:ext>
            </a:extLst>
          </p:cNvPr>
          <p:cNvSpPr txBox="1">
            <a:spLocks/>
          </p:cNvSpPr>
          <p:nvPr/>
        </p:nvSpPr>
        <p:spPr>
          <a:xfrm>
            <a:off x="7187663" y="1883834"/>
            <a:ext cx="4613272" cy="3719120"/>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000" dirty="0">
                <a:solidFill>
                  <a:schemeClr val="tx1"/>
                </a:solidFill>
                <a:latin typeface="+mj-lt"/>
              </a:rPr>
              <a:t>There are a 5000 rows and 14 columns</a:t>
            </a:r>
          </a:p>
          <a:p>
            <a:r>
              <a:rPr lang="en-GB" sz="3000" dirty="0">
                <a:solidFill>
                  <a:schemeClr val="tx1"/>
                </a:solidFill>
                <a:latin typeface="+mj-lt"/>
              </a:rPr>
              <a:t>There are 13 attributes of type INTEGER.</a:t>
            </a:r>
          </a:p>
          <a:p>
            <a:r>
              <a:rPr lang="en-GB" sz="3000" dirty="0">
                <a:solidFill>
                  <a:schemeClr val="tx1"/>
                </a:solidFill>
                <a:latin typeface="+mj-lt"/>
              </a:rPr>
              <a:t>There is 1 attribute of type FLOAT.</a:t>
            </a:r>
          </a:p>
          <a:p>
            <a:r>
              <a:rPr lang="en-GB" sz="3000" dirty="0">
                <a:solidFill>
                  <a:schemeClr val="tx1"/>
                </a:solidFill>
                <a:latin typeface="+mj-lt"/>
              </a:rPr>
              <a:t>TOTAL : 14 Attributes.</a:t>
            </a:r>
          </a:p>
          <a:p>
            <a:endParaRPr lang="en-US" sz="3000" dirty="0">
              <a:solidFill>
                <a:schemeClr val="tx1"/>
              </a:solidFill>
              <a:latin typeface="+mj-lt"/>
            </a:endParaRPr>
          </a:p>
        </p:txBody>
      </p:sp>
    </p:spTree>
    <p:extLst>
      <p:ext uri="{BB962C8B-B14F-4D97-AF65-F5344CB8AC3E}">
        <p14:creationId xmlns:p14="http://schemas.microsoft.com/office/powerpoint/2010/main" val="186369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369034"/>
            <a:ext cx="10728322" cy="855917"/>
          </a:xfrm>
        </p:spPr>
        <p:txBody>
          <a:bodyPr>
            <a:normAutofit/>
          </a:bodyPr>
          <a:lstStyle/>
          <a:p>
            <a:r>
              <a:rPr lang="en-GB" sz="6000" b="1" u="sng" dirty="0"/>
              <a:t>Recommendations based on EDA</a:t>
            </a:r>
            <a:endParaRPr lang="en-US" sz="6000" b="1" u="sng" dirty="0"/>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idx="1"/>
          </p:nvPr>
        </p:nvSpPr>
        <p:spPr>
          <a:xfrm>
            <a:off x="681536" y="1500996"/>
            <a:ext cx="10805249" cy="4987970"/>
          </a:xfrm>
        </p:spPr>
        <p:txBody>
          <a:bodyPr>
            <a:noAutofit/>
          </a:bodyPr>
          <a:lstStyle/>
          <a:p>
            <a:r>
              <a:rPr lang="en-GB" sz="2350" dirty="0">
                <a:solidFill>
                  <a:schemeClr val="tx1"/>
                </a:solidFill>
                <a:latin typeface="+mj-lt"/>
              </a:rPr>
              <a:t>Marketing strategies targeting families with higher number of members as they show an inclination to purchase loans.</a:t>
            </a:r>
          </a:p>
          <a:p>
            <a:r>
              <a:rPr lang="en-GB" sz="2350" dirty="0">
                <a:solidFill>
                  <a:schemeClr val="tx1"/>
                </a:solidFill>
                <a:latin typeface="+mj-lt"/>
              </a:rPr>
              <a:t>Target younger people for loan purchasing. They will also most likely not pose a liability as they have the time to repay the loan.</a:t>
            </a:r>
          </a:p>
          <a:p>
            <a:r>
              <a:rPr lang="en-GB" sz="2350" dirty="0">
                <a:solidFill>
                  <a:schemeClr val="tx1"/>
                </a:solidFill>
                <a:latin typeface="+mj-lt"/>
              </a:rPr>
              <a:t>Higher degrees of education also prefer loans as compared to the lower ones. Specific strategies targeting highly educated people focusing on the amenities they can purchase the loan for now that they are done with studying and moving into working and settling down.</a:t>
            </a:r>
          </a:p>
          <a:p>
            <a:r>
              <a:rPr lang="en-GB" sz="2350" dirty="0">
                <a:solidFill>
                  <a:schemeClr val="tx1"/>
                </a:solidFill>
                <a:latin typeface="+mj-lt"/>
              </a:rPr>
              <a:t>Customers with CD Accounts and Securities Accounts can be targeted by giving them better interest rates and facilities to pay back the loan as a good will gesture for maintaining existing accounts. This will also further encourage opening of new Securities and CD Accounts.</a:t>
            </a:r>
          </a:p>
          <a:p>
            <a:r>
              <a:rPr lang="en-GB" sz="2350" dirty="0">
                <a:solidFill>
                  <a:schemeClr val="tx1"/>
                </a:solidFill>
                <a:latin typeface="+mj-lt"/>
              </a:rPr>
              <a:t>High Mortgage customers can be targeted for loan purchasing with specific interest rates based on the mortgage amount.</a:t>
            </a:r>
          </a:p>
          <a:p>
            <a:r>
              <a:rPr lang="en-GB" sz="2350" dirty="0">
                <a:solidFill>
                  <a:schemeClr val="tx1"/>
                </a:solidFill>
                <a:latin typeface="+mj-lt"/>
              </a:rPr>
              <a:t>Customers with higher Credit Card Spending can be targeted for loans as that also show higher income and higher spending can be offset with long term loans.</a:t>
            </a:r>
          </a:p>
        </p:txBody>
      </p:sp>
    </p:spTree>
    <p:extLst>
      <p:ext uri="{BB962C8B-B14F-4D97-AF65-F5344CB8AC3E}">
        <p14:creationId xmlns:p14="http://schemas.microsoft.com/office/powerpoint/2010/main" val="16500309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921733"/>
          </a:xfrm>
        </p:spPr>
        <p:txBody>
          <a:bodyPr>
            <a:normAutofit/>
          </a:bodyPr>
          <a:lstStyle/>
          <a:p>
            <a:r>
              <a:rPr lang="en-US" sz="6000" b="1" u="sng" dirty="0"/>
              <a:t>DATA PREPROCESSING II</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20000" y="1676400"/>
            <a:ext cx="10728322" cy="4562400"/>
          </a:xfrm>
        </p:spPr>
        <p:txBody>
          <a:bodyPr>
            <a:normAutofit/>
          </a:bodyPr>
          <a:lstStyle/>
          <a:p>
            <a:r>
              <a:rPr lang="en-GB" sz="3000" b="1" dirty="0">
                <a:solidFill>
                  <a:schemeClr val="tx1"/>
                </a:solidFill>
                <a:latin typeface="+mj-lt"/>
              </a:rPr>
              <a:t>FEATURE ENGINEERING</a:t>
            </a:r>
          </a:p>
          <a:p>
            <a:r>
              <a:rPr lang="en-GB" sz="3000" b="1" dirty="0">
                <a:solidFill>
                  <a:schemeClr val="tx1"/>
                </a:solidFill>
                <a:latin typeface="+mj-lt"/>
              </a:rPr>
              <a:t>This part of Data </a:t>
            </a:r>
            <a:r>
              <a:rPr lang="en-GB" sz="3000" b="1" dirty="0" err="1">
                <a:solidFill>
                  <a:schemeClr val="tx1"/>
                </a:solidFill>
                <a:latin typeface="+mj-lt"/>
              </a:rPr>
              <a:t>Preprocessing</a:t>
            </a:r>
            <a:r>
              <a:rPr lang="en-GB" sz="3000" b="1" dirty="0">
                <a:solidFill>
                  <a:schemeClr val="tx1"/>
                </a:solidFill>
                <a:latin typeface="+mj-lt"/>
              </a:rPr>
              <a:t> is done to cater to the Model Building part of the project. It will help in easier development of the Logistic Regression Model and Decision Tree</a:t>
            </a:r>
          </a:p>
          <a:p>
            <a:r>
              <a:rPr lang="en-GB" sz="3000" b="1" dirty="0">
                <a:solidFill>
                  <a:schemeClr val="tx1"/>
                </a:solidFill>
                <a:latin typeface="+mj-lt"/>
              </a:rPr>
              <a:t>CONTINUATION : Pre-Processing Done:</a:t>
            </a:r>
          </a:p>
          <a:p>
            <a:r>
              <a:rPr lang="en-GB" sz="3000" b="1" dirty="0">
                <a:solidFill>
                  <a:schemeClr val="tx1"/>
                </a:solidFill>
                <a:latin typeface="+mj-lt"/>
              </a:rPr>
              <a:t>3) FIXING MISSING VALUES : No missing values in this </a:t>
            </a:r>
            <a:r>
              <a:rPr lang="en-GB" sz="3000" b="1" dirty="0" err="1">
                <a:solidFill>
                  <a:schemeClr val="tx1"/>
                </a:solidFill>
                <a:latin typeface="+mj-lt"/>
              </a:rPr>
              <a:t>DataSet</a:t>
            </a:r>
            <a:r>
              <a:rPr lang="en-GB" sz="3000" b="1" dirty="0">
                <a:solidFill>
                  <a:schemeClr val="tx1"/>
                </a:solidFill>
                <a:latin typeface="+mj-lt"/>
              </a:rPr>
              <a:t> and therefore we can move to the next step.</a:t>
            </a:r>
          </a:p>
          <a:p>
            <a:r>
              <a:rPr lang="en-GB" sz="3000" b="1" dirty="0">
                <a:solidFill>
                  <a:schemeClr val="tx1"/>
                </a:solidFill>
                <a:latin typeface="+mj-lt"/>
              </a:rPr>
              <a:t>4) FIXING DATA TYPE : All Data Types are in their correct form.</a:t>
            </a:r>
          </a:p>
          <a:p>
            <a:r>
              <a:rPr lang="en-GB" sz="3000" b="1" dirty="0">
                <a:solidFill>
                  <a:schemeClr val="tx1"/>
                </a:solidFill>
                <a:latin typeface="+mj-lt"/>
              </a:rPr>
              <a:t>5) OUTLIERS AND THEIR TREATMENT : Identifying the outliers in all columns and treating them</a:t>
            </a:r>
            <a:endParaRPr lang="en-US" sz="3000" dirty="0">
              <a:solidFill>
                <a:schemeClr val="tx1"/>
              </a:solidFill>
              <a:latin typeface="+mj-lt"/>
            </a:endParaRPr>
          </a:p>
        </p:txBody>
      </p:sp>
    </p:spTree>
    <p:extLst>
      <p:ext uri="{BB962C8B-B14F-4D97-AF65-F5344CB8AC3E}">
        <p14:creationId xmlns:p14="http://schemas.microsoft.com/office/powerpoint/2010/main" val="3803844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24857"/>
            <a:ext cx="10728322" cy="921733"/>
          </a:xfrm>
        </p:spPr>
        <p:txBody>
          <a:bodyPr>
            <a:normAutofit/>
          </a:bodyPr>
          <a:lstStyle/>
          <a:p>
            <a:r>
              <a:rPr lang="en-US" sz="6000" b="1" u="sng" dirty="0"/>
              <a:t>DATA PREPROCESSING II</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20001" y="5146524"/>
            <a:ext cx="10131588" cy="1204176"/>
          </a:xfrm>
        </p:spPr>
        <p:txBody>
          <a:bodyPr>
            <a:noAutofit/>
          </a:bodyPr>
          <a:lstStyle/>
          <a:p>
            <a:r>
              <a:rPr lang="en-GB" sz="2800" b="1" dirty="0">
                <a:solidFill>
                  <a:schemeClr val="tx1"/>
                </a:solidFill>
                <a:latin typeface="+mj-lt"/>
              </a:rPr>
              <a:t>Age has no outliers. Outliers from Income, </a:t>
            </a:r>
            <a:r>
              <a:rPr lang="en-GB" sz="2800" b="1" dirty="0" err="1">
                <a:solidFill>
                  <a:schemeClr val="tx1"/>
                </a:solidFill>
                <a:latin typeface="+mj-lt"/>
              </a:rPr>
              <a:t>CCAvg</a:t>
            </a:r>
            <a:r>
              <a:rPr lang="en-GB" sz="2800" b="1" dirty="0">
                <a:solidFill>
                  <a:schemeClr val="tx1"/>
                </a:solidFill>
                <a:latin typeface="+mj-lt"/>
              </a:rPr>
              <a:t> and Mortgage are important for model building.</a:t>
            </a:r>
          </a:p>
          <a:p>
            <a:r>
              <a:rPr lang="en-GB" sz="2800" b="1" dirty="0">
                <a:solidFill>
                  <a:schemeClr val="tx1"/>
                </a:solidFill>
                <a:latin typeface="+mj-lt"/>
              </a:rPr>
              <a:t>No Outlier Treatment Required. </a:t>
            </a:r>
          </a:p>
        </p:txBody>
      </p:sp>
      <p:pic>
        <p:nvPicPr>
          <p:cNvPr id="24578" name="Picture 2">
            <a:extLst>
              <a:ext uri="{FF2B5EF4-FFF2-40B4-BE49-F238E27FC236}">
                <a16:creationId xmlns:a16="http://schemas.microsoft.com/office/drawing/2014/main" id="{B3B26CD5-D25B-4626-909E-5674C8A9A7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00" y="1174702"/>
            <a:ext cx="10131588" cy="3943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16912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921733"/>
          </a:xfrm>
        </p:spPr>
        <p:txBody>
          <a:bodyPr>
            <a:normAutofit/>
          </a:bodyPr>
          <a:lstStyle/>
          <a:p>
            <a:r>
              <a:rPr lang="en-US" sz="6000" b="1" u="sng" dirty="0"/>
              <a:t>DATA PREPROCESSING II</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20000" y="1676400"/>
            <a:ext cx="10728322" cy="4562400"/>
          </a:xfrm>
        </p:spPr>
        <p:txBody>
          <a:bodyPr>
            <a:normAutofit/>
          </a:bodyPr>
          <a:lstStyle/>
          <a:p>
            <a:r>
              <a:rPr lang="en-GB" sz="3000" b="1" dirty="0">
                <a:solidFill>
                  <a:schemeClr val="tx1"/>
                </a:solidFill>
                <a:latin typeface="+mj-lt"/>
              </a:rPr>
              <a:t>6) VARIABLE SCALING : For standardizing continuous features. Done using the Standard Scaler package for all the independent variables. </a:t>
            </a:r>
          </a:p>
          <a:p>
            <a:r>
              <a:rPr lang="en-GB" sz="3000" b="1" dirty="0">
                <a:solidFill>
                  <a:schemeClr val="tx1"/>
                </a:solidFill>
                <a:latin typeface="+mj-lt"/>
              </a:rPr>
              <a:t>End of Data Pre-processing. Now we can move to Model Building</a:t>
            </a:r>
            <a:endParaRPr lang="en-US" sz="3000" dirty="0">
              <a:solidFill>
                <a:schemeClr val="tx1"/>
              </a:solidFill>
              <a:latin typeface="+mj-lt"/>
            </a:endParaRPr>
          </a:p>
        </p:txBody>
      </p:sp>
    </p:spTree>
    <p:extLst>
      <p:ext uri="{BB962C8B-B14F-4D97-AF65-F5344CB8AC3E}">
        <p14:creationId xmlns:p14="http://schemas.microsoft.com/office/powerpoint/2010/main" val="2916261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6CB8-4179-418A-80E5-6DA6BF3D44D7}"/>
              </a:ext>
            </a:extLst>
          </p:cNvPr>
          <p:cNvSpPr>
            <a:spLocks noGrp="1"/>
          </p:cNvSpPr>
          <p:nvPr>
            <p:ph type="title"/>
          </p:nvPr>
        </p:nvSpPr>
        <p:spPr>
          <a:xfrm>
            <a:off x="731839" y="2132568"/>
            <a:ext cx="10728322" cy="2592864"/>
          </a:xfrm>
        </p:spPr>
        <p:txBody>
          <a:bodyPr>
            <a:normAutofit/>
          </a:bodyPr>
          <a:lstStyle/>
          <a:p>
            <a:pPr algn="ctr"/>
            <a:r>
              <a:rPr lang="en-US" sz="10000" b="1" dirty="0"/>
              <a:t>MODEL BUILDING</a:t>
            </a:r>
            <a:br>
              <a:rPr lang="en-US" sz="10000" b="1" dirty="0"/>
            </a:br>
            <a:r>
              <a:rPr lang="en-US" sz="7800" b="1" dirty="0"/>
              <a:t>Logistic Regression</a:t>
            </a:r>
            <a:endParaRPr lang="en-US" sz="7800" dirty="0"/>
          </a:p>
        </p:txBody>
      </p:sp>
    </p:spTree>
    <p:extLst>
      <p:ext uri="{BB962C8B-B14F-4D97-AF65-F5344CB8AC3E}">
        <p14:creationId xmlns:p14="http://schemas.microsoft.com/office/powerpoint/2010/main" val="7088725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31839" y="258453"/>
            <a:ext cx="10728322" cy="5600479"/>
          </a:xfrm>
        </p:spPr>
        <p:txBody>
          <a:bodyPr>
            <a:normAutofit fontScale="90000"/>
          </a:bodyPr>
          <a:lstStyle/>
          <a:p>
            <a:r>
              <a:rPr lang="en-GB" sz="4000" b="1" u="sng" dirty="0"/>
              <a:t>STEP 1:  IMPORTING LIBRARIES</a:t>
            </a:r>
            <a:br>
              <a:rPr lang="en-GB" sz="2400" b="1" dirty="0"/>
            </a:br>
            <a:br>
              <a:rPr lang="en-GB" sz="2400" b="1" dirty="0"/>
            </a:br>
            <a:r>
              <a:rPr lang="en-GB" sz="4000" b="1" u="sng" dirty="0"/>
              <a:t>STEP 2:  TRUE AND FALSE RATIO FOR OUTCOME VARIABLE</a:t>
            </a:r>
            <a:br>
              <a:rPr lang="en-GB" sz="4000" b="1" u="sng" dirty="0"/>
            </a:br>
            <a:r>
              <a:rPr lang="en-GB" sz="2400" b="1" dirty="0"/>
              <a:t>Number of true cases: 480 (9.60%)</a:t>
            </a:r>
            <a:br>
              <a:rPr lang="en-GB" sz="2400" b="1" dirty="0"/>
            </a:br>
            <a:r>
              <a:rPr lang="en-GB" sz="2400" b="1" dirty="0"/>
              <a:t>Number of false cases: 4520 (90.40%)</a:t>
            </a:r>
            <a:br>
              <a:rPr lang="en-GB" sz="2400" b="1" dirty="0"/>
            </a:br>
            <a:r>
              <a:rPr lang="en-GB" sz="2400" b="1" dirty="0"/>
              <a:t>So we have 9.60% people in current data set who have purchased a personal loan and rest of 90.40% who haven't.</a:t>
            </a:r>
            <a:br>
              <a:rPr lang="en-GB" sz="4000" b="1" u="sng" dirty="0"/>
            </a:br>
            <a:br>
              <a:rPr lang="en-GB" sz="4000" b="1" dirty="0"/>
            </a:br>
            <a:r>
              <a:rPr lang="en-GB" sz="4000" b="1" u="sng" dirty="0"/>
              <a:t>STEP 3:  SPLITTING DATA FOR TRAINING AND TESTING</a:t>
            </a:r>
            <a:br>
              <a:rPr lang="en-GB" sz="4000" b="1" u="sng" dirty="0"/>
            </a:br>
            <a:r>
              <a:rPr lang="en-GB" sz="2700" b="1" dirty="0"/>
              <a:t>X (Independent Variables) :  Age, Income, Family, </a:t>
            </a:r>
            <a:r>
              <a:rPr lang="en-GB" sz="2700" b="1" dirty="0" err="1"/>
              <a:t>CCAvg</a:t>
            </a:r>
            <a:r>
              <a:rPr lang="en-GB" sz="2700" b="1" dirty="0"/>
              <a:t>, Education, Mortgage, </a:t>
            </a:r>
            <a:r>
              <a:rPr lang="en-GB" sz="2700" b="1" dirty="0" err="1"/>
              <a:t>Securities_Account</a:t>
            </a:r>
            <a:r>
              <a:rPr lang="en-GB" sz="2700" b="1" dirty="0"/>
              <a:t>, </a:t>
            </a:r>
            <a:r>
              <a:rPr lang="en-GB" sz="2700" b="1" dirty="0" err="1"/>
              <a:t>CD_Account</a:t>
            </a:r>
            <a:r>
              <a:rPr lang="en-GB" sz="2700" b="1" dirty="0"/>
              <a:t>, Online, </a:t>
            </a:r>
            <a:r>
              <a:rPr lang="en-GB" sz="2700" b="1" dirty="0" err="1"/>
              <a:t>CreditCard</a:t>
            </a:r>
            <a:br>
              <a:rPr lang="en-GB" sz="2700" b="1" dirty="0"/>
            </a:br>
            <a:r>
              <a:rPr lang="en-GB" sz="2700" b="1" dirty="0"/>
              <a:t>y (Dependent Variable) : </a:t>
            </a:r>
            <a:r>
              <a:rPr lang="en-GB" sz="2700" b="1" dirty="0" err="1"/>
              <a:t>Personal_Loan</a:t>
            </a:r>
            <a:br>
              <a:rPr lang="en-GB" sz="2700" b="1" dirty="0"/>
            </a:br>
            <a:r>
              <a:rPr lang="en-GB" sz="2700" b="1" dirty="0"/>
              <a:t>Train : Test = 70 : 30</a:t>
            </a:r>
            <a:br>
              <a:rPr lang="en-GB" sz="2700" b="1" dirty="0"/>
            </a:br>
            <a:br>
              <a:rPr lang="en-GB" sz="2700" b="1" dirty="0"/>
            </a:br>
            <a:r>
              <a:rPr kumimoji="0" lang="en-GB" sz="4000" b="1" i="0" u="sng" strike="noStrike" kern="1200" cap="none" spc="40" normalizeH="0" baseline="0" noProof="0" dirty="0">
                <a:ln>
                  <a:noFill/>
                </a:ln>
                <a:solidFill>
                  <a:prstClr val="white"/>
                </a:solidFill>
                <a:effectLst/>
                <a:uLnTx/>
                <a:uFillTx/>
                <a:latin typeface="The Hand Extrablack"/>
                <a:ea typeface="+mj-ea"/>
                <a:cs typeface="+mj-cs"/>
              </a:rPr>
              <a:t>STEP 4 : TRUE AND FALSE RATIO FOR SPLIT DATA</a:t>
            </a:r>
            <a:br>
              <a:rPr kumimoji="0" lang="en-GB" sz="4000" b="1" i="0" u="sng" strike="noStrike" kern="1200" cap="none" spc="40" normalizeH="0" baseline="0" noProof="0" dirty="0">
                <a:ln>
                  <a:noFill/>
                </a:ln>
                <a:solidFill>
                  <a:prstClr val="white"/>
                </a:solidFill>
                <a:effectLst/>
                <a:uLnTx/>
                <a:uFillTx/>
                <a:latin typeface="The Hand Extrablack"/>
                <a:ea typeface="+mj-ea"/>
                <a:cs typeface="+mj-cs"/>
              </a:rPr>
            </a:br>
            <a:r>
              <a:rPr kumimoji="0" lang="en-GB" sz="2400" b="1" i="0" strike="noStrike" kern="1200" cap="none" spc="40" normalizeH="0" baseline="0" noProof="0" dirty="0">
                <a:ln>
                  <a:noFill/>
                </a:ln>
                <a:solidFill>
                  <a:prstClr val="white"/>
                </a:solidFill>
                <a:effectLst/>
                <a:uLnTx/>
                <a:uFillTx/>
                <a:latin typeface="The Hand Extrablack"/>
                <a:ea typeface="+mj-ea"/>
                <a:cs typeface="+mj-cs"/>
              </a:rPr>
              <a:t>Training Loan True Values    : 331 (9.46%)</a:t>
            </a:r>
            <a:br>
              <a:rPr kumimoji="0" lang="en-GB" sz="2400" b="1" i="0" strike="noStrike" kern="1200" cap="none" spc="40" normalizeH="0" baseline="0" noProof="0" dirty="0">
                <a:ln>
                  <a:noFill/>
                </a:ln>
                <a:solidFill>
                  <a:prstClr val="white"/>
                </a:solidFill>
                <a:effectLst/>
                <a:uLnTx/>
                <a:uFillTx/>
                <a:latin typeface="The Hand Extrablack"/>
                <a:ea typeface="+mj-ea"/>
                <a:cs typeface="+mj-cs"/>
              </a:rPr>
            </a:br>
            <a:r>
              <a:rPr kumimoji="0" lang="en-GB" sz="2400" b="1" i="0" strike="noStrike" kern="1200" cap="none" spc="40" normalizeH="0" baseline="0" noProof="0" dirty="0">
                <a:ln>
                  <a:noFill/>
                </a:ln>
                <a:solidFill>
                  <a:prstClr val="white"/>
                </a:solidFill>
                <a:effectLst/>
                <a:uLnTx/>
                <a:uFillTx/>
                <a:latin typeface="The Hand Extrablack"/>
                <a:ea typeface="+mj-ea"/>
                <a:cs typeface="+mj-cs"/>
              </a:rPr>
              <a:t>Training Loan False Values   : 3169 (90.54%)</a:t>
            </a:r>
            <a:br>
              <a:rPr kumimoji="0" lang="en-GB" sz="2400" b="1" i="0" strike="noStrike" kern="1200" cap="none" spc="40" normalizeH="0" baseline="0" noProof="0" dirty="0">
                <a:ln>
                  <a:noFill/>
                </a:ln>
                <a:solidFill>
                  <a:prstClr val="white"/>
                </a:solidFill>
                <a:effectLst/>
                <a:uLnTx/>
                <a:uFillTx/>
                <a:latin typeface="The Hand Extrablack"/>
                <a:ea typeface="+mj-ea"/>
                <a:cs typeface="+mj-cs"/>
              </a:rPr>
            </a:br>
            <a:br>
              <a:rPr kumimoji="0" lang="en-GB" sz="2400" b="1" i="0" strike="noStrike" kern="1200" cap="none" spc="40" normalizeH="0" baseline="0" noProof="0" dirty="0">
                <a:ln>
                  <a:noFill/>
                </a:ln>
                <a:solidFill>
                  <a:prstClr val="white"/>
                </a:solidFill>
                <a:effectLst/>
                <a:uLnTx/>
                <a:uFillTx/>
                <a:latin typeface="The Hand Extrablack"/>
                <a:ea typeface="+mj-ea"/>
                <a:cs typeface="+mj-cs"/>
              </a:rPr>
            </a:br>
            <a:r>
              <a:rPr kumimoji="0" lang="en-GB" sz="2400" b="1" i="0" strike="noStrike" kern="1200" cap="none" spc="40" normalizeH="0" baseline="0" noProof="0" dirty="0">
                <a:ln>
                  <a:noFill/>
                </a:ln>
                <a:solidFill>
                  <a:prstClr val="white"/>
                </a:solidFill>
                <a:effectLst/>
                <a:uLnTx/>
                <a:uFillTx/>
                <a:latin typeface="The Hand Extrablack"/>
                <a:ea typeface="+mj-ea"/>
                <a:cs typeface="+mj-cs"/>
              </a:rPr>
              <a:t>Test Loan True Values        : 149 (9.93%)</a:t>
            </a:r>
            <a:br>
              <a:rPr kumimoji="0" lang="en-GB" sz="2400" b="1" i="0" strike="noStrike" kern="1200" cap="none" spc="40" normalizeH="0" baseline="0" noProof="0" dirty="0">
                <a:ln>
                  <a:noFill/>
                </a:ln>
                <a:solidFill>
                  <a:prstClr val="white"/>
                </a:solidFill>
                <a:effectLst/>
                <a:uLnTx/>
                <a:uFillTx/>
                <a:latin typeface="The Hand Extrablack"/>
                <a:ea typeface="+mj-ea"/>
                <a:cs typeface="+mj-cs"/>
              </a:rPr>
            </a:br>
            <a:r>
              <a:rPr kumimoji="0" lang="en-GB" sz="2400" b="1" i="0" strike="noStrike" kern="1200" cap="none" spc="40" normalizeH="0" baseline="0" noProof="0" dirty="0">
                <a:ln>
                  <a:noFill/>
                </a:ln>
                <a:solidFill>
                  <a:prstClr val="white"/>
                </a:solidFill>
                <a:effectLst/>
                <a:uLnTx/>
                <a:uFillTx/>
                <a:latin typeface="The Hand Extrablack"/>
                <a:ea typeface="+mj-ea"/>
                <a:cs typeface="+mj-cs"/>
              </a:rPr>
              <a:t>Test Loan False Values       : 1351 (90.07%)</a:t>
            </a:r>
            <a:endParaRPr lang="en-US" sz="2400" b="1" dirty="0"/>
          </a:p>
        </p:txBody>
      </p:sp>
    </p:spTree>
    <p:extLst>
      <p:ext uri="{BB962C8B-B14F-4D97-AF65-F5344CB8AC3E}">
        <p14:creationId xmlns:p14="http://schemas.microsoft.com/office/powerpoint/2010/main" val="34222920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31839" y="393921"/>
            <a:ext cx="10728322" cy="6125412"/>
          </a:xfrm>
        </p:spPr>
        <p:txBody>
          <a:bodyPr>
            <a:normAutofit fontScale="90000"/>
          </a:bodyPr>
          <a:lstStyle/>
          <a:p>
            <a:r>
              <a:rPr lang="en-GB" sz="4200" b="1" u="sng" dirty="0"/>
              <a:t>STEP 5 : LOGISTIC REGRESSION</a:t>
            </a:r>
            <a:br>
              <a:rPr lang="en-GB" sz="4000" b="1" u="sng" dirty="0"/>
            </a:br>
            <a:r>
              <a:rPr lang="en-GB" sz="2800" b="1" dirty="0"/>
              <a:t>Model built using </a:t>
            </a:r>
            <a:r>
              <a:rPr lang="en-GB" sz="2800" b="1" dirty="0" err="1"/>
              <a:t>LogisticRegression</a:t>
            </a:r>
            <a:r>
              <a:rPr lang="en-GB" sz="2800" b="1" dirty="0"/>
              <a:t>()</a:t>
            </a:r>
            <a:br>
              <a:rPr lang="en-GB" sz="2800" b="1" dirty="0"/>
            </a:br>
            <a:br>
              <a:rPr lang="en-GB" sz="2800" b="1" dirty="0"/>
            </a:br>
            <a:r>
              <a:rPr lang="en-GB" sz="2800" b="1" dirty="0">
                <a:solidFill>
                  <a:srgbClr val="002060"/>
                </a:solidFill>
              </a:rPr>
              <a:t>CONFUSION MATRIX : </a:t>
            </a:r>
            <a:br>
              <a:rPr lang="en-GB" sz="2800" b="1" dirty="0"/>
            </a:br>
            <a:r>
              <a:rPr lang="en-GB" sz="2800" b="1" dirty="0"/>
              <a:t>True Positives (TP): we correctly predicted that they will take a loan - 87</a:t>
            </a:r>
            <a:br>
              <a:rPr lang="en-GB" sz="2800" b="1" dirty="0"/>
            </a:br>
            <a:br>
              <a:rPr lang="en-GB" sz="2800" b="1" dirty="0"/>
            </a:br>
            <a:r>
              <a:rPr lang="en-GB" sz="2800" b="1" dirty="0"/>
              <a:t>True Negatives (TN): we correctly predicted that they will not take a loan - 1336</a:t>
            </a:r>
            <a:br>
              <a:rPr lang="en-GB" sz="2800" b="1" dirty="0"/>
            </a:br>
            <a:br>
              <a:rPr lang="en-GB" sz="2800" b="1" dirty="0"/>
            </a:br>
            <a:r>
              <a:rPr lang="en-GB" sz="2800" b="1" dirty="0"/>
              <a:t>Falsely predict positive : Type I error</a:t>
            </a:r>
            <a:br>
              <a:rPr lang="en-GB" sz="2800" b="1" dirty="0"/>
            </a:br>
            <a:r>
              <a:rPr lang="en-GB" sz="2800" b="1" dirty="0"/>
              <a:t>False Positives (FP): we incorrectly predicted that they will take a loan - 62</a:t>
            </a:r>
            <a:br>
              <a:rPr lang="en-GB" sz="2800" b="1" dirty="0"/>
            </a:br>
            <a:br>
              <a:rPr lang="en-GB" sz="2800" b="1" dirty="0"/>
            </a:br>
            <a:r>
              <a:rPr lang="en-GB" sz="2800" b="1" dirty="0"/>
              <a:t>Falsely predict negative : Type II error</a:t>
            </a:r>
            <a:br>
              <a:rPr lang="en-GB" sz="2800" b="1" dirty="0"/>
            </a:br>
            <a:r>
              <a:rPr lang="en-GB" sz="2800" b="1" dirty="0"/>
              <a:t>False Negatives (FN): we incorrectly predicted that they will not take a loan - 15</a:t>
            </a:r>
            <a:br>
              <a:rPr lang="en-GB" sz="2800" b="1" dirty="0"/>
            </a:br>
            <a:br>
              <a:rPr lang="en-GB" sz="2800" b="1" dirty="0"/>
            </a:br>
            <a:r>
              <a:rPr lang="en-GB" sz="2800" b="1" dirty="0">
                <a:solidFill>
                  <a:srgbClr val="002060"/>
                </a:solidFill>
              </a:rPr>
              <a:t>MODEL STATISTICS / FEATURE IMPORTANCE :</a:t>
            </a:r>
            <a:br>
              <a:rPr lang="en-GB" sz="2800" b="1" dirty="0"/>
            </a:br>
            <a:r>
              <a:rPr lang="en-GB" sz="2800" b="1" dirty="0"/>
              <a:t>1) INTERCEPT : Intercept of the Logistic Regression Model: [-4.57044028]</a:t>
            </a:r>
            <a:endParaRPr lang="en-US" sz="2700" b="1" dirty="0"/>
          </a:p>
        </p:txBody>
      </p:sp>
      <p:pic>
        <p:nvPicPr>
          <p:cNvPr id="25602" name="Picture 2">
            <a:extLst>
              <a:ext uri="{FF2B5EF4-FFF2-40B4-BE49-F238E27FC236}">
                <a16:creationId xmlns:a16="http://schemas.microsoft.com/office/drawing/2014/main" id="{F5E56FEA-2048-42EC-A70A-AC0CB25E8A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6843" y="1517982"/>
            <a:ext cx="4335881" cy="3239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323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31839" y="393921"/>
            <a:ext cx="10728322" cy="6125412"/>
          </a:xfrm>
        </p:spPr>
        <p:txBody>
          <a:bodyPr>
            <a:normAutofit/>
          </a:bodyPr>
          <a:lstStyle/>
          <a:p>
            <a:r>
              <a:rPr lang="en-GB" sz="4200" b="1" u="sng" dirty="0"/>
              <a:t>STEP 5 : LOGISTIC REGRESSION</a:t>
            </a:r>
            <a:br>
              <a:rPr lang="en-GB" sz="4000" b="1" u="sng" dirty="0"/>
            </a:br>
            <a:r>
              <a:rPr lang="en-GB" sz="2800" b="1" dirty="0"/>
              <a:t>2) COEFFICIENTS OR SLOPE VALUE : </a:t>
            </a:r>
            <a:br>
              <a:rPr lang="en-GB" sz="2800" b="1" dirty="0"/>
            </a:br>
            <a:r>
              <a:rPr lang="en-GB" sz="2800" b="1" dirty="0"/>
              <a:t>In logistic regression, the size of the coefficient for each independent variable gives you the size of the effect that variable is having on your dependent variable, and the sign on the coefficient (positive or negative) gives you the direction of the effect. In regression with multiple independent variables, the coefficient tells you how much the dependent variable is expected to increase (if the coefficient is positive) or decrease (if the coefficient is negative) when that independent variable increases by one, holding all the other independent variables constant.</a:t>
            </a:r>
            <a:endParaRPr lang="en-US" sz="2700" b="1" dirty="0"/>
          </a:p>
        </p:txBody>
      </p:sp>
      <p:pic>
        <p:nvPicPr>
          <p:cNvPr id="4" name="Picture 3">
            <a:extLst>
              <a:ext uri="{FF2B5EF4-FFF2-40B4-BE49-F238E27FC236}">
                <a16:creationId xmlns:a16="http://schemas.microsoft.com/office/drawing/2014/main" id="{AC00A42F-FE52-423E-B401-B80F0E7F6A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839" y="3361267"/>
            <a:ext cx="1962150" cy="3225800"/>
          </a:xfrm>
          <a:prstGeom prst="rect">
            <a:avLst/>
          </a:prstGeom>
        </p:spPr>
      </p:pic>
      <p:pic>
        <p:nvPicPr>
          <p:cNvPr id="26626" name="Picture 2">
            <a:extLst>
              <a:ext uri="{FF2B5EF4-FFF2-40B4-BE49-F238E27FC236}">
                <a16:creationId xmlns:a16="http://schemas.microsoft.com/office/drawing/2014/main" id="{3092FDC3-9B10-4D9B-88F6-9E111CF413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4845" y="3360763"/>
            <a:ext cx="7825316" cy="3226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00946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31839" y="393921"/>
            <a:ext cx="10728322" cy="6125412"/>
          </a:xfrm>
        </p:spPr>
        <p:txBody>
          <a:bodyPr>
            <a:normAutofit/>
          </a:bodyPr>
          <a:lstStyle/>
          <a:p>
            <a:r>
              <a:rPr lang="en-GB" sz="3600" b="1" u="sng" dirty="0"/>
              <a:t>STEP 5 : LOGISTIC REGRESSION</a:t>
            </a:r>
            <a:br>
              <a:rPr lang="en-GB" sz="4000" b="1" u="sng" dirty="0"/>
            </a:br>
            <a:r>
              <a:rPr lang="en-GB" sz="2400" b="1" dirty="0"/>
              <a:t>2) COEFFICIENTS OR SLOPE VALUE : </a:t>
            </a:r>
            <a:br>
              <a:rPr lang="en-GB" sz="2400" b="1" dirty="0"/>
            </a:br>
            <a:r>
              <a:rPr lang="en-GB" sz="2400" b="1" dirty="0"/>
              <a:t>As understood from the graph. Few variables have a strong relationship with Personal Loan. This relationship can either be Positive or Negative. The following are listed in Decreasing Order (Strongest To Weakest Relationship)</a:t>
            </a:r>
            <a:br>
              <a:rPr lang="en-GB" sz="2400" b="1" dirty="0"/>
            </a:br>
            <a:r>
              <a:rPr lang="en-GB" sz="2400" b="1" dirty="0"/>
              <a:t>SIGNIFICANT POSITIVE EFFECT : Income, Education, </a:t>
            </a:r>
            <a:r>
              <a:rPr lang="en-GB" sz="2400" b="1" dirty="0" err="1"/>
              <a:t>CD_Account</a:t>
            </a:r>
            <a:r>
              <a:rPr lang="en-GB" sz="2400" b="1" dirty="0"/>
              <a:t>, Family, </a:t>
            </a:r>
            <a:r>
              <a:rPr lang="en-GB" sz="2400" b="1" dirty="0" err="1"/>
              <a:t>CC_Avg</a:t>
            </a:r>
            <a:r>
              <a:rPr lang="en-GB" sz="2400" b="1" dirty="0"/>
              <a:t>, Mortgage, Age</a:t>
            </a:r>
            <a:br>
              <a:rPr lang="en-GB" sz="2400" b="1" dirty="0"/>
            </a:br>
            <a:r>
              <a:rPr lang="en-GB" sz="2400" b="1" dirty="0"/>
              <a:t>SIGNIFICANT NEGATIVE EFFECT : Online, </a:t>
            </a:r>
            <a:r>
              <a:rPr lang="en-GB" sz="2400" b="1" dirty="0" err="1"/>
              <a:t>Securities_Account</a:t>
            </a:r>
            <a:r>
              <a:rPr lang="en-GB" sz="2400" b="1" dirty="0"/>
              <a:t>, </a:t>
            </a:r>
            <a:r>
              <a:rPr lang="en-GB" sz="2400" b="1" dirty="0" err="1"/>
              <a:t>CreditCard</a:t>
            </a:r>
            <a:br>
              <a:rPr lang="en-GB" sz="2800" b="1" dirty="0"/>
            </a:br>
            <a:br>
              <a:rPr lang="en-GB" sz="2800" b="1" dirty="0"/>
            </a:br>
            <a:r>
              <a:rPr kumimoji="0" lang="en-GB" sz="3600" b="1" i="0" u="sng" strike="noStrike" kern="1200" cap="none" spc="40" normalizeH="0" baseline="0" noProof="0" dirty="0">
                <a:ln>
                  <a:noFill/>
                </a:ln>
                <a:solidFill>
                  <a:prstClr val="white"/>
                </a:solidFill>
                <a:effectLst/>
                <a:uLnTx/>
                <a:uFillTx/>
                <a:latin typeface="The Hand Extrablack"/>
                <a:ea typeface="+mj-ea"/>
                <a:cs typeface="+mj-cs"/>
              </a:rPr>
              <a:t>STEP 6 : MODEL PERFORMANCE EVALUATION</a:t>
            </a:r>
            <a:br>
              <a:rPr kumimoji="0" lang="en-GB" sz="4200" b="1" i="0" u="sng" strike="noStrike" kern="1200" cap="none" spc="40" normalizeH="0" baseline="0" noProof="0" dirty="0">
                <a:ln>
                  <a:noFill/>
                </a:ln>
                <a:solidFill>
                  <a:prstClr val="white"/>
                </a:solidFill>
                <a:effectLst/>
                <a:uLnTx/>
                <a:uFillTx/>
                <a:latin typeface="The Hand Extrablack"/>
                <a:ea typeface="+mj-ea"/>
                <a:cs typeface="+mj-cs"/>
              </a:rPr>
            </a:br>
            <a:r>
              <a:rPr lang="en-GB" sz="2400" b="1" dirty="0">
                <a:solidFill>
                  <a:srgbClr val="002060"/>
                </a:solidFill>
              </a:rPr>
              <a:t>ACCURACY: </a:t>
            </a:r>
            <a:r>
              <a:rPr lang="en-GB" sz="2400" b="1" dirty="0"/>
              <a:t>0.9486666666666667</a:t>
            </a:r>
            <a:br>
              <a:rPr lang="en-GB" sz="2400" b="1" dirty="0"/>
            </a:br>
            <a:br>
              <a:rPr lang="en-GB" sz="2400" b="1" dirty="0"/>
            </a:br>
            <a:r>
              <a:rPr lang="en-GB" sz="2400" b="1" dirty="0">
                <a:solidFill>
                  <a:srgbClr val="002060"/>
                </a:solidFill>
              </a:rPr>
              <a:t>PERFORMANCE MEASURES : </a:t>
            </a:r>
            <a:r>
              <a:rPr lang="en-GB" sz="2400" b="1" dirty="0"/>
              <a:t>Precision and Recall Values are more accurate performance metrics as they point out the flaws in the model and the direction of improvement.</a:t>
            </a:r>
            <a:br>
              <a:rPr lang="en-GB" sz="2400" b="1" dirty="0"/>
            </a:br>
            <a:br>
              <a:rPr lang="en-GB" sz="2400" b="1" dirty="0"/>
            </a:br>
            <a:r>
              <a:rPr lang="en-GB" sz="2400" b="1" dirty="0"/>
              <a:t>Recall : Out of all customers that purchased the loan, How many were identified correctly?</a:t>
            </a:r>
            <a:br>
              <a:rPr lang="en-GB" sz="2400" b="1" dirty="0"/>
            </a:br>
            <a:r>
              <a:rPr lang="en-GB" sz="2400" b="1" dirty="0"/>
              <a:t>Precision: Out of all positive predictions, How many were identified correctly?</a:t>
            </a:r>
            <a:br>
              <a:rPr lang="en-GB" sz="2400" b="1" dirty="0"/>
            </a:br>
            <a:br>
              <a:rPr lang="en-GB" sz="2400" b="1" dirty="0"/>
            </a:br>
            <a:r>
              <a:rPr lang="en-GB" sz="2400" b="1" dirty="0"/>
              <a:t>Describe the model better as they provides a better understanding of accuracy</a:t>
            </a:r>
            <a:endParaRPr lang="en-US" sz="2700" b="1" dirty="0"/>
          </a:p>
        </p:txBody>
      </p:sp>
    </p:spTree>
    <p:extLst>
      <p:ext uri="{BB962C8B-B14F-4D97-AF65-F5344CB8AC3E}">
        <p14:creationId xmlns:p14="http://schemas.microsoft.com/office/powerpoint/2010/main" val="2614509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31839" y="393921"/>
            <a:ext cx="10728322" cy="6125412"/>
          </a:xfrm>
        </p:spPr>
        <p:txBody>
          <a:bodyPr>
            <a:normAutofit/>
          </a:bodyPr>
          <a:lstStyle/>
          <a:p>
            <a:r>
              <a:rPr kumimoji="0" lang="en-GB" sz="3600" b="1" i="0" u="sng" strike="noStrike" kern="1200" cap="none" spc="40" normalizeH="0" baseline="0" noProof="0" dirty="0">
                <a:ln>
                  <a:noFill/>
                </a:ln>
                <a:solidFill>
                  <a:prstClr val="white"/>
                </a:solidFill>
                <a:effectLst/>
                <a:uLnTx/>
                <a:uFillTx/>
                <a:latin typeface="The Hand Extrablack"/>
                <a:ea typeface="+mj-ea"/>
                <a:cs typeface="+mj-cs"/>
              </a:rPr>
              <a:t>STEP 6 : MODEL PERFORMANCE EVALUATION</a:t>
            </a:r>
            <a:br>
              <a:rPr kumimoji="0" lang="en-GB" sz="4200" b="1" i="0" u="sng" strike="noStrike" kern="1200" cap="none" spc="40" normalizeH="0" baseline="0" noProof="0" dirty="0">
                <a:ln>
                  <a:noFill/>
                </a:ln>
                <a:solidFill>
                  <a:prstClr val="white"/>
                </a:solidFill>
                <a:effectLst/>
                <a:uLnTx/>
                <a:uFillTx/>
                <a:latin typeface="The Hand Extrablack"/>
                <a:ea typeface="+mj-ea"/>
                <a:cs typeface="+mj-cs"/>
              </a:rPr>
            </a:br>
            <a:r>
              <a:rPr lang="en-GB" sz="2400" b="1" dirty="0">
                <a:solidFill>
                  <a:srgbClr val="002060"/>
                </a:solidFill>
              </a:rPr>
              <a:t>PERFORMANCE MEASURES :</a:t>
            </a:r>
            <a:br>
              <a:rPr lang="en-GB" sz="2400" b="1" dirty="0">
                <a:solidFill>
                  <a:srgbClr val="002060"/>
                </a:solidFill>
              </a:rPr>
            </a:br>
            <a:br>
              <a:rPr lang="en-GB" sz="2400" b="1" dirty="0">
                <a:solidFill>
                  <a:srgbClr val="002060"/>
                </a:solidFill>
              </a:rPr>
            </a:br>
            <a:br>
              <a:rPr lang="en-GB" sz="2400" b="1" dirty="0">
                <a:solidFill>
                  <a:srgbClr val="002060"/>
                </a:solidFill>
              </a:rPr>
            </a:br>
            <a:br>
              <a:rPr lang="en-GB" sz="2400" b="1" dirty="0">
                <a:solidFill>
                  <a:srgbClr val="002060"/>
                </a:solidFill>
              </a:rPr>
            </a:br>
            <a:br>
              <a:rPr lang="en-GB" sz="2400" b="1" dirty="0">
                <a:solidFill>
                  <a:srgbClr val="002060"/>
                </a:solidFill>
              </a:rPr>
            </a:br>
            <a:br>
              <a:rPr lang="en-GB" sz="2400" b="1" dirty="0">
                <a:solidFill>
                  <a:srgbClr val="002060"/>
                </a:solidFill>
              </a:rPr>
            </a:br>
            <a:r>
              <a:rPr lang="en-GB" sz="2400" b="1" dirty="0"/>
              <a:t>Observations</a:t>
            </a:r>
            <a:br>
              <a:rPr lang="en-GB" sz="2400" b="1" dirty="0"/>
            </a:br>
            <a:r>
              <a:rPr lang="en-GB" sz="2400" b="1" dirty="0"/>
              <a:t>f1-score although lower than accuracy; is still a decent score. It gives an idea as to the precision and recall values.</a:t>
            </a:r>
            <a:br>
              <a:rPr lang="en-GB" sz="2400" b="1" dirty="0"/>
            </a:br>
            <a:br>
              <a:rPr lang="en-GB" sz="2400" b="1" dirty="0"/>
            </a:br>
            <a:r>
              <a:rPr lang="en-GB" sz="2400" b="1" dirty="0"/>
              <a:t>RECALL = 58%</a:t>
            </a:r>
            <a:br>
              <a:rPr lang="en-GB" sz="2400" b="1" dirty="0"/>
            </a:br>
            <a:r>
              <a:rPr lang="en-GB" sz="2400" b="1" dirty="0"/>
              <a:t>Out of all the customers who would actually buy the loan, 58% were correctly predicted to be positive (would buy the personal loan). This means that the bank is missing on 42% of potential customers resulting in losses and additional costs for marketing to that customer base.</a:t>
            </a:r>
            <a:br>
              <a:rPr lang="en-GB" sz="2400" b="1" dirty="0"/>
            </a:br>
            <a:br>
              <a:rPr lang="en-GB" sz="2400" b="1" dirty="0"/>
            </a:br>
            <a:r>
              <a:rPr lang="en-GB" sz="2400" b="1" dirty="0"/>
              <a:t>PRECISION = 85%</a:t>
            </a:r>
            <a:br>
              <a:rPr lang="en-GB" sz="2400" b="1" dirty="0"/>
            </a:br>
            <a:r>
              <a:rPr lang="en-GB" sz="2400" b="1" dirty="0"/>
              <a:t>85% of precision value means out of all positively predicted customers (who would buy the personal loan) 85% were correctly predicted which is a good score.</a:t>
            </a:r>
            <a:endParaRPr lang="en-US" sz="2700" b="1" dirty="0"/>
          </a:p>
        </p:txBody>
      </p:sp>
      <p:pic>
        <p:nvPicPr>
          <p:cNvPr id="4" name="Picture 3">
            <a:extLst>
              <a:ext uri="{FF2B5EF4-FFF2-40B4-BE49-F238E27FC236}">
                <a16:creationId xmlns:a16="http://schemas.microsoft.com/office/drawing/2014/main" id="{E6174F30-327D-4C68-9379-9EB5A0F6C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839" y="1246187"/>
            <a:ext cx="4010025" cy="1419225"/>
          </a:xfrm>
          <a:prstGeom prst="rect">
            <a:avLst/>
          </a:prstGeom>
        </p:spPr>
      </p:pic>
    </p:spTree>
    <p:extLst>
      <p:ext uri="{BB962C8B-B14F-4D97-AF65-F5344CB8AC3E}">
        <p14:creationId xmlns:p14="http://schemas.microsoft.com/office/powerpoint/2010/main" val="1632993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399067"/>
            <a:ext cx="10728322" cy="921733"/>
          </a:xfrm>
        </p:spPr>
        <p:txBody>
          <a:bodyPr>
            <a:normAutofit/>
          </a:bodyPr>
          <a:lstStyle/>
          <a:p>
            <a:r>
              <a:rPr lang="en-US" sz="6000" b="1" u="sng" dirty="0"/>
              <a:t>BASIC OBSERVATIONS</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20000" y="1507067"/>
            <a:ext cx="10728322" cy="4562400"/>
          </a:xfrm>
        </p:spPr>
        <p:txBody>
          <a:bodyPr>
            <a:noAutofit/>
          </a:bodyPr>
          <a:lstStyle/>
          <a:p>
            <a:r>
              <a:rPr lang="en-GB" sz="2400" b="1" dirty="0">
                <a:solidFill>
                  <a:schemeClr val="tx1"/>
                </a:solidFill>
                <a:latin typeface="+mj-lt"/>
              </a:rPr>
              <a:t>The </a:t>
            </a:r>
            <a:r>
              <a:rPr lang="en-GB" sz="2400" b="1" dirty="0" err="1">
                <a:solidFill>
                  <a:schemeClr val="tx1"/>
                </a:solidFill>
                <a:latin typeface="+mj-lt"/>
              </a:rPr>
              <a:t>DataSet</a:t>
            </a:r>
            <a:r>
              <a:rPr lang="en-GB" sz="2400" b="1" dirty="0">
                <a:solidFill>
                  <a:schemeClr val="tx1"/>
                </a:solidFill>
                <a:latin typeface="+mj-lt"/>
              </a:rPr>
              <a:t> contains information on 5000 people.</a:t>
            </a:r>
          </a:p>
          <a:p>
            <a:r>
              <a:rPr lang="en-GB" sz="2400" b="1" dirty="0">
                <a:solidFill>
                  <a:schemeClr val="tx1"/>
                </a:solidFill>
                <a:latin typeface="+mj-lt"/>
              </a:rPr>
              <a:t>Age ranges from 23 to 67 with the average being 45.</a:t>
            </a:r>
          </a:p>
          <a:p>
            <a:r>
              <a:rPr lang="en-GB" sz="2400" b="1" dirty="0">
                <a:solidFill>
                  <a:schemeClr val="tx1"/>
                </a:solidFill>
                <a:latin typeface="+mj-lt"/>
              </a:rPr>
              <a:t>Experience ranges from -3 to 43 years with the average being 20 years.</a:t>
            </a:r>
          </a:p>
          <a:p>
            <a:r>
              <a:rPr lang="en-GB" sz="2400" b="1" dirty="0">
                <a:solidFill>
                  <a:schemeClr val="tx1"/>
                </a:solidFill>
                <a:latin typeface="+mj-lt"/>
              </a:rPr>
              <a:t>Income ranges from 8,000 to 224,000 dollars with the average being 64,000 dollars.</a:t>
            </a:r>
          </a:p>
          <a:p>
            <a:r>
              <a:rPr lang="en-GB" sz="2400" b="1" dirty="0">
                <a:solidFill>
                  <a:schemeClr val="tx1"/>
                </a:solidFill>
                <a:latin typeface="+mj-lt"/>
              </a:rPr>
              <a:t>ZIP Code highlights the locations of the people.</a:t>
            </a:r>
          </a:p>
          <a:p>
            <a:r>
              <a:rPr lang="en-GB" sz="2400" b="1" dirty="0">
                <a:solidFill>
                  <a:schemeClr val="tx1"/>
                </a:solidFill>
                <a:latin typeface="+mj-lt"/>
              </a:rPr>
              <a:t>Family ranges from 1 to 4 members with the average being 2.</a:t>
            </a:r>
          </a:p>
          <a:p>
            <a:r>
              <a:rPr lang="en-GB" sz="2400" b="1" dirty="0" err="1">
                <a:solidFill>
                  <a:schemeClr val="tx1"/>
                </a:solidFill>
                <a:latin typeface="+mj-lt"/>
              </a:rPr>
              <a:t>CCAvg</a:t>
            </a:r>
            <a:r>
              <a:rPr lang="en-GB" sz="2400" b="1" dirty="0">
                <a:solidFill>
                  <a:schemeClr val="tx1"/>
                </a:solidFill>
                <a:latin typeface="+mj-lt"/>
              </a:rPr>
              <a:t> ranges from 0 to 10,000 dollars with the average around 1,500 dollars</a:t>
            </a:r>
          </a:p>
          <a:p>
            <a:r>
              <a:rPr lang="en-GB" sz="2400" b="1" dirty="0">
                <a:solidFill>
                  <a:schemeClr val="tx1"/>
                </a:solidFill>
                <a:latin typeface="+mj-lt"/>
              </a:rPr>
              <a:t>Education ranges from 1 to 3 in levels (1: Undergrad; 2: Graduate;3: Advanced/Professional) with the average around 2 (Graduate)</a:t>
            </a:r>
          </a:p>
          <a:p>
            <a:r>
              <a:rPr lang="en-GB" sz="2400" b="1" dirty="0">
                <a:solidFill>
                  <a:schemeClr val="tx1"/>
                </a:solidFill>
                <a:latin typeface="+mj-lt"/>
              </a:rPr>
              <a:t>Mortgage ranges from 0 to 635,000 dollars.</a:t>
            </a:r>
          </a:p>
        </p:txBody>
      </p:sp>
    </p:spTree>
    <p:extLst>
      <p:ext uri="{BB962C8B-B14F-4D97-AF65-F5344CB8AC3E}">
        <p14:creationId xmlns:p14="http://schemas.microsoft.com/office/powerpoint/2010/main" val="38464764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31839" y="393921"/>
            <a:ext cx="10728322" cy="6125412"/>
          </a:xfrm>
        </p:spPr>
        <p:txBody>
          <a:bodyPr>
            <a:normAutofit fontScale="90000"/>
          </a:bodyPr>
          <a:lstStyle/>
          <a:p>
            <a:r>
              <a:rPr kumimoji="0" lang="en-GB" sz="3600" b="1" i="0" u="sng" strike="noStrike" kern="1200" cap="none" spc="40" normalizeH="0" baseline="0" noProof="0" dirty="0">
                <a:ln>
                  <a:noFill/>
                </a:ln>
                <a:solidFill>
                  <a:prstClr val="white"/>
                </a:solidFill>
                <a:effectLst/>
                <a:uLnTx/>
                <a:uFillTx/>
                <a:latin typeface="The Hand Extrablack"/>
                <a:ea typeface="+mj-ea"/>
                <a:cs typeface="+mj-cs"/>
              </a:rPr>
              <a:t>STEP  7 : MODEL PERFORMANCE IMPROVEMENT</a:t>
            </a:r>
            <a:br>
              <a:rPr kumimoji="0" lang="en-GB" sz="4200" b="1" i="0" u="sng" strike="noStrike" kern="1200" cap="none" spc="40" normalizeH="0" baseline="0" noProof="0" dirty="0">
                <a:ln>
                  <a:noFill/>
                </a:ln>
                <a:solidFill>
                  <a:prstClr val="white"/>
                </a:solidFill>
                <a:effectLst/>
                <a:uLnTx/>
                <a:uFillTx/>
                <a:latin typeface="The Hand Extrablack"/>
                <a:ea typeface="+mj-ea"/>
                <a:cs typeface="+mj-cs"/>
              </a:rPr>
            </a:br>
            <a:r>
              <a:rPr lang="en-GB" sz="2400" b="1" dirty="0"/>
              <a:t>Using </a:t>
            </a:r>
            <a:r>
              <a:rPr lang="en-GB" sz="2400" b="1" dirty="0" err="1"/>
              <a:t>MinMaxScaler</a:t>
            </a:r>
            <a:r>
              <a:rPr lang="en-GB" sz="2400" b="1" dirty="0"/>
              <a:t>() for scaling we drew up another Logistic Regression Model. </a:t>
            </a:r>
            <a:br>
              <a:rPr lang="en-GB" sz="2400" b="1" dirty="0"/>
            </a:br>
            <a:br>
              <a:rPr lang="en-GB" sz="2400" b="1" dirty="0">
                <a:solidFill>
                  <a:srgbClr val="002060"/>
                </a:solidFill>
              </a:rPr>
            </a:br>
            <a:r>
              <a:rPr lang="en-GB" sz="2400" b="1" dirty="0">
                <a:solidFill>
                  <a:srgbClr val="002060"/>
                </a:solidFill>
              </a:rPr>
              <a:t>CONFUSION MATRIX : </a:t>
            </a:r>
            <a:br>
              <a:rPr lang="en-GB" sz="2400" b="1" dirty="0">
                <a:solidFill>
                  <a:srgbClr val="002060"/>
                </a:solidFill>
              </a:rPr>
            </a:br>
            <a:br>
              <a:rPr lang="en-GB" sz="2400" b="1" dirty="0">
                <a:solidFill>
                  <a:srgbClr val="002060"/>
                </a:solidFill>
              </a:rPr>
            </a:br>
            <a:br>
              <a:rPr lang="en-GB" sz="2400" b="1" dirty="0">
                <a:solidFill>
                  <a:srgbClr val="002060"/>
                </a:solidFill>
              </a:rPr>
            </a:br>
            <a:br>
              <a:rPr lang="en-GB" sz="2400" b="1" dirty="0">
                <a:solidFill>
                  <a:srgbClr val="002060"/>
                </a:solidFill>
              </a:rPr>
            </a:br>
            <a:br>
              <a:rPr lang="en-GB" sz="2400" b="1" dirty="0">
                <a:solidFill>
                  <a:srgbClr val="002060"/>
                </a:solidFill>
              </a:rPr>
            </a:br>
            <a:br>
              <a:rPr lang="en-GB" sz="2400" b="1" dirty="0">
                <a:solidFill>
                  <a:srgbClr val="002060"/>
                </a:solidFill>
              </a:rPr>
            </a:br>
            <a:br>
              <a:rPr lang="en-GB" sz="2400" b="1" dirty="0">
                <a:solidFill>
                  <a:srgbClr val="002060"/>
                </a:solidFill>
              </a:rPr>
            </a:br>
            <a:br>
              <a:rPr lang="en-GB" sz="2400" b="1" dirty="0">
                <a:solidFill>
                  <a:srgbClr val="002060"/>
                </a:solidFill>
              </a:rPr>
            </a:br>
            <a:br>
              <a:rPr lang="en-GB" sz="2400" b="1" dirty="0">
                <a:solidFill>
                  <a:srgbClr val="002060"/>
                </a:solidFill>
              </a:rPr>
            </a:br>
            <a:br>
              <a:rPr lang="en-GB" sz="2400" b="1" dirty="0">
                <a:solidFill>
                  <a:srgbClr val="002060"/>
                </a:solidFill>
              </a:rPr>
            </a:br>
            <a:br>
              <a:rPr lang="en-GB" sz="2400" b="1" dirty="0">
                <a:solidFill>
                  <a:srgbClr val="002060"/>
                </a:solidFill>
              </a:rPr>
            </a:br>
            <a:r>
              <a:rPr lang="en-GB" sz="2400" b="1" dirty="0">
                <a:solidFill>
                  <a:srgbClr val="002060"/>
                </a:solidFill>
              </a:rPr>
              <a:t>ACCURACY: </a:t>
            </a:r>
            <a:r>
              <a:rPr lang="en-GB" sz="2400" b="1" dirty="0"/>
              <a:t>0.944</a:t>
            </a:r>
            <a:br>
              <a:rPr lang="en-GB" sz="2400" b="1" dirty="0"/>
            </a:br>
            <a:br>
              <a:rPr lang="en-GB" sz="2400" b="1" dirty="0"/>
            </a:br>
            <a:r>
              <a:rPr lang="en-GB" sz="2400" b="1" dirty="0">
                <a:solidFill>
                  <a:srgbClr val="002060"/>
                </a:solidFill>
              </a:rPr>
              <a:t>PERFORMANCE MEASURES :</a:t>
            </a:r>
            <a:br>
              <a:rPr lang="en-GB" sz="2400" b="1" dirty="0">
                <a:solidFill>
                  <a:srgbClr val="002060"/>
                </a:solidFill>
              </a:rPr>
            </a:br>
            <a:r>
              <a:rPr lang="en-GB" sz="2400" b="1" dirty="0"/>
              <a:t>f1-score although lower than accuracy; is still a decent score. </a:t>
            </a:r>
            <a:br>
              <a:rPr lang="en-GB" sz="2400" b="1" dirty="0"/>
            </a:br>
            <a:r>
              <a:rPr lang="en-GB" sz="2400" b="1" dirty="0"/>
              <a:t>It gives an idea as to the precision and recall values.</a:t>
            </a:r>
            <a:br>
              <a:rPr lang="en-GB" sz="2400" b="1" dirty="0"/>
            </a:br>
            <a:r>
              <a:rPr lang="en-GB" sz="2400" b="1" dirty="0"/>
              <a:t>RECALL = 51%</a:t>
            </a:r>
            <a:br>
              <a:rPr lang="en-GB" sz="2400" b="1" dirty="0"/>
            </a:br>
            <a:r>
              <a:rPr lang="en-GB" sz="2400" b="1" dirty="0"/>
              <a:t>PRECISION = 87%</a:t>
            </a:r>
            <a:br>
              <a:rPr lang="en-GB" sz="2400" b="1" dirty="0">
                <a:solidFill>
                  <a:srgbClr val="002060"/>
                </a:solidFill>
              </a:rPr>
            </a:br>
            <a:endParaRPr lang="en-US" sz="2700" b="1" dirty="0"/>
          </a:p>
        </p:txBody>
      </p:sp>
      <p:pic>
        <p:nvPicPr>
          <p:cNvPr id="27650" name="Picture 2">
            <a:extLst>
              <a:ext uri="{FF2B5EF4-FFF2-40B4-BE49-F238E27FC236}">
                <a16:creationId xmlns:a16="http://schemas.microsoft.com/office/drawing/2014/main" id="{20BC5A16-FD0F-43A8-8CDF-BB899680D9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079" y="1649148"/>
            <a:ext cx="4356879" cy="2956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9342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31839" y="393921"/>
            <a:ext cx="10728322" cy="6125412"/>
          </a:xfrm>
        </p:spPr>
        <p:txBody>
          <a:bodyPr>
            <a:normAutofit/>
          </a:bodyPr>
          <a:lstStyle/>
          <a:p>
            <a:r>
              <a:rPr kumimoji="0" lang="en-GB" sz="3600" b="1" i="0" u="sng" strike="noStrike" kern="1200" cap="none" spc="40" normalizeH="0" baseline="0" noProof="0" dirty="0">
                <a:ln>
                  <a:noFill/>
                </a:ln>
                <a:solidFill>
                  <a:prstClr val="white"/>
                </a:solidFill>
                <a:effectLst/>
                <a:uLnTx/>
                <a:uFillTx/>
                <a:latin typeface="The Hand Extrablack"/>
                <a:ea typeface="+mj-ea"/>
                <a:cs typeface="+mj-cs"/>
              </a:rPr>
              <a:t>STEP  7 : MODEL PERFORMANCE IMPROVEMENT</a:t>
            </a:r>
            <a:br>
              <a:rPr kumimoji="0" lang="en-GB" sz="3600" b="1" i="0" u="sng" strike="noStrike" kern="1200" cap="none" spc="40" normalizeH="0" baseline="0" noProof="0" dirty="0">
                <a:ln>
                  <a:noFill/>
                </a:ln>
                <a:solidFill>
                  <a:prstClr val="white"/>
                </a:solidFill>
                <a:effectLst/>
                <a:uLnTx/>
                <a:uFillTx/>
                <a:latin typeface="The Hand Extrablack"/>
                <a:ea typeface="+mj-ea"/>
                <a:cs typeface="+mj-cs"/>
              </a:rPr>
            </a:br>
            <a:br>
              <a:rPr kumimoji="0" lang="en-GB" sz="4200" b="1" i="0" u="sng" strike="noStrike" kern="1200" cap="none" spc="40" normalizeH="0" baseline="0" noProof="0" dirty="0">
                <a:ln>
                  <a:noFill/>
                </a:ln>
                <a:solidFill>
                  <a:prstClr val="white"/>
                </a:solidFill>
                <a:effectLst/>
                <a:uLnTx/>
                <a:uFillTx/>
                <a:latin typeface="The Hand Extrablack"/>
                <a:ea typeface="+mj-ea"/>
                <a:cs typeface="+mj-cs"/>
              </a:rPr>
            </a:br>
            <a:r>
              <a:rPr lang="en-GB" sz="2400" b="1" dirty="0">
                <a:solidFill>
                  <a:srgbClr val="002060"/>
                </a:solidFill>
              </a:rPr>
              <a:t>PERFORMANCE MEASURES :</a:t>
            </a:r>
            <a:br>
              <a:rPr lang="en-GB" sz="2400" b="1" dirty="0">
                <a:solidFill>
                  <a:srgbClr val="002060"/>
                </a:solidFill>
              </a:rPr>
            </a:br>
            <a:br>
              <a:rPr lang="en-GB" sz="2400" b="1" dirty="0">
                <a:solidFill>
                  <a:srgbClr val="002060"/>
                </a:solidFill>
              </a:rPr>
            </a:br>
            <a:br>
              <a:rPr lang="en-GB" sz="2400" b="1" dirty="0">
                <a:solidFill>
                  <a:srgbClr val="002060"/>
                </a:solidFill>
              </a:rPr>
            </a:br>
            <a:br>
              <a:rPr lang="en-GB" sz="2400" b="1" dirty="0">
                <a:solidFill>
                  <a:srgbClr val="002060"/>
                </a:solidFill>
              </a:rPr>
            </a:br>
            <a:br>
              <a:rPr lang="en-GB" sz="2400" b="1" dirty="0">
                <a:solidFill>
                  <a:srgbClr val="002060"/>
                </a:solidFill>
              </a:rPr>
            </a:br>
            <a:br>
              <a:rPr lang="en-GB" sz="2400" b="1" dirty="0">
                <a:solidFill>
                  <a:srgbClr val="002060"/>
                </a:solidFill>
              </a:rPr>
            </a:br>
            <a:br>
              <a:rPr lang="en-GB" sz="2400" b="1" dirty="0">
                <a:solidFill>
                  <a:srgbClr val="002060"/>
                </a:solidFill>
              </a:rPr>
            </a:br>
            <a:r>
              <a:rPr lang="en-GB" sz="2400" b="1" dirty="0"/>
              <a:t>As we can see, although the precision score improved by 2%, the recall fell by 7%. </a:t>
            </a:r>
            <a:br>
              <a:rPr lang="en-GB" sz="2400" b="1" dirty="0"/>
            </a:br>
            <a:br>
              <a:rPr lang="en-GB" sz="2400" b="1" dirty="0"/>
            </a:br>
            <a:r>
              <a:rPr lang="en-GB" sz="2400" b="1" dirty="0">
                <a:solidFill>
                  <a:srgbClr val="002060"/>
                </a:solidFill>
              </a:rPr>
              <a:t>CONCLUSION :</a:t>
            </a:r>
            <a:br>
              <a:rPr lang="en-GB" sz="2400" b="1" dirty="0"/>
            </a:br>
            <a:r>
              <a:rPr lang="en-GB" sz="2400" b="1" dirty="0"/>
              <a:t>We can safely say that the previous model (</a:t>
            </a:r>
            <a:r>
              <a:rPr lang="en-GB" sz="2400" b="1" dirty="0" err="1"/>
              <a:t>StandardScaler</a:t>
            </a:r>
            <a:r>
              <a:rPr lang="en-GB" sz="2400" b="1" dirty="0"/>
              <a:t>) had the best model performance.</a:t>
            </a:r>
            <a:br>
              <a:rPr lang="en-GB" sz="2400" b="1" dirty="0">
                <a:solidFill>
                  <a:srgbClr val="002060"/>
                </a:solidFill>
              </a:rPr>
            </a:br>
            <a:endParaRPr lang="en-US" sz="2700" b="1" dirty="0"/>
          </a:p>
        </p:txBody>
      </p:sp>
      <p:pic>
        <p:nvPicPr>
          <p:cNvPr id="5" name="Picture 4">
            <a:extLst>
              <a:ext uri="{FF2B5EF4-FFF2-40B4-BE49-F238E27FC236}">
                <a16:creationId xmlns:a16="http://schemas.microsoft.com/office/drawing/2014/main" id="{F6E32724-6F24-453D-8163-7ED42C5D27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839" y="1789903"/>
            <a:ext cx="3914775" cy="1371600"/>
          </a:xfrm>
          <a:prstGeom prst="rect">
            <a:avLst/>
          </a:prstGeom>
        </p:spPr>
      </p:pic>
    </p:spTree>
    <p:extLst>
      <p:ext uri="{BB962C8B-B14F-4D97-AF65-F5344CB8AC3E}">
        <p14:creationId xmlns:p14="http://schemas.microsoft.com/office/powerpoint/2010/main" val="31892421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6CB8-4179-418A-80E5-6DA6BF3D44D7}"/>
              </a:ext>
            </a:extLst>
          </p:cNvPr>
          <p:cNvSpPr>
            <a:spLocks noGrp="1"/>
          </p:cNvSpPr>
          <p:nvPr>
            <p:ph type="title"/>
          </p:nvPr>
        </p:nvSpPr>
        <p:spPr>
          <a:xfrm>
            <a:off x="731839" y="2132568"/>
            <a:ext cx="10728322" cy="2592864"/>
          </a:xfrm>
        </p:spPr>
        <p:txBody>
          <a:bodyPr>
            <a:normAutofit/>
          </a:bodyPr>
          <a:lstStyle/>
          <a:p>
            <a:pPr algn="ctr"/>
            <a:r>
              <a:rPr lang="en-US" sz="10000" b="1" dirty="0"/>
              <a:t>MODEL BUILDING</a:t>
            </a:r>
            <a:br>
              <a:rPr lang="en-US" sz="10000" b="1" dirty="0"/>
            </a:br>
            <a:r>
              <a:rPr lang="en-US" sz="7800" b="1" dirty="0"/>
              <a:t>Decision Tree</a:t>
            </a:r>
            <a:endParaRPr lang="en-US" sz="7800" dirty="0"/>
          </a:p>
        </p:txBody>
      </p:sp>
    </p:spTree>
    <p:extLst>
      <p:ext uri="{BB962C8B-B14F-4D97-AF65-F5344CB8AC3E}">
        <p14:creationId xmlns:p14="http://schemas.microsoft.com/office/powerpoint/2010/main" val="35177796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31839" y="817253"/>
            <a:ext cx="10728322" cy="5329547"/>
          </a:xfrm>
        </p:spPr>
        <p:txBody>
          <a:bodyPr>
            <a:normAutofit/>
          </a:bodyPr>
          <a:lstStyle/>
          <a:p>
            <a:r>
              <a:rPr lang="en-GB" sz="4000" b="1" u="sng" dirty="0"/>
              <a:t>STEP 1:  IMPORTING LIBRARIES</a:t>
            </a:r>
            <a:br>
              <a:rPr lang="en-GB" sz="2400" b="1" dirty="0"/>
            </a:br>
            <a:br>
              <a:rPr lang="en-GB" sz="2400" b="1" dirty="0"/>
            </a:br>
            <a:r>
              <a:rPr lang="en-GB" sz="4000" b="1" u="sng" dirty="0"/>
              <a:t>STEP 2 : SPLITTING DATA FOR TRAINING AND TESTING</a:t>
            </a:r>
            <a:br>
              <a:rPr lang="en-GB" sz="4000" b="1" u="sng" dirty="0"/>
            </a:br>
            <a:r>
              <a:rPr lang="en-GB" sz="2700" b="1" dirty="0"/>
              <a:t>X (Independent Variables) :  Age, Income, Family, </a:t>
            </a:r>
            <a:r>
              <a:rPr lang="en-GB" sz="2700" b="1" dirty="0" err="1"/>
              <a:t>CCAvg</a:t>
            </a:r>
            <a:r>
              <a:rPr lang="en-GB" sz="2700" b="1" dirty="0"/>
              <a:t>, Education, Mortgage, </a:t>
            </a:r>
            <a:r>
              <a:rPr lang="en-GB" sz="2700" b="1" dirty="0" err="1"/>
              <a:t>Securities_Account</a:t>
            </a:r>
            <a:r>
              <a:rPr lang="en-GB" sz="2700" b="1" dirty="0"/>
              <a:t>, </a:t>
            </a:r>
            <a:r>
              <a:rPr lang="en-GB" sz="2700" b="1" dirty="0" err="1"/>
              <a:t>CD_Account</a:t>
            </a:r>
            <a:r>
              <a:rPr lang="en-GB" sz="2700" b="1" dirty="0"/>
              <a:t>, Online, </a:t>
            </a:r>
            <a:r>
              <a:rPr lang="en-GB" sz="2700" b="1" dirty="0" err="1"/>
              <a:t>CreditCard</a:t>
            </a:r>
            <a:br>
              <a:rPr lang="en-GB" sz="2700" b="1" dirty="0"/>
            </a:br>
            <a:r>
              <a:rPr lang="en-GB" sz="2700" b="1" dirty="0"/>
              <a:t>y (Dependent Variable) : </a:t>
            </a:r>
            <a:r>
              <a:rPr lang="en-GB" sz="2700" b="1" dirty="0" err="1"/>
              <a:t>Personal_Loan</a:t>
            </a:r>
            <a:br>
              <a:rPr lang="en-GB" sz="2700" b="1" dirty="0"/>
            </a:br>
            <a:r>
              <a:rPr lang="en-GB" sz="2700" b="1" dirty="0"/>
              <a:t>Train : Test = 70 : 30</a:t>
            </a:r>
            <a:br>
              <a:rPr lang="en-GB" sz="2700" b="1" dirty="0"/>
            </a:br>
            <a:br>
              <a:rPr lang="en-GB" sz="2700" b="1" dirty="0"/>
            </a:br>
            <a:r>
              <a:rPr kumimoji="0" lang="en-GB" sz="4000" b="1" i="0" u="sng" strike="noStrike" kern="1200" cap="none" spc="40" normalizeH="0" baseline="0" noProof="0" dirty="0">
                <a:ln>
                  <a:noFill/>
                </a:ln>
                <a:solidFill>
                  <a:prstClr val="white"/>
                </a:solidFill>
                <a:effectLst/>
                <a:uLnTx/>
                <a:uFillTx/>
                <a:latin typeface="The Hand Extrablack"/>
                <a:ea typeface="+mj-ea"/>
                <a:cs typeface="+mj-cs"/>
              </a:rPr>
              <a:t>STEP 3 : BUILDING DECISION TREE MODEL</a:t>
            </a:r>
            <a:br>
              <a:rPr kumimoji="0" lang="en-GB" sz="4000" b="1" i="0" u="sng" strike="noStrike" kern="1200" cap="none" spc="40" normalizeH="0" baseline="0" noProof="0" dirty="0">
                <a:ln>
                  <a:noFill/>
                </a:ln>
                <a:solidFill>
                  <a:prstClr val="white"/>
                </a:solidFill>
                <a:effectLst/>
                <a:uLnTx/>
                <a:uFillTx/>
                <a:latin typeface="The Hand Extrablack"/>
                <a:ea typeface="+mj-ea"/>
                <a:cs typeface="+mj-cs"/>
              </a:rPr>
            </a:br>
            <a:r>
              <a:rPr lang="en-GB" sz="2400" b="1" dirty="0">
                <a:solidFill>
                  <a:prstClr val="white"/>
                </a:solidFill>
                <a:latin typeface="The Hand Extrablack"/>
              </a:rPr>
              <a:t>Using </a:t>
            </a:r>
            <a:r>
              <a:rPr lang="en-GB" sz="2400" b="1" dirty="0" err="1">
                <a:solidFill>
                  <a:prstClr val="white"/>
                </a:solidFill>
                <a:latin typeface="The Hand Extrablack"/>
              </a:rPr>
              <a:t>DecisionTreeClassifier</a:t>
            </a:r>
            <a:r>
              <a:rPr lang="en-GB" sz="2400" b="1" dirty="0">
                <a:solidFill>
                  <a:prstClr val="white"/>
                </a:solidFill>
                <a:latin typeface="The Hand Extrablack"/>
              </a:rPr>
              <a:t>()</a:t>
            </a:r>
            <a:br>
              <a:rPr lang="en-GB" sz="2400" b="1" dirty="0">
                <a:solidFill>
                  <a:prstClr val="white"/>
                </a:solidFill>
                <a:latin typeface="The Hand Extrablack"/>
              </a:rPr>
            </a:br>
            <a:br>
              <a:rPr lang="en-GB" sz="2400" b="1" dirty="0">
                <a:solidFill>
                  <a:prstClr val="white"/>
                </a:solidFill>
                <a:latin typeface="The Hand Extrablack"/>
              </a:rPr>
            </a:br>
            <a:r>
              <a:rPr kumimoji="0" lang="en-GB" sz="4000" b="1" i="0" u="sng" strike="noStrike" kern="1200" cap="none" spc="40" normalizeH="0" baseline="0" noProof="0" dirty="0">
                <a:ln>
                  <a:noFill/>
                </a:ln>
                <a:solidFill>
                  <a:prstClr val="white"/>
                </a:solidFill>
                <a:effectLst/>
                <a:uLnTx/>
                <a:uFillTx/>
                <a:latin typeface="The Hand Extrablack"/>
                <a:ea typeface="+mj-ea"/>
                <a:cs typeface="+mj-cs"/>
              </a:rPr>
              <a:t>STEP 4 : VISUALIZING THE DECISION TREE MODEL</a:t>
            </a:r>
            <a:br>
              <a:rPr kumimoji="0" lang="en-GB" sz="4000" b="1" i="0" u="sng" strike="noStrike" kern="1200" cap="none" spc="40" normalizeH="0" baseline="0" noProof="0" dirty="0">
                <a:ln>
                  <a:noFill/>
                </a:ln>
                <a:solidFill>
                  <a:prstClr val="white"/>
                </a:solidFill>
                <a:effectLst/>
                <a:uLnTx/>
                <a:uFillTx/>
                <a:latin typeface="The Hand Extrablack"/>
                <a:ea typeface="+mj-ea"/>
                <a:cs typeface="+mj-cs"/>
              </a:rPr>
            </a:br>
            <a:endParaRPr lang="en-US" sz="2400" b="1" dirty="0"/>
          </a:p>
        </p:txBody>
      </p:sp>
    </p:spTree>
    <p:extLst>
      <p:ext uri="{BB962C8B-B14F-4D97-AF65-F5344CB8AC3E}">
        <p14:creationId xmlns:p14="http://schemas.microsoft.com/office/powerpoint/2010/main" val="36620517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31839" y="457199"/>
            <a:ext cx="10728322" cy="6258465"/>
          </a:xfrm>
        </p:spPr>
        <p:txBody>
          <a:bodyPr>
            <a:normAutofit fontScale="90000"/>
          </a:bodyPr>
          <a:lstStyle/>
          <a:p>
            <a:r>
              <a:rPr kumimoji="0" lang="en-GB" sz="4000" b="1" i="0" u="sng" strike="noStrike" kern="1200" cap="none" spc="40" normalizeH="0" baseline="0" noProof="0" dirty="0">
                <a:ln>
                  <a:noFill/>
                </a:ln>
                <a:solidFill>
                  <a:prstClr val="white"/>
                </a:solidFill>
                <a:effectLst/>
                <a:uLnTx/>
                <a:uFillTx/>
                <a:latin typeface="The Hand Extrablack"/>
                <a:ea typeface="+mj-ea"/>
                <a:cs typeface="+mj-cs"/>
              </a:rPr>
              <a:t>STEP 4 : VISUALIZING THE DECISION TREE MODEL</a:t>
            </a:r>
            <a:br>
              <a:rPr kumimoji="0" lang="en-GB" sz="4000" b="1" i="0" u="sng" strike="noStrike" kern="1200" cap="none" spc="40" normalizeH="0" baseline="0" noProof="0" dirty="0">
                <a:ln>
                  <a:noFill/>
                </a:ln>
                <a:solidFill>
                  <a:prstClr val="white"/>
                </a:solidFill>
                <a:effectLst/>
                <a:uLnTx/>
                <a:uFillTx/>
                <a:latin typeface="The Hand Extrablack"/>
                <a:ea typeface="+mj-ea"/>
                <a:cs typeface="+mj-cs"/>
              </a:rPr>
            </a:br>
            <a:br>
              <a:rPr kumimoji="0" lang="en-GB" sz="4000" b="1" i="0" u="sng" strike="noStrike" kern="1200" cap="none" spc="40" normalizeH="0" baseline="0" noProof="0" dirty="0">
                <a:ln>
                  <a:noFill/>
                </a:ln>
                <a:solidFill>
                  <a:prstClr val="white"/>
                </a:solidFill>
                <a:effectLst/>
                <a:uLnTx/>
                <a:uFillTx/>
                <a:latin typeface="The Hand Extrablack"/>
                <a:ea typeface="+mj-ea"/>
                <a:cs typeface="+mj-cs"/>
              </a:rPr>
            </a:br>
            <a:r>
              <a:rPr kumimoji="0" lang="en-GB" sz="4000" b="1" i="0" u="sng" strike="noStrike" kern="1200" cap="none" spc="40" normalizeH="0" baseline="0" noProof="0" dirty="0">
                <a:ln>
                  <a:noFill/>
                </a:ln>
                <a:solidFill>
                  <a:prstClr val="white"/>
                </a:solidFill>
                <a:effectLst/>
                <a:uLnTx/>
                <a:uFillTx/>
                <a:latin typeface="The Hand Extrablack"/>
                <a:ea typeface="+mj-ea"/>
                <a:cs typeface="+mj-cs"/>
              </a:rPr>
              <a:t>STEP 5 : MODEL PERFORMANCE EVALUATION</a:t>
            </a:r>
            <a:br>
              <a:rPr kumimoji="0" lang="en-GB" sz="2200" b="1" i="0" u="none" strike="noStrike" kern="1200" cap="none" spc="40" normalizeH="0" baseline="0" noProof="0" dirty="0">
                <a:ln>
                  <a:noFill/>
                </a:ln>
                <a:solidFill>
                  <a:srgbClr val="002060"/>
                </a:solidFill>
                <a:effectLst/>
                <a:uLnTx/>
                <a:uFillTx/>
                <a:latin typeface="The Hand Extrablack"/>
                <a:ea typeface="+mj-ea"/>
                <a:cs typeface="+mj-cs"/>
              </a:rPr>
            </a:br>
            <a:r>
              <a:rPr kumimoji="0" lang="en-GB" sz="2600" b="1" i="0" u="none" strike="noStrike" kern="1200" cap="none" spc="40" normalizeH="0" baseline="0" noProof="0" dirty="0">
                <a:ln>
                  <a:noFill/>
                </a:ln>
                <a:solidFill>
                  <a:srgbClr val="002060"/>
                </a:solidFill>
                <a:effectLst/>
                <a:uLnTx/>
                <a:uFillTx/>
                <a:latin typeface="The Hand Extrablack"/>
                <a:ea typeface="+mj-ea"/>
                <a:cs typeface="+mj-cs"/>
              </a:rPr>
              <a:t>ACCURACY:</a:t>
            </a:r>
            <a:br>
              <a:rPr kumimoji="0" lang="en-GB" sz="2600" b="1" i="0" u="none" strike="noStrike" kern="1200" cap="none" spc="40" normalizeH="0" baseline="0" noProof="0" dirty="0">
                <a:ln>
                  <a:noFill/>
                </a:ln>
                <a:solidFill>
                  <a:srgbClr val="002060"/>
                </a:solidFill>
                <a:effectLst/>
                <a:uLnTx/>
                <a:uFillTx/>
                <a:latin typeface="The Hand Extrablack"/>
                <a:ea typeface="+mj-ea"/>
                <a:cs typeface="+mj-cs"/>
              </a:rPr>
            </a:br>
            <a:r>
              <a:rPr kumimoji="0" lang="en-GB" sz="2600" b="1" i="0" u="none" strike="noStrike" kern="1200" cap="none" spc="40" normalizeH="0" baseline="0" noProof="0" dirty="0">
                <a:ln>
                  <a:noFill/>
                </a:ln>
                <a:effectLst/>
                <a:uLnTx/>
                <a:uFillTx/>
                <a:latin typeface="The Hand Extrablack"/>
                <a:ea typeface="+mj-ea"/>
                <a:cs typeface="+mj-cs"/>
              </a:rPr>
              <a:t>Accuracy on training set :  1.0</a:t>
            </a:r>
            <a:br>
              <a:rPr kumimoji="0" lang="en-GB" sz="2600" b="1" i="0" u="none" strike="noStrike" kern="1200" cap="none" spc="40" normalizeH="0" baseline="0" noProof="0" dirty="0">
                <a:ln>
                  <a:noFill/>
                </a:ln>
                <a:effectLst/>
                <a:uLnTx/>
                <a:uFillTx/>
                <a:latin typeface="The Hand Extrablack"/>
                <a:ea typeface="+mj-ea"/>
                <a:cs typeface="+mj-cs"/>
              </a:rPr>
            </a:br>
            <a:r>
              <a:rPr kumimoji="0" lang="en-GB" sz="2600" b="1" i="0" u="none" strike="noStrike" kern="1200" cap="none" spc="40" normalizeH="0" baseline="0" noProof="0" dirty="0">
                <a:ln>
                  <a:noFill/>
                </a:ln>
                <a:effectLst/>
                <a:uLnTx/>
                <a:uFillTx/>
                <a:latin typeface="The Hand Extrablack"/>
                <a:ea typeface="+mj-ea"/>
                <a:cs typeface="+mj-cs"/>
              </a:rPr>
              <a:t>Accuracy on test set :  0.9773333333333334</a:t>
            </a:r>
            <a:br>
              <a:rPr kumimoji="0" lang="en-GB" sz="2600" b="1" i="0" u="none" strike="noStrike" kern="1200" cap="none" spc="40" normalizeH="0" baseline="0" noProof="0" dirty="0">
                <a:ln>
                  <a:noFill/>
                </a:ln>
                <a:effectLst/>
                <a:uLnTx/>
                <a:uFillTx/>
                <a:latin typeface="The Hand Extrablack"/>
                <a:ea typeface="+mj-ea"/>
                <a:cs typeface="+mj-cs"/>
              </a:rPr>
            </a:br>
            <a:br>
              <a:rPr kumimoji="0" lang="en-GB" sz="2600" b="1" i="0" u="none" strike="noStrike" kern="1200" cap="none" spc="40" normalizeH="0" baseline="0" noProof="0" dirty="0">
                <a:ln>
                  <a:noFill/>
                </a:ln>
                <a:effectLst/>
                <a:uLnTx/>
                <a:uFillTx/>
                <a:latin typeface="The Hand Extrablack"/>
                <a:ea typeface="+mj-ea"/>
                <a:cs typeface="+mj-cs"/>
              </a:rPr>
            </a:br>
            <a:r>
              <a:rPr lang="en-GB" sz="2600" b="1" dirty="0">
                <a:solidFill>
                  <a:srgbClr val="002060"/>
                </a:solidFill>
                <a:latin typeface="The Hand Extrablack"/>
              </a:rPr>
              <a:t>PERFORMANCE MEASURES</a:t>
            </a:r>
            <a:br>
              <a:rPr lang="en-GB" sz="2600" b="1" dirty="0">
                <a:solidFill>
                  <a:srgbClr val="002060"/>
                </a:solidFill>
                <a:latin typeface="The Hand Extrablack"/>
              </a:rPr>
            </a:br>
            <a:br>
              <a:rPr lang="en-GB" sz="2600" b="1" dirty="0">
                <a:solidFill>
                  <a:srgbClr val="002060"/>
                </a:solidFill>
                <a:latin typeface="The Hand Extrablack"/>
              </a:rPr>
            </a:br>
            <a:br>
              <a:rPr lang="en-GB" sz="2600" b="1" dirty="0">
                <a:solidFill>
                  <a:srgbClr val="002060"/>
                </a:solidFill>
                <a:latin typeface="The Hand Extrablack"/>
              </a:rPr>
            </a:br>
            <a:br>
              <a:rPr lang="en-GB" sz="2600" b="1" dirty="0">
                <a:solidFill>
                  <a:srgbClr val="002060"/>
                </a:solidFill>
                <a:latin typeface="The Hand Extrablack"/>
              </a:rPr>
            </a:br>
            <a:br>
              <a:rPr lang="en-GB" sz="2600" b="1" dirty="0">
                <a:solidFill>
                  <a:srgbClr val="002060"/>
                </a:solidFill>
                <a:latin typeface="The Hand Extrablack"/>
              </a:rPr>
            </a:br>
            <a:br>
              <a:rPr lang="en-GB" sz="2600" b="1" dirty="0">
                <a:solidFill>
                  <a:srgbClr val="002060"/>
                </a:solidFill>
                <a:latin typeface="The Hand Extrablack"/>
              </a:rPr>
            </a:br>
            <a:r>
              <a:rPr lang="en-GB" sz="2600" b="1" dirty="0">
                <a:latin typeface="The Hand Extrablack"/>
              </a:rPr>
              <a:t>f1-score although lower than accuracy; is still a decent score. </a:t>
            </a:r>
            <a:br>
              <a:rPr lang="en-GB" sz="2600" b="1" dirty="0">
                <a:latin typeface="The Hand Extrablack"/>
              </a:rPr>
            </a:br>
            <a:r>
              <a:rPr lang="en-GB" sz="2600" b="1" dirty="0">
                <a:latin typeface="The Hand Extrablack"/>
              </a:rPr>
              <a:t>It gives an idea as to the precision and recall values.</a:t>
            </a:r>
            <a:br>
              <a:rPr lang="en-GB" sz="2600" b="1" dirty="0">
                <a:latin typeface="The Hand Extrablack"/>
              </a:rPr>
            </a:br>
            <a:r>
              <a:rPr lang="en-GB" sz="2600" b="1" dirty="0">
                <a:latin typeface="The Hand Extrablack"/>
              </a:rPr>
              <a:t>RECALL = 88%</a:t>
            </a:r>
            <a:br>
              <a:rPr lang="en-GB" sz="2600" b="1" dirty="0">
                <a:latin typeface="The Hand Extrablack"/>
              </a:rPr>
            </a:br>
            <a:r>
              <a:rPr lang="en-GB" sz="2600" b="1" dirty="0">
                <a:latin typeface="The Hand Extrablack"/>
              </a:rPr>
              <a:t>PRECISION = 89%</a:t>
            </a:r>
            <a:br>
              <a:rPr lang="en-GB" sz="2600" b="1" dirty="0">
                <a:latin typeface="The Hand Extrablack"/>
              </a:rPr>
            </a:br>
            <a:r>
              <a:rPr lang="en-GB" sz="2600" b="1" dirty="0">
                <a:latin typeface="The Hand Extrablack"/>
              </a:rPr>
              <a:t>The Recall and Precision values are very high showing that the Decision tree Classifier is a great model.</a:t>
            </a:r>
            <a:endParaRPr lang="en-US" sz="2600" b="1" dirty="0"/>
          </a:p>
        </p:txBody>
      </p:sp>
      <p:pic>
        <p:nvPicPr>
          <p:cNvPr id="30722" name="Picture 2">
            <a:extLst>
              <a:ext uri="{FF2B5EF4-FFF2-40B4-BE49-F238E27FC236}">
                <a16:creationId xmlns:a16="http://schemas.microsoft.com/office/drawing/2014/main" id="{605EB875-4517-4C1C-90F6-EE9619F46F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0821" y="142336"/>
            <a:ext cx="4722813" cy="657332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18259E31-E024-42CE-801A-B638DE8E56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839" y="3429000"/>
            <a:ext cx="4095750" cy="1438275"/>
          </a:xfrm>
          <a:prstGeom prst="rect">
            <a:avLst/>
          </a:prstGeom>
        </p:spPr>
      </p:pic>
    </p:spTree>
    <p:extLst>
      <p:ext uri="{BB962C8B-B14F-4D97-AF65-F5344CB8AC3E}">
        <p14:creationId xmlns:p14="http://schemas.microsoft.com/office/powerpoint/2010/main" val="28321408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31839" y="457199"/>
            <a:ext cx="10728322" cy="5689601"/>
          </a:xfrm>
        </p:spPr>
        <p:txBody>
          <a:bodyPr>
            <a:normAutofit fontScale="90000"/>
          </a:bodyPr>
          <a:lstStyle/>
          <a:p>
            <a:r>
              <a:rPr kumimoji="0" lang="en-GB" sz="4000" b="1" i="0" u="sng" strike="noStrike" kern="1200" cap="none" spc="40" normalizeH="0" baseline="0" noProof="0" dirty="0">
                <a:ln>
                  <a:noFill/>
                </a:ln>
                <a:solidFill>
                  <a:prstClr val="white"/>
                </a:solidFill>
                <a:effectLst/>
                <a:uLnTx/>
                <a:uFillTx/>
                <a:latin typeface="The Hand Extrablack"/>
                <a:ea typeface="+mj-ea"/>
                <a:cs typeface="+mj-cs"/>
              </a:rPr>
              <a:t>STEP 5 : MODEL PERFORMANCE EVALUATION</a:t>
            </a:r>
            <a:br>
              <a:rPr kumimoji="0" lang="en-GB" sz="4000" b="1" i="0" u="sng" strike="noStrike" kern="1200" cap="none" spc="40" normalizeH="0" baseline="0" noProof="0" dirty="0">
                <a:ln>
                  <a:noFill/>
                </a:ln>
                <a:solidFill>
                  <a:prstClr val="white"/>
                </a:solidFill>
                <a:effectLst/>
                <a:uLnTx/>
                <a:uFillTx/>
                <a:latin typeface="The Hand Extrablack"/>
                <a:ea typeface="+mj-ea"/>
                <a:cs typeface="+mj-cs"/>
              </a:rPr>
            </a:br>
            <a:br>
              <a:rPr kumimoji="0" lang="en-GB" sz="2200" b="1" i="0" u="sng" strike="noStrike" kern="1200" cap="none" spc="40" normalizeH="0" baseline="0" noProof="0" dirty="0">
                <a:ln>
                  <a:noFill/>
                </a:ln>
                <a:solidFill>
                  <a:prstClr val="white"/>
                </a:solidFill>
                <a:effectLst/>
                <a:uLnTx/>
                <a:uFillTx/>
                <a:latin typeface="The Hand Extrablack"/>
                <a:ea typeface="+mj-ea"/>
                <a:cs typeface="+mj-cs"/>
              </a:rPr>
            </a:br>
            <a: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t>CONFUSION MATRIX : </a:t>
            </a: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r>
              <a:rPr kumimoji="0" lang="en-GB" sz="2200" b="1" i="0" u="none" strike="noStrike" kern="1200" cap="none" spc="40" normalizeH="0" baseline="0" noProof="0" dirty="0">
                <a:ln>
                  <a:noFill/>
                </a:ln>
                <a:effectLst/>
                <a:uLnTx/>
                <a:uFillTx/>
                <a:latin typeface="The Hand Extrablack"/>
                <a:ea typeface="+mj-ea"/>
                <a:cs typeface="+mj-cs"/>
              </a:rPr>
              <a:t>True Positives (TP): we correctly predicted that they will take a loan - 131</a:t>
            </a:r>
            <a:br>
              <a:rPr kumimoji="0" lang="en-GB" sz="2200" b="1" i="0" u="none" strike="noStrike" kern="1200" cap="none" spc="40" normalizeH="0" baseline="0" noProof="0" dirty="0">
                <a:ln>
                  <a:noFill/>
                </a:ln>
                <a:effectLst/>
                <a:uLnTx/>
                <a:uFillTx/>
                <a:latin typeface="The Hand Extrablack"/>
                <a:ea typeface="+mj-ea"/>
                <a:cs typeface="+mj-cs"/>
              </a:rPr>
            </a:br>
            <a:br>
              <a:rPr kumimoji="0" lang="en-GB" sz="2200" b="1" i="0" u="none" strike="noStrike" kern="1200" cap="none" spc="40" normalizeH="0" baseline="0" noProof="0" dirty="0">
                <a:ln>
                  <a:noFill/>
                </a:ln>
                <a:effectLst/>
                <a:uLnTx/>
                <a:uFillTx/>
                <a:latin typeface="The Hand Extrablack"/>
                <a:ea typeface="+mj-ea"/>
                <a:cs typeface="+mj-cs"/>
              </a:rPr>
            </a:br>
            <a:r>
              <a:rPr kumimoji="0" lang="en-GB" sz="2200" b="1" i="0" u="none" strike="noStrike" kern="1200" cap="none" spc="40" normalizeH="0" baseline="0" noProof="0" dirty="0">
                <a:ln>
                  <a:noFill/>
                </a:ln>
                <a:effectLst/>
                <a:uLnTx/>
                <a:uFillTx/>
                <a:latin typeface="The Hand Extrablack"/>
                <a:ea typeface="+mj-ea"/>
                <a:cs typeface="+mj-cs"/>
              </a:rPr>
              <a:t>True Negatives (TN): we correctly predicted that they will not take a loan - 1335</a:t>
            </a:r>
            <a:br>
              <a:rPr kumimoji="0" lang="en-GB" sz="2200" b="1" i="0" u="none" strike="noStrike" kern="1200" cap="none" spc="40" normalizeH="0" baseline="0" noProof="0" dirty="0">
                <a:ln>
                  <a:noFill/>
                </a:ln>
                <a:effectLst/>
                <a:uLnTx/>
                <a:uFillTx/>
                <a:latin typeface="The Hand Extrablack"/>
                <a:ea typeface="+mj-ea"/>
                <a:cs typeface="+mj-cs"/>
              </a:rPr>
            </a:br>
            <a:br>
              <a:rPr kumimoji="0" lang="en-GB" sz="2200" b="1" i="0" u="none" strike="noStrike" kern="1200" cap="none" spc="40" normalizeH="0" baseline="0" noProof="0" dirty="0">
                <a:ln>
                  <a:noFill/>
                </a:ln>
                <a:effectLst/>
                <a:uLnTx/>
                <a:uFillTx/>
                <a:latin typeface="The Hand Extrablack"/>
                <a:ea typeface="+mj-ea"/>
                <a:cs typeface="+mj-cs"/>
              </a:rPr>
            </a:br>
            <a:r>
              <a:rPr kumimoji="0" lang="en-GB" sz="2200" b="1" i="0" u="none" strike="noStrike" kern="1200" cap="none" spc="40" normalizeH="0" baseline="0" noProof="0" dirty="0">
                <a:ln>
                  <a:noFill/>
                </a:ln>
                <a:effectLst/>
                <a:uLnTx/>
                <a:uFillTx/>
                <a:latin typeface="The Hand Extrablack"/>
                <a:ea typeface="+mj-ea"/>
                <a:cs typeface="+mj-cs"/>
              </a:rPr>
              <a:t>Falsely predict positive : Type I error</a:t>
            </a:r>
            <a:br>
              <a:rPr kumimoji="0" lang="en-GB" sz="2200" b="1" i="0" u="none" strike="noStrike" kern="1200" cap="none" spc="40" normalizeH="0" baseline="0" noProof="0" dirty="0">
                <a:ln>
                  <a:noFill/>
                </a:ln>
                <a:effectLst/>
                <a:uLnTx/>
                <a:uFillTx/>
                <a:latin typeface="The Hand Extrablack"/>
                <a:ea typeface="+mj-ea"/>
                <a:cs typeface="+mj-cs"/>
              </a:rPr>
            </a:br>
            <a:r>
              <a:rPr kumimoji="0" lang="en-GB" sz="2200" b="1" i="0" u="none" strike="noStrike" kern="1200" cap="none" spc="40" normalizeH="0" baseline="0" noProof="0" dirty="0">
                <a:ln>
                  <a:noFill/>
                </a:ln>
                <a:effectLst/>
                <a:uLnTx/>
                <a:uFillTx/>
                <a:latin typeface="The Hand Extrablack"/>
                <a:ea typeface="+mj-ea"/>
                <a:cs typeface="+mj-cs"/>
              </a:rPr>
              <a:t>False Positives (FP): we incorrectly predicted that they will take a loan - 16</a:t>
            </a:r>
            <a:br>
              <a:rPr kumimoji="0" lang="en-GB" sz="2200" b="1" i="0" u="none" strike="noStrike" kern="1200" cap="none" spc="40" normalizeH="0" baseline="0" noProof="0" dirty="0">
                <a:ln>
                  <a:noFill/>
                </a:ln>
                <a:effectLst/>
                <a:uLnTx/>
                <a:uFillTx/>
                <a:latin typeface="The Hand Extrablack"/>
                <a:ea typeface="+mj-ea"/>
                <a:cs typeface="+mj-cs"/>
              </a:rPr>
            </a:br>
            <a:br>
              <a:rPr kumimoji="0" lang="en-GB" sz="2200" b="1" i="0" u="none" strike="noStrike" kern="1200" cap="none" spc="40" normalizeH="0" baseline="0" noProof="0" dirty="0">
                <a:ln>
                  <a:noFill/>
                </a:ln>
                <a:effectLst/>
                <a:uLnTx/>
                <a:uFillTx/>
                <a:latin typeface="The Hand Extrablack"/>
                <a:ea typeface="+mj-ea"/>
                <a:cs typeface="+mj-cs"/>
              </a:rPr>
            </a:br>
            <a:r>
              <a:rPr kumimoji="0" lang="en-GB" sz="2200" b="1" i="0" u="none" strike="noStrike" kern="1200" cap="none" spc="40" normalizeH="0" baseline="0" noProof="0" dirty="0">
                <a:ln>
                  <a:noFill/>
                </a:ln>
                <a:effectLst/>
                <a:uLnTx/>
                <a:uFillTx/>
                <a:latin typeface="The Hand Extrablack"/>
                <a:ea typeface="+mj-ea"/>
                <a:cs typeface="+mj-cs"/>
              </a:rPr>
              <a:t>Falsely predict negative : Type II error</a:t>
            </a:r>
            <a:br>
              <a:rPr kumimoji="0" lang="en-GB" sz="2200" b="1" i="0" u="none" strike="noStrike" kern="1200" cap="none" spc="40" normalizeH="0" baseline="0" noProof="0" dirty="0">
                <a:ln>
                  <a:noFill/>
                </a:ln>
                <a:effectLst/>
                <a:uLnTx/>
                <a:uFillTx/>
                <a:latin typeface="The Hand Extrablack"/>
                <a:ea typeface="+mj-ea"/>
                <a:cs typeface="+mj-cs"/>
              </a:rPr>
            </a:br>
            <a:r>
              <a:rPr kumimoji="0" lang="en-GB" sz="2200" b="1" i="0" u="none" strike="noStrike" kern="1200" cap="none" spc="40" normalizeH="0" baseline="0" noProof="0" dirty="0">
                <a:ln>
                  <a:noFill/>
                </a:ln>
                <a:effectLst/>
                <a:uLnTx/>
                <a:uFillTx/>
                <a:latin typeface="The Hand Extrablack"/>
                <a:ea typeface="+mj-ea"/>
                <a:cs typeface="+mj-cs"/>
              </a:rPr>
              <a:t>False Negatives (FN): we incorrectly predicted that they will not take a loan - 18</a:t>
            </a: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r>
              <a:rPr lang="en-GB" sz="2400" b="1" dirty="0">
                <a:solidFill>
                  <a:srgbClr val="002060"/>
                </a:solidFill>
                <a:latin typeface="The Hand Extrablack"/>
              </a:rPr>
              <a:t>FEATURE IMPORTANCE</a:t>
            </a:r>
            <a: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t>: </a:t>
            </a: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r>
              <a:rPr kumimoji="0" lang="en-GB" sz="2400" b="1" i="0" u="none" strike="noStrike" kern="1200" cap="none" spc="40" normalizeH="0" baseline="0" noProof="0" dirty="0">
                <a:ln>
                  <a:noFill/>
                </a:ln>
                <a:effectLst/>
                <a:uLnTx/>
                <a:uFillTx/>
                <a:latin typeface="The Hand Extrablack"/>
                <a:ea typeface="+mj-ea"/>
                <a:cs typeface="+mj-cs"/>
              </a:rPr>
              <a:t>The importance of a feature is computed </a:t>
            </a:r>
            <a:br>
              <a:rPr kumimoji="0" lang="en-GB" sz="2400" b="1" i="0" u="none" strike="noStrike" kern="1200" cap="none" spc="40" normalizeH="0" baseline="0" noProof="0" dirty="0">
                <a:ln>
                  <a:noFill/>
                </a:ln>
                <a:effectLst/>
                <a:uLnTx/>
                <a:uFillTx/>
                <a:latin typeface="The Hand Extrablack"/>
                <a:ea typeface="+mj-ea"/>
                <a:cs typeface="+mj-cs"/>
              </a:rPr>
            </a:br>
            <a:r>
              <a:rPr kumimoji="0" lang="en-GB" sz="2400" b="1" i="0" u="none" strike="noStrike" kern="1200" cap="none" spc="40" normalizeH="0" baseline="0" noProof="0" dirty="0">
                <a:ln>
                  <a:noFill/>
                </a:ln>
                <a:effectLst/>
                <a:uLnTx/>
                <a:uFillTx/>
                <a:latin typeface="The Hand Extrablack"/>
                <a:ea typeface="+mj-ea"/>
                <a:cs typeface="+mj-cs"/>
              </a:rPr>
              <a:t>as the (normalized) total reduction of the </a:t>
            </a:r>
            <a:br>
              <a:rPr kumimoji="0" lang="en-GB" sz="2400" b="1" i="0" u="none" strike="noStrike" kern="1200" cap="none" spc="40" normalizeH="0" baseline="0" noProof="0" dirty="0">
                <a:ln>
                  <a:noFill/>
                </a:ln>
                <a:effectLst/>
                <a:uLnTx/>
                <a:uFillTx/>
                <a:latin typeface="The Hand Extrablack"/>
                <a:ea typeface="+mj-ea"/>
                <a:cs typeface="+mj-cs"/>
              </a:rPr>
            </a:br>
            <a:r>
              <a:rPr kumimoji="0" lang="en-GB" sz="2400" b="1" i="0" u="none" strike="noStrike" kern="1200" cap="none" spc="40" normalizeH="0" baseline="0" noProof="0" dirty="0">
                <a:ln>
                  <a:noFill/>
                </a:ln>
                <a:effectLst/>
                <a:uLnTx/>
                <a:uFillTx/>
                <a:latin typeface="The Hand Extrablack"/>
                <a:ea typeface="+mj-ea"/>
                <a:cs typeface="+mj-cs"/>
              </a:rPr>
              <a:t>criterion brought by that feature. </a:t>
            </a:r>
            <a:br>
              <a:rPr kumimoji="0" lang="en-GB" sz="2400" b="1" i="0" u="none" strike="noStrike" kern="1200" cap="none" spc="40" normalizeH="0" baseline="0" noProof="0" dirty="0">
                <a:ln>
                  <a:noFill/>
                </a:ln>
                <a:effectLst/>
                <a:uLnTx/>
                <a:uFillTx/>
                <a:latin typeface="The Hand Extrablack"/>
                <a:ea typeface="+mj-ea"/>
                <a:cs typeface="+mj-cs"/>
              </a:rPr>
            </a:br>
            <a:r>
              <a:rPr kumimoji="0" lang="en-GB" sz="2400" b="1" i="0" u="none" strike="noStrike" kern="1200" cap="none" spc="40" normalizeH="0" baseline="0" noProof="0" dirty="0">
                <a:ln>
                  <a:noFill/>
                </a:ln>
                <a:effectLst/>
                <a:uLnTx/>
                <a:uFillTx/>
                <a:latin typeface="The Hand Extrablack"/>
                <a:ea typeface="+mj-ea"/>
                <a:cs typeface="+mj-cs"/>
              </a:rPr>
              <a:t>It is also known as the Gini importance</a:t>
            </a: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2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2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2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2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2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200" b="1" i="0" u="none" strike="noStrike" kern="1200" cap="none" spc="40" normalizeH="0" baseline="0" noProof="0" dirty="0">
                <a:ln>
                  <a:noFill/>
                </a:ln>
                <a:solidFill>
                  <a:srgbClr val="002060"/>
                </a:solidFill>
                <a:effectLst/>
                <a:uLnTx/>
                <a:uFillTx/>
                <a:latin typeface="The Hand Extrablack"/>
                <a:ea typeface="+mj-ea"/>
                <a:cs typeface="+mj-cs"/>
              </a:rPr>
            </a:br>
            <a:endParaRPr lang="en-US" sz="2400" b="1" dirty="0"/>
          </a:p>
        </p:txBody>
      </p:sp>
      <p:pic>
        <p:nvPicPr>
          <p:cNvPr id="30724" name="Picture 4">
            <a:extLst>
              <a:ext uri="{FF2B5EF4-FFF2-40B4-BE49-F238E27FC236}">
                <a16:creationId xmlns:a16="http://schemas.microsoft.com/office/drawing/2014/main" id="{BA34B2EA-A47C-466C-82FD-8777021A0B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1432" y="1155939"/>
            <a:ext cx="4055587" cy="301876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604F640-7342-4C9D-BEF6-86611F045E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4610" y="4304103"/>
            <a:ext cx="1988573" cy="2227937"/>
          </a:xfrm>
          <a:prstGeom prst="rect">
            <a:avLst/>
          </a:prstGeom>
        </p:spPr>
      </p:pic>
      <p:pic>
        <p:nvPicPr>
          <p:cNvPr id="32772" name="Picture 4">
            <a:extLst>
              <a:ext uri="{FF2B5EF4-FFF2-40B4-BE49-F238E27FC236}">
                <a16:creationId xmlns:a16="http://schemas.microsoft.com/office/drawing/2014/main" id="{FAF133F7-84F4-497C-AD99-1EE27BFC15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9052" y="4304102"/>
            <a:ext cx="5367967" cy="2227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00735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31839" y="457199"/>
            <a:ext cx="10728322" cy="5689601"/>
          </a:xfrm>
        </p:spPr>
        <p:txBody>
          <a:bodyPr>
            <a:normAutofit/>
          </a:bodyPr>
          <a:lstStyle/>
          <a:p>
            <a:r>
              <a:rPr kumimoji="0" lang="en-GB" sz="3600" b="1" i="0" u="sng" strike="noStrike" kern="1200" cap="none" spc="40" normalizeH="0" baseline="0" noProof="0" dirty="0">
                <a:ln>
                  <a:noFill/>
                </a:ln>
                <a:solidFill>
                  <a:prstClr val="white"/>
                </a:solidFill>
                <a:effectLst/>
                <a:uLnTx/>
                <a:uFillTx/>
                <a:latin typeface="The Hand Extrablack"/>
                <a:ea typeface="+mj-ea"/>
                <a:cs typeface="+mj-cs"/>
              </a:rPr>
              <a:t>STEP 5 : MODEL PERFORMANCE EVALUATION</a:t>
            </a:r>
            <a:br>
              <a:rPr kumimoji="0" lang="en-GB" sz="4000" b="1" i="0" u="sng" strike="noStrike" kern="1200" cap="none" spc="40" normalizeH="0" baseline="0" noProof="0" dirty="0">
                <a:ln>
                  <a:noFill/>
                </a:ln>
                <a:solidFill>
                  <a:prstClr val="white"/>
                </a:solidFill>
                <a:effectLst/>
                <a:uLnTx/>
                <a:uFillTx/>
                <a:latin typeface="The Hand Extrablack"/>
                <a:ea typeface="+mj-ea"/>
                <a:cs typeface="+mj-cs"/>
              </a:rPr>
            </a:b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r>
              <a:rPr lang="en-GB" sz="2400" b="1" dirty="0">
                <a:solidFill>
                  <a:srgbClr val="002060"/>
                </a:solidFill>
                <a:latin typeface="The Hand Extrablack"/>
              </a:rPr>
              <a:t>FEATURE IMPORTANCE</a:t>
            </a:r>
            <a: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t>: </a:t>
            </a: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r>
              <a:rPr kumimoji="0" lang="en-GB" sz="2400" b="1" i="0" u="none" strike="noStrike" kern="1200" cap="none" spc="40" normalizeH="0" baseline="0" noProof="0" dirty="0">
                <a:ln>
                  <a:noFill/>
                </a:ln>
                <a:effectLst/>
                <a:uLnTx/>
                <a:uFillTx/>
                <a:latin typeface="The Hand Extrablack"/>
                <a:ea typeface="+mj-ea"/>
                <a:cs typeface="+mj-cs"/>
              </a:rPr>
              <a:t>From the graph, we can see that Education has the highest feature importance followed by Income, Family, </a:t>
            </a:r>
            <a:r>
              <a:rPr kumimoji="0" lang="en-GB" sz="2400" b="1" i="0" u="none" strike="noStrike" kern="1200" cap="none" spc="40" normalizeH="0" baseline="0" noProof="0" dirty="0" err="1">
                <a:ln>
                  <a:noFill/>
                </a:ln>
                <a:effectLst/>
                <a:uLnTx/>
                <a:uFillTx/>
                <a:latin typeface="The Hand Extrablack"/>
                <a:ea typeface="+mj-ea"/>
                <a:cs typeface="+mj-cs"/>
              </a:rPr>
              <a:t>CCAvg</a:t>
            </a:r>
            <a:r>
              <a:rPr kumimoji="0" lang="en-GB" sz="2400" b="1" i="0" u="none" strike="noStrike" kern="1200" cap="none" spc="40" normalizeH="0" baseline="0" noProof="0" dirty="0">
                <a:ln>
                  <a:noFill/>
                </a:ln>
                <a:effectLst/>
                <a:uLnTx/>
                <a:uFillTx/>
                <a:latin typeface="The Hand Extrablack"/>
                <a:ea typeface="+mj-ea"/>
                <a:cs typeface="+mj-cs"/>
              </a:rPr>
              <a:t>, Age, </a:t>
            </a:r>
            <a:r>
              <a:rPr kumimoji="0" lang="en-GB" sz="2400" b="1" i="0" u="none" strike="noStrike" kern="1200" cap="none" spc="40" normalizeH="0" baseline="0" noProof="0" dirty="0" err="1">
                <a:ln>
                  <a:noFill/>
                </a:ln>
                <a:effectLst/>
                <a:uLnTx/>
                <a:uFillTx/>
                <a:latin typeface="The Hand Extrablack"/>
                <a:ea typeface="+mj-ea"/>
                <a:cs typeface="+mj-cs"/>
              </a:rPr>
              <a:t>CD_Account</a:t>
            </a:r>
            <a:r>
              <a:rPr kumimoji="0" lang="en-GB" sz="2400" b="1" i="0" u="none" strike="noStrike" kern="1200" cap="none" spc="40" normalizeH="0" baseline="0" noProof="0" dirty="0">
                <a:ln>
                  <a:noFill/>
                </a:ln>
                <a:effectLst/>
                <a:uLnTx/>
                <a:uFillTx/>
                <a:latin typeface="The Hand Extrablack"/>
                <a:ea typeface="+mj-ea"/>
                <a:cs typeface="+mj-cs"/>
              </a:rPr>
              <a:t> and Mortgage.</a:t>
            </a:r>
            <a:br>
              <a:rPr kumimoji="0" lang="en-GB" sz="2400" b="1" i="0" u="none" strike="noStrike" kern="1200" cap="none" spc="40" normalizeH="0" baseline="0" noProof="0" dirty="0">
                <a:ln>
                  <a:noFill/>
                </a:ln>
                <a:effectLst/>
                <a:uLnTx/>
                <a:uFillTx/>
                <a:latin typeface="The Hand Extrablack"/>
                <a:ea typeface="+mj-ea"/>
                <a:cs typeface="+mj-cs"/>
              </a:rPr>
            </a:br>
            <a:r>
              <a:rPr kumimoji="0" lang="en-GB" sz="2400" b="1" i="0" u="none" strike="noStrike" kern="1200" cap="none" spc="40" normalizeH="0" baseline="0" noProof="0" dirty="0">
                <a:ln>
                  <a:noFill/>
                </a:ln>
                <a:effectLst/>
                <a:uLnTx/>
                <a:uFillTx/>
                <a:latin typeface="The Hand Extrablack"/>
                <a:ea typeface="+mj-ea"/>
                <a:cs typeface="+mj-cs"/>
              </a:rPr>
              <a:t>Online, </a:t>
            </a:r>
            <a:r>
              <a:rPr kumimoji="0" lang="en-GB" sz="2400" b="1" i="0" u="none" strike="noStrike" kern="1200" cap="none" spc="40" normalizeH="0" baseline="0" noProof="0" dirty="0" err="1">
                <a:ln>
                  <a:noFill/>
                </a:ln>
                <a:effectLst/>
                <a:uLnTx/>
                <a:uFillTx/>
                <a:latin typeface="The Hand Extrablack"/>
                <a:ea typeface="+mj-ea"/>
                <a:cs typeface="+mj-cs"/>
              </a:rPr>
              <a:t>Securities_Account</a:t>
            </a:r>
            <a:r>
              <a:rPr kumimoji="0" lang="en-GB" sz="2400" b="1" i="0" u="none" strike="noStrike" kern="1200" cap="none" spc="40" normalizeH="0" baseline="0" noProof="0" dirty="0">
                <a:ln>
                  <a:noFill/>
                </a:ln>
                <a:effectLst/>
                <a:uLnTx/>
                <a:uFillTx/>
                <a:latin typeface="The Hand Extrablack"/>
                <a:ea typeface="+mj-ea"/>
                <a:cs typeface="+mj-cs"/>
              </a:rPr>
              <a:t> and </a:t>
            </a:r>
            <a:r>
              <a:rPr kumimoji="0" lang="en-GB" sz="2400" b="1" i="0" u="none" strike="noStrike" kern="1200" cap="none" spc="40" normalizeH="0" baseline="0" noProof="0" dirty="0" err="1">
                <a:ln>
                  <a:noFill/>
                </a:ln>
                <a:effectLst/>
                <a:uLnTx/>
                <a:uFillTx/>
                <a:latin typeface="The Hand Extrablack"/>
                <a:ea typeface="+mj-ea"/>
                <a:cs typeface="+mj-cs"/>
              </a:rPr>
              <a:t>CreditCard</a:t>
            </a:r>
            <a:r>
              <a:rPr kumimoji="0" lang="en-GB" sz="2400" b="1" i="0" u="none" strike="noStrike" kern="1200" cap="none" spc="40" normalizeH="0" baseline="0" noProof="0" dirty="0">
                <a:ln>
                  <a:noFill/>
                </a:ln>
                <a:effectLst/>
                <a:uLnTx/>
                <a:uFillTx/>
                <a:latin typeface="The Hand Extrablack"/>
                <a:ea typeface="+mj-ea"/>
                <a:cs typeface="+mj-cs"/>
              </a:rPr>
              <a:t> hold negligible feature importance.</a:t>
            </a:r>
            <a:br>
              <a:rPr kumimoji="0" lang="en-GB" sz="22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200" b="1" i="0" u="none" strike="noStrike" kern="1200" cap="none" spc="40" normalizeH="0" baseline="0" noProof="0" dirty="0">
                <a:ln>
                  <a:noFill/>
                </a:ln>
                <a:solidFill>
                  <a:srgbClr val="002060"/>
                </a:solidFill>
                <a:effectLst/>
                <a:uLnTx/>
                <a:uFillTx/>
                <a:latin typeface="The Hand Extrablack"/>
                <a:ea typeface="+mj-ea"/>
                <a:cs typeface="+mj-cs"/>
              </a:rPr>
            </a:br>
            <a:r>
              <a:rPr kumimoji="0" lang="en-GB" sz="2200" b="1" i="0" u="none" strike="noStrike" kern="1200" cap="none" spc="40" normalizeH="0" baseline="0" noProof="0" dirty="0">
                <a:ln>
                  <a:noFill/>
                </a:ln>
                <a:solidFill>
                  <a:srgbClr val="002060"/>
                </a:solidFill>
                <a:effectLst/>
                <a:uLnTx/>
                <a:uFillTx/>
                <a:latin typeface="The Hand Extrablack"/>
                <a:ea typeface="+mj-ea"/>
                <a:cs typeface="+mj-cs"/>
              </a:rPr>
              <a:t>OBSERVATIONS:</a:t>
            </a:r>
            <a:br>
              <a:rPr kumimoji="0" lang="en-GB" sz="2200" b="1" i="0" u="none" strike="noStrike" kern="1200" cap="none" spc="40" normalizeH="0" baseline="0" noProof="0" dirty="0">
                <a:ln>
                  <a:noFill/>
                </a:ln>
                <a:solidFill>
                  <a:srgbClr val="002060"/>
                </a:solidFill>
                <a:effectLst/>
                <a:uLnTx/>
                <a:uFillTx/>
                <a:latin typeface="The Hand Extrablack"/>
                <a:ea typeface="+mj-ea"/>
                <a:cs typeface="+mj-cs"/>
              </a:rPr>
            </a:br>
            <a:r>
              <a:rPr kumimoji="0" lang="en-GB" sz="2200" b="1" i="0" u="none" strike="noStrike" kern="1200" cap="none" spc="40" normalizeH="0" baseline="0" noProof="0" dirty="0">
                <a:ln>
                  <a:noFill/>
                </a:ln>
                <a:effectLst/>
                <a:uLnTx/>
                <a:uFillTx/>
                <a:latin typeface="The Hand Extrablack"/>
                <a:ea typeface="+mj-ea"/>
                <a:cs typeface="+mj-cs"/>
              </a:rPr>
              <a:t>As we can see this model is very complex and difficult to understand. We can also say that this model tends to overfit.</a:t>
            </a:r>
            <a:br>
              <a:rPr kumimoji="0" lang="en-GB" sz="2200" b="1" i="0" u="none" strike="noStrike" kern="1200" cap="none" spc="40" normalizeH="0" baseline="0" noProof="0" dirty="0">
                <a:ln>
                  <a:noFill/>
                </a:ln>
                <a:effectLst/>
                <a:uLnTx/>
                <a:uFillTx/>
                <a:latin typeface="The Hand Extrablack"/>
                <a:ea typeface="+mj-ea"/>
                <a:cs typeface="+mj-cs"/>
              </a:rPr>
            </a:br>
            <a:r>
              <a:rPr kumimoji="0" lang="en-GB" sz="2200" b="1" i="0" u="none" strike="noStrike" kern="1200" cap="none" spc="40" normalizeH="0" baseline="0" noProof="0" dirty="0">
                <a:ln>
                  <a:noFill/>
                </a:ln>
                <a:effectLst/>
                <a:uLnTx/>
                <a:uFillTx/>
                <a:latin typeface="The Hand Extrablack"/>
                <a:ea typeface="+mj-ea"/>
                <a:cs typeface="+mj-cs"/>
              </a:rPr>
              <a:t>To avoid this, we can PRUNE the decision tree to avoid overfitting and also for ease of understanding.</a:t>
            </a:r>
            <a:br>
              <a:rPr kumimoji="0" lang="en-GB" sz="22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200" b="1" i="0" u="none" strike="noStrike" kern="1200" cap="none" spc="40" normalizeH="0" baseline="0" noProof="0" dirty="0">
                <a:ln>
                  <a:noFill/>
                </a:ln>
                <a:solidFill>
                  <a:srgbClr val="002060"/>
                </a:solidFill>
                <a:effectLst/>
                <a:uLnTx/>
                <a:uFillTx/>
                <a:latin typeface="The Hand Extrablack"/>
                <a:ea typeface="+mj-ea"/>
                <a:cs typeface="+mj-cs"/>
              </a:rPr>
            </a:br>
            <a:r>
              <a:rPr kumimoji="0" lang="en-GB" sz="3600" b="1" i="0" u="sng" strike="noStrike" kern="1200" cap="none" spc="40" normalizeH="0" baseline="0" noProof="0" dirty="0">
                <a:ln>
                  <a:noFill/>
                </a:ln>
                <a:solidFill>
                  <a:prstClr val="white"/>
                </a:solidFill>
                <a:effectLst/>
                <a:uLnTx/>
                <a:uFillTx/>
                <a:latin typeface="The Hand Extrablack"/>
                <a:ea typeface="+mj-ea"/>
                <a:cs typeface="+mj-cs"/>
              </a:rPr>
              <a:t>STEP 6 : MODEL PERFORMANCE IMPROVEMENT</a:t>
            </a:r>
            <a:br>
              <a:rPr kumimoji="0" lang="en-GB" sz="3600" b="1" i="0" u="sng" strike="noStrike" kern="1200" cap="none" spc="40" normalizeH="0" baseline="0" noProof="0" dirty="0">
                <a:ln>
                  <a:noFill/>
                </a:ln>
                <a:solidFill>
                  <a:prstClr val="white"/>
                </a:solidFill>
                <a:effectLst/>
                <a:uLnTx/>
                <a:uFillTx/>
                <a:latin typeface="The Hand Extrablack"/>
                <a:ea typeface="+mj-ea"/>
                <a:cs typeface="+mj-cs"/>
              </a:rPr>
            </a:br>
            <a:r>
              <a:rPr kumimoji="0" lang="en-GB" sz="2400" b="1" i="0" u="sng" strike="noStrike" kern="1200" cap="none" spc="40" normalizeH="0" baseline="0" noProof="0" dirty="0">
                <a:ln>
                  <a:noFill/>
                </a:ln>
                <a:solidFill>
                  <a:srgbClr val="FFFF00"/>
                </a:solidFill>
                <a:effectLst/>
                <a:uLnTx/>
                <a:uFillTx/>
                <a:latin typeface="The Hand Extrablack"/>
                <a:ea typeface="+mj-ea"/>
                <a:cs typeface="+mj-cs"/>
              </a:rPr>
              <a:t>METHOD 1 : MAX DEPTH</a:t>
            </a:r>
            <a:br>
              <a:rPr kumimoji="0" lang="en-GB" sz="2400" b="1" i="0" u="sng" strike="noStrike" kern="1200" cap="none" spc="40" normalizeH="0" baseline="0" noProof="0" dirty="0">
                <a:ln>
                  <a:noFill/>
                </a:ln>
                <a:solidFill>
                  <a:srgbClr val="FFFF00"/>
                </a:solidFill>
                <a:effectLst/>
                <a:uLnTx/>
                <a:uFillTx/>
                <a:latin typeface="The Hand Extrablack"/>
                <a:ea typeface="+mj-ea"/>
                <a:cs typeface="+mj-cs"/>
              </a:rPr>
            </a:br>
            <a:r>
              <a:rPr kumimoji="0" lang="en-GB" sz="2400" b="1" i="0" strike="noStrike" kern="1200" cap="none" spc="40" normalizeH="0" baseline="0" noProof="0" dirty="0">
                <a:ln>
                  <a:noFill/>
                </a:ln>
                <a:effectLst/>
                <a:uLnTx/>
                <a:uFillTx/>
                <a:latin typeface="The Hand Extrablack"/>
                <a:ea typeface="+mj-ea"/>
                <a:cs typeface="+mj-cs"/>
              </a:rPr>
              <a:t>In general, the deeper you allow your tree to grow, the more complex your model will become because you will have more splits and it captures more information about the data and this is one of the root causes of overfitting.</a:t>
            </a:r>
            <a:br>
              <a:rPr kumimoji="0" lang="en-GB" sz="2400" b="1" i="0" strike="noStrike" kern="1200" cap="none" spc="40" normalizeH="0" baseline="0" noProof="0" dirty="0">
                <a:ln>
                  <a:noFill/>
                </a:ln>
                <a:effectLst/>
                <a:uLnTx/>
                <a:uFillTx/>
                <a:latin typeface="The Hand Extrablack"/>
                <a:ea typeface="+mj-ea"/>
                <a:cs typeface="+mj-cs"/>
              </a:rPr>
            </a:br>
            <a:r>
              <a:rPr kumimoji="0" lang="en-GB" sz="2400" b="1" i="0" strike="noStrike" kern="1200" cap="none" spc="40" normalizeH="0" baseline="0" noProof="0" dirty="0">
                <a:ln>
                  <a:noFill/>
                </a:ln>
                <a:effectLst/>
                <a:uLnTx/>
                <a:uFillTx/>
                <a:latin typeface="The Hand Extrablack"/>
                <a:ea typeface="+mj-ea"/>
                <a:cs typeface="+mj-cs"/>
              </a:rPr>
              <a:t>Let's try Limiting the </a:t>
            </a:r>
            <a:r>
              <a:rPr kumimoji="0" lang="en-GB" sz="2400" b="1" i="0" strike="noStrike" kern="1200" cap="none" spc="40" normalizeH="0" baseline="0" noProof="0" dirty="0" err="1">
                <a:ln>
                  <a:noFill/>
                </a:ln>
                <a:effectLst/>
                <a:uLnTx/>
                <a:uFillTx/>
                <a:latin typeface="The Hand Extrablack"/>
                <a:ea typeface="+mj-ea"/>
                <a:cs typeface="+mj-cs"/>
              </a:rPr>
              <a:t>max_depth</a:t>
            </a:r>
            <a:r>
              <a:rPr kumimoji="0" lang="en-GB" sz="2400" b="1" i="0" strike="noStrike" kern="1200" cap="none" spc="40" normalizeH="0" baseline="0" noProof="0" dirty="0">
                <a:ln>
                  <a:noFill/>
                </a:ln>
                <a:effectLst/>
                <a:uLnTx/>
                <a:uFillTx/>
                <a:latin typeface="The Hand Extrablack"/>
                <a:ea typeface="+mj-ea"/>
                <a:cs typeface="+mj-cs"/>
              </a:rPr>
              <a:t> of tree to 3</a:t>
            </a:r>
            <a:endParaRPr lang="en-US" sz="2400" b="1" dirty="0"/>
          </a:p>
        </p:txBody>
      </p:sp>
    </p:spTree>
    <p:extLst>
      <p:ext uri="{BB962C8B-B14F-4D97-AF65-F5344CB8AC3E}">
        <p14:creationId xmlns:p14="http://schemas.microsoft.com/office/powerpoint/2010/main" val="37787410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31839" y="457199"/>
            <a:ext cx="10728322" cy="5689601"/>
          </a:xfrm>
        </p:spPr>
        <p:txBody>
          <a:bodyPr>
            <a:normAutofit fontScale="90000"/>
          </a:bodyPr>
          <a:lstStyle/>
          <a:p>
            <a:r>
              <a:rPr kumimoji="0" lang="en-GB" sz="3600" b="1" i="0" u="sng" strike="noStrike" kern="1200" cap="none" spc="40" normalizeH="0" baseline="0" noProof="0" dirty="0">
                <a:ln>
                  <a:noFill/>
                </a:ln>
                <a:solidFill>
                  <a:prstClr val="white"/>
                </a:solidFill>
                <a:effectLst/>
                <a:uLnTx/>
                <a:uFillTx/>
                <a:latin typeface="The Hand Extrablack"/>
                <a:ea typeface="+mj-ea"/>
                <a:cs typeface="+mj-cs"/>
              </a:rPr>
              <a:t>STEP 6 : MODEL PERFORMANCE IMPROVEMENT</a:t>
            </a:r>
            <a:br>
              <a:rPr kumimoji="0" lang="en-GB" sz="3600" b="1" i="0" u="sng" strike="noStrike" kern="1200" cap="none" spc="40" normalizeH="0" baseline="0" noProof="0" dirty="0">
                <a:ln>
                  <a:noFill/>
                </a:ln>
                <a:solidFill>
                  <a:prstClr val="white"/>
                </a:solidFill>
                <a:effectLst/>
                <a:uLnTx/>
                <a:uFillTx/>
                <a:latin typeface="The Hand Extrablack"/>
                <a:ea typeface="+mj-ea"/>
                <a:cs typeface="+mj-cs"/>
              </a:rPr>
            </a:br>
            <a:r>
              <a:rPr kumimoji="0" lang="en-GB" sz="2400" b="1" i="0" u="sng" strike="noStrike" kern="1200" cap="none" spc="40" normalizeH="0" baseline="0" noProof="0" dirty="0">
                <a:ln>
                  <a:noFill/>
                </a:ln>
                <a:solidFill>
                  <a:srgbClr val="FFFF00"/>
                </a:solidFill>
                <a:effectLst/>
                <a:uLnTx/>
                <a:uFillTx/>
                <a:latin typeface="The Hand Extrablack"/>
                <a:ea typeface="+mj-ea"/>
                <a:cs typeface="+mj-cs"/>
              </a:rPr>
              <a:t>METHOD 1 : MAX DEPTH</a:t>
            </a:r>
            <a:br>
              <a:rPr kumimoji="0" lang="en-GB" sz="2400" b="1" i="0" u="sng" strike="noStrike" kern="1200" cap="none" spc="40" normalizeH="0" baseline="0" noProof="0" dirty="0">
                <a:ln>
                  <a:noFill/>
                </a:ln>
                <a:solidFill>
                  <a:srgbClr val="FFFF00"/>
                </a:solidFill>
                <a:effectLst/>
                <a:uLnTx/>
                <a:uFillTx/>
                <a:latin typeface="The Hand Extrablack"/>
                <a:ea typeface="+mj-ea"/>
                <a:cs typeface="+mj-cs"/>
              </a:rPr>
            </a:br>
            <a:r>
              <a:rPr kumimoji="0" lang="en-GB" sz="2400" b="1" i="0" strike="noStrike" kern="1200" cap="none" spc="40" normalizeH="0" baseline="0" noProof="0" dirty="0">
                <a:ln>
                  <a:noFill/>
                </a:ln>
                <a:effectLst/>
                <a:uLnTx/>
                <a:uFillTx/>
                <a:latin typeface="The Hand Extrablack"/>
                <a:ea typeface="+mj-ea"/>
                <a:cs typeface="+mj-cs"/>
              </a:rPr>
              <a:t>In general, the deeper you allow your tree to grow, the more complex your model will become because you will have more splits and it captures more information about the data and this is one of the root causes of overfitting.</a:t>
            </a:r>
            <a:br>
              <a:rPr kumimoji="0" lang="en-GB" sz="2400" b="1" i="0" strike="noStrike" kern="1200" cap="none" spc="40" normalizeH="0" baseline="0" noProof="0" dirty="0">
                <a:ln>
                  <a:noFill/>
                </a:ln>
                <a:effectLst/>
                <a:uLnTx/>
                <a:uFillTx/>
                <a:latin typeface="The Hand Extrablack"/>
                <a:ea typeface="+mj-ea"/>
                <a:cs typeface="+mj-cs"/>
              </a:rPr>
            </a:br>
            <a:r>
              <a:rPr kumimoji="0" lang="en-GB" sz="2400" b="1" i="0" strike="noStrike" kern="1200" cap="none" spc="40" normalizeH="0" baseline="0" noProof="0" dirty="0">
                <a:ln>
                  <a:noFill/>
                </a:ln>
                <a:effectLst/>
                <a:uLnTx/>
                <a:uFillTx/>
                <a:latin typeface="The Hand Extrablack"/>
                <a:ea typeface="+mj-ea"/>
                <a:cs typeface="+mj-cs"/>
              </a:rPr>
              <a:t>Let's try Limiting the </a:t>
            </a:r>
            <a:r>
              <a:rPr kumimoji="0" lang="en-GB" sz="2400" b="1" i="0" strike="noStrike" kern="1200" cap="none" spc="40" normalizeH="0" baseline="0" noProof="0" dirty="0" err="1">
                <a:ln>
                  <a:noFill/>
                </a:ln>
                <a:effectLst/>
                <a:uLnTx/>
                <a:uFillTx/>
                <a:latin typeface="The Hand Extrablack"/>
                <a:ea typeface="+mj-ea"/>
                <a:cs typeface="+mj-cs"/>
              </a:rPr>
              <a:t>max_depth</a:t>
            </a:r>
            <a:r>
              <a:rPr kumimoji="0" lang="en-GB" sz="2400" b="1" i="0" strike="noStrike" kern="1200" cap="none" spc="40" normalizeH="0" baseline="0" noProof="0" dirty="0">
                <a:ln>
                  <a:noFill/>
                </a:ln>
                <a:effectLst/>
                <a:uLnTx/>
                <a:uFillTx/>
                <a:latin typeface="The Hand Extrablack"/>
                <a:ea typeface="+mj-ea"/>
                <a:cs typeface="+mj-cs"/>
              </a:rPr>
              <a:t> of tree to 3</a:t>
            </a:r>
            <a:br>
              <a:rPr kumimoji="0" lang="en-GB" sz="2400" b="1" i="0" strike="noStrike" kern="1200" cap="none" spc="40" normalizeH="0" baseline="0" noProof="0" dirty="0">
                <a:ln>
                  <a:noFill/>
                </a:ln>
                <a:effectLst/>
                <a:uLnTx/>
                <a:uFillTx/>
                <a:latin typeface="The Hand Extrablack"/>
                <a:ea typeface="+mj-ea"/>
                <a:cs typeface="+mj-cs"/>
              </a:rPr>
            </a:br>
            <a:br>
              <a:rPr kumimoji="0" lang="en-GB" sz="2400" b="1" i="0" strike="noStrike" kern="1200" cap="none" spc="40" normalizeH="0" baseline="0" noProof="0" dirty="0">
                <a:ln>
                  <a:noFill/>
                </a:ln>
                <a:effectLst/>
                <a:uLnTx/>
                <a:uFillTx/>
                <a:latin typeface="The Hand Extrablack"/>
                <a:ea typeface="+mj-ea"/>
                <a:cs typeface="+mj-cs"/>
              </a:rPr>
            </a:br>
            <a: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t>CONFUSION MATRIX : </a:t>
            </a: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r>
              <a:rPr kumimoji="0" lang="en-GB" sz="2400" b="1" i="0" u="none" strike="noStrike" kern="1200" cap="none" spc="40" normalizeH="0" baseline="0" noProof="0" dirty="0">
                <a:ln>
                  <a:noFill/>
                </a:ln>
                <a:solidFill>
                  <a:prstClr val="white"/>
                </a:solidFill>
                <a:effectLst/>
                <a:uLnTx/>
                <a:uFillTx/>
                <a:latin typeface="The Hand Extrablack"/>
                <a:ea typeface="+mj-ea"/>
                <a:cs typeface="+mj-cs"/>
              </a:rPr>
              <a:t>True Positives (TP): we correctly predicted that they will take a loan - 112</a:t>
            </a:r>
            <a:br>
              <a:rPr kumimoji="0" lang="en-GB" sz="2400" b="1" i="0" u="none" strike="noStrike" kern="1200" cap="none" spc="40" normalizeH="0" baseline="0" noProof="0" dirty="0">
                <a:ln>
                  <a:noFill/>
                </a:ln>
                <a:solidFill>
                  <a:prstClr val="white"/>
                </a:solidFill>
                <a:effectLst/>
                <a:uLnTx/>
                <a:uFillTx/>
                <a:latin typeface="The Hand Extrablack"/>
                <a:ea typeface="+mj-ea"/>
                <a:cs typeface="+mj-cs"/>
              </a:rPr>
            </a:br>
            <a:br>
              <a:rPr kumimoji="0" lang="en-GB" sz="2400" b="1" i="0" u="none" strike="noStrike" kern="1200" cap="none" spc="40" normalizeH="0" baseline="0" noProof="0" dirty="0">
                <a:ln>
                  <a:noFill/>
                </a:ln>
                <a:solidFill>
                  <a:prstClr val="white"/>
                </a:solidFill>
                <a:effectLst/>
                <a:uLnTx/>
                <a:uFillTx/>
                <a:latin typeface="The Hand Extrablack"/>
                <a:ea typeface="+mj-ea"/>
                <a:cs typeface="+mj-cs"/>
              </a:rPr>
            </a:br>
            <a:r>
              <a:rPr kumimoji="0" lang="en-GB" sz="2400" b="1" i="0" u="none" strike="noStrike" kern="1200" cap="none" spc="40" normalizeH="0" baseline="0" noProof="0" dirty="0">
                <a:ln>
                  <a:noFill/>
                </a:ln>
                <a:solidFill>
                  <a:prstClr val="white"/>
                </a:solidFill>
                <a:effectLst/>
                <a:uLnTx/>
                <a:uFillTx/>
                <a:latin typeface="The Hand Extrablack"/>
                <a:ea typeface="+mj-ea"/>
                <a:cs typeface="+mj-cs"/>
              </a:rPr>
              <a:t>True Negatives (TN): we correctly predicted that they will not take a loan - 1351</a:t>
            </a:r>
            <a:br>
              <a:rPr kumimoji="0" lang="en-GB" sz="2400" b="1" i="0" u="none" strike="noStrike" kern="1200" cap="none" spc="40" normalizeH="0" baseline="0" noProof="0" dirty="0">
                <a:ln>
                  <a:noFill/>
                </a:ln>
                <a:solidFill>
                  <a:prstClr val="white"/>
                </a:solidFill>
                <a:effectLst/>
                <a:uLnTx/>
                <a:uFillTx/>
                <a:latin typeface="The Hand Extrablack"/>
                <a:ea typeface="+mj-ea"/>
                <a:cs typeface="+mj-cs"/>
              </a:rPr>
            </a:br>
            <a:br>
              <a:rPr kumimoji="0" lang="en-GB" sz="2400" b="1" i="0" u="none" strike="noStrike" kern="1200" cap="none" spc="40" normalizeH="0" baseline="0" noProof="0" dirty="0">
                <a:ln>
                  <a:noFill/>
                </a:ln>
                <a:solidFill>
                  <a:prstClr val="white"/>
                </a:solidFill>
                <a:effectLst/>
                <a:uLnTx/>
                <a:uFillTx/>
                <a:latin typeface="The Hand Extrablack"/>
                <a:ea typeface="+mj-ea"/>
                <a:cs typeface="+mj-cs"/>
              </a:rPr>
            </a:br>
            <a:r>
              <a:rPr kumimoji="0" lang="en-GB" sz="2400" b="1" i="0" u="none" strike="noStrike" kern="1200" cap="none" spc="40" normalizeH="0" baseline="0" noProof="0" dirty="0">
                <a:ln>
                  <a:noFill/>
                </a:ln>
                <a:solidFill>
                  <a:prstClr val="white"/>
                </a:solidFill>
                <a:effectLst/>
                <a:uLnTx/>
                <a:uFillTx/>
                <a:latin typeface="The Hand Extrablack"/>
                <a:ea typeface="+mj-ea"/>
                <a:cs typeface="+mj-cs"/>
              </a:rPr>
              <a:t>Falsely predict positive : Type I error</a:t>
            </a:r>
            <a:br>
              <a:rPr kumimoji="0" lang="en-GB" sz="2400" b="1" i="0" u="none" strike="noStrike" kern="1200" cap="none" spc="40" normalizeH="0" baseline="0" noProof="0" dirty="0">
                <a:ln>
                  <a:noFill/>
                </a:ln>
                <a:solidFill>
                  <a:prstClr val="white"/>
                </a:solidFill>
                <a:effectLst/>
                <a:uLnTx/>
                <a:uFillTx/>
                <a:latin typeface="The Hand Extrablack"/>
                <a:ea typeface="+mj-ea"/>
                <a:cs typeface="+mj-cs"/>
              </a:rPr>
            </a:br>
            <a:r>
              <a:rPr kumimoji="0" lang="en-GB" sz="2400" b="1" i="0" u="none" strike="noStrike" kern="1200" cap="none" spc="40" normalizeH="0" baseline="0" noProof="0" dirty="0">
                <a:ln>
                  <a:noFill/>
                </a:ln>
                <a:solidFill>
                  <a:prstClr val="white"/>
                </a:solidFill>
                <a:effectLst/>
                <a:uLnTx/>
                <a:uFillTx/>
                <a:latin typeface="The Hand Extrablack"/>
                <a:ea typeface="+mj-ea"/>
                <a:cs typeface="+mj-cs"/>
              </a:rPr>
              <a:t>False Positives (FP): we incorrectly predicted that they will take a loan - 0</a:t>
            </a:r>
            <a:br>
              <a:rPr kumimoji="0" lang="en-GB" sz="2400" b="1" i="0" u="none" strike="noStrike" kern="1200" cap="none" spc="40" normalizeH="0" baseline="0" noProof="0" dirty="0">
                <a:ln>
                  <a:noFill/>
                </a:ln>
                <a:solidFill>
                  <a:prstClr val="white"/>
                </a:solidFill>
                <a:effectLst/>
                <a:uLnTx/>
                <a:uFillTx/>
                <a:latin typeface="The Hand Extrablack"/>
                <a:ea typeface="+mj-ea"/>
                <a:cs typeface="+mj-cs"/>
              </a:rPr>
            </a:br>
            <a:br>
              <a:rPr kumimoji="0" lang="en-GB" sz="2400" b="1" i="0" u="none" strike="noStrike" kern="1200" cap="none" spc="40" normalizeH="0" baseline="0" noProof="0" dirty="0">
                <a:ln>
                  <a:noFill/>
                </a:ln>
                <a:solidFill>
                  <a:prstClr val="white"/>
                </a:solidFill>
                <a:effectLst/>
                <a:uLnTx/>
                <a:uFillTx/>
                <a:latin typeface="The Hand Extrablack"/>
                <a:ea typeface="+mj-ea"/>
                <a:cs typeface="+mj-cs"/>
              </a:rPr>
            </a:br>
            <a:r>
              <a:rPr kumimoji="0" lang="en-GB" sz="2400" b="1" i="0" u="none" strike="noStrike" kern="1200" cap="none" spc="40" normalizeH="0" baseline="0" noProof="0" dirty="0">
                <a:ln>
                  <a:noFill/>
                </a:ln>
                <a:solidFill>
                  <a:prstClr val="white"/>
                </a:solidFill>
                <a:effectLst/>
                <a:uLnTx/>
                <a:uFillTx/>
                <a:latin typeface="The Hand Extrablack"/>
                <a:ea typeface="+mj-ea"/>
                <a:cs typeface="+mj-cs"/>
              </a:rPr>
              <a:t>Falsely predict negative : Type II error</a:t>
            </a:r>
            <a:br>
              <a:rPr kumimoji="0" lang="en-GB" sz="2400" b="1" i="0" u="none" strike="noStrike" kern="1200" cap="none" spc="40" normalizeH="0" baseline="0" noProof="0" dirty="0">
                <a:ln>
                  <a:noFill/>
                </a:ln>
                <a:solidFill>
                  <a:prstClr val="white"/>
                </a:solidFill>
                <a:effectLst/>
                <a:uLnTx/>
                <a:uFillTx/>
                <a:latin typeface="The Hand Extrablack"/>
                <a:ea typeface="+mj-ea"/>
                <a:cs typeface="+mj-cs"/>
              </a:rPr>
            </a:br>
            <a:r>
              <a:rPr kumimoji="0" lang="en-GB" sz="2400" b="1" i="0" u="none" strike="noStrike" kern="1200" cap="none" spc="40" normalizeH="0" baseline="0" noProof="0" dirty="0">
                <a:ln>
                  <a:noFill/>
                </a:ln>
                <a:solidFill>
                  <a:prstClr val="white"/>
                </a:solidFill>
                <a:effectLst/>
                <a:uLnTx/>
                <a:uFillTx/>
                <a:latin typeface="The Hand Extrablack"/>
                <a:ea typeface="+mj-ea"/>
                <a:cs typeface="+mj-cs"/>
              </a:rPr>
              <a:t>False Negatives (FN): we incorrectly predicted that they will not take a loan – 37</a:t>
            </a:r>
            <a:br>
              <a:rPr kumimoji="0" lang="en-GB" sz="2400" b="1" i="0" u="none" strike="noStrike" kern="1200" cap="none" spc="40" normalizeH="0" baseline="0" noProof="0" dirty="0">
                <a:ln>
                  <a:noFill/>
                </a:ln>
                <a:solidFill>
                  <a:prstClr val="white"/>
                </a:solidFill>
                <a:effectLst/>
                <a:uLnTx/>
                <a:uFillTx/>
                <a:latin typeface="The Hand Extrablack"/>
                <a:ea typeface="+mj-ea"/>
                <a:cs typeface="+mj-cs"/>
              </a:rPr>
            </a:b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t>ACCURACY: </a:t>
            </a: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r>
              <a:rPr kumimoji="0" lang="en-GB" sz="2400" b="1" i="0" u="none" strike="noStrike" kern="1200" cap="none" spc="40" normalizeH="0" baseline="0" noProof="0" dirty="0">
                <a:ln>
                  <a:noFill/>
                </a:ln>
                <a:effectLst/>
                <a:uLnTx/>
                <a:uFillTx/>
                <a:latin typeface="The Hand Extrablack"/>
                <a:ea typeface="+mj-ea"/>
                <a:cs typeface="+mj-cs"/>
              </a:rPr>
              <a:t>Accuracy on training set :  0.9822857142857143</a:t>
            </a:r>
            <a:br>
              <a:rPr kumimoji="0" lang="en-GB" sz="2400" b="1" i="0" u="none" strike="noStrike" kern="1200" cap="none" spc="40" normalizeH="0" baseline="0" noProof="0" dirty="0">
                <a:ln>
                  <a:noFill/>
                </a:ln>
                <a:effectLst/>
                <a:uLnTx/>
                <a:uFillTx/>
                <a:latin typeface="The Hand Extrablack"/>
                <a:ea typeface="+mj-ea"/>
                <a:cs typeface="+mj-cs"/>
              </a:rPr>
            </a:br>
            <a:r>
              <a:rPr kumimoji="0" lang="en-GB" sz="2400" b="1" i="0" u="none" strike="noStrike" kern="1200" cap="none" spc="40" normalizeH="0" baseline="0" noProof="0" dirty="0">
                <a:ln>
                  <a:noFill/>
                </a:ln>
                <a:effectLst/>
                <a:uLnTx/>
                <a:uFillTx/>
                <a:latin typeface="The Hand Extrablack"/>
                <a:ea typeface="+mj-ea"/>
                <a:cs typeface="+mj-cs"/>
              </a:rPr>
              <a:t>Accuracy on test set :  0.9753333333333334</a:t>
            </a:r>
            <a:endParaRPr lang="en-US" sz="2400" b="1" dirty="0"/>
          </a:p>
        </p:txBody>
      </p:sp>
      <p:pic>
        <p:nvPicPr>
          <p:cNvPr id="33796" name="Picture 4">
            <a:extLst>
              <a:ext uri="{FF2B5EF4-FFF2-40B4-BE49-F238E27FC236}">
                <a16:creationId xmlns:a16="http://schemas.microsoft.com/office/drawing/2014/main" id="{FAEB7C06-840D-43B6-B044-87ADBA75B1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1311" y="2616599"/>
            <a:ext cx="3712956" cy="2719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6831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31839" y="457199"/>
            <a:ext cx="10728322" cy="6248401"/>
          </a:xfrm>
        </p:spPr>
        <p:txBody>
          <a:bodyPr>
            <a:normAutofit fontScale="90000"/>
          </a:bodyPr>
          <a:lstStyle/>
          <a:p>
            <a:r>
              <a:rPr kumimoji="0" lang="en-GB" sz="3600" b="1" i="0" u="sng" strike="noStrike" kern="1200" cap="none" spc="40" normalizeH="0" baseline="0" noProof="0" dirty="0">
                <a:ln>
                  <a:noFill/>
                </a:ln>
                <a:solidFill>
                  <a:prstClr val="white"/>
                </a:solidFill>
                <a:effectLst/>
                <a:uLnTx/>
                <a:uFillTx/>
                <a:latin typeface="The Hand Extrablack"/>
                <a:ea typeface="+mj-ea"/>
                <a:cs typeface="+mj-cs"/>
              </a:rPr>
              <a:t>STEP 6 : MODEL PERFORMANCE IMPROVEMENT</a:t>
            </a:r>
            <a:br>
              <a:rPr kumimoji="0" lang="en-GB" sz="3600" b="1" i="0" u="sng" strike="noStrike" kern="1200" cap="none" spc="40" normalizeH="0" baseline="0" noProof="0" dirty="0">
                <a:ln>
                  <a:noFill/>
                </a:ln>
                <a:solidFill>
                  <a:prstClr val="white"/>
                </a:solidFill>
                <a:effectLst/>
                <a:uLnTx/>
                <a:uFillTx/>
                <a:latin typeface="The Hand Extrablack"/>
                <a:ea typeface="+mj-ea"/>
                <a:cs typeface="+mj-cs"/>
              </a:rPr>
            </a:br>
            <a:r>
              <a:rPr kumimoji="0" lang="en-GB" sz="2400" b="1" i="0" u="sng" strike="noStrike" kern="1200" cap="none" spc="40" normalizeH="0" baseline="0" noProof="0" dirty="0">
                <a:ln>
                  <a:noFill/>
                </a:ln>
                <a:solidFill>
                  <a:srgbClr val="FFFF00"/>
                </a:solidFill>
                <a:effectLst/>
                <a:uLnTx/>
                <a:uFillTx/>
                <a:latin typeface="The Hand Extrablack"/>
                <a:ea typeface="+mj-ea"/>
                <a:cs typeface="+mj-cs"/>
              </a:rPr>
              <a:t>METHOD 1 : MAX DEPTH</a:t>
            </a:r>
            <a:br>
              <a:rPr kumimoji="0" lang="en-GB" sz="2400" b="1" i="0" u="sng" strike="noStrike" kern="1200" cap="none" spc="40" normalizeH="0" baseline="0" noProof="0" dirty="0">
                <a:ln>
                  <a:noFill/>
                </a:ln>
                <a:solidFill>
                  <a:srgbClr val="FFFF00"/>
                </a:solidFill>
                <a:effectLst/>
                <a:uLnTx/>
                <a:uFillTx/>
                <a:latin typeface="The Hand Extrablack"/>
                <a:ea typeface="+mj-ea"/>
                <a:cs typeface="+mj-cs"/>
              </a:rPr>
            </a:br>
            <a:br>
              <a:rPr kumimoji="0" lang="en-GB" sz="2400" b="1" i="0" strike="noStrike" kern="1200" cap="none" spc="40" normalizeH="0" baseline="0" noProof="0" dirty="0">
                <a:ln>
                  <a:noFill/>
                </a:ln>
                <a:effectLst/>
                <a:uLnTx/>
                <a:uFillTx/>
                <a:latin typeface="The Hand Extrablack"/>
                <a:ea typeface="+mj-ea"/>
                <a:cs typeface="+mj-cs"/>
              </a:rPr>
            </a:br>
            <a:r>
              <a:rPr kumimoji="0" lang="en-GB" sz="2200" b="1" i="0" u="none" strike="noStrike" kern="1200" cap="none" spc="40" normalizeH="0" baseline="0" noProof="0" dirty="0">
                <a:ln>
                  <a:noFill/>
                </a:ln>
                <a:solidFill>
                  <a:srgbClr val="002060"/>
                </a:solidFill>
                <a:effectLst/>
                <a:uLnTx/>
                <a:uFillTx/>
                <a:latin typeface="The Hand Extrablack"/>
                <a:ea typeface="+mj-ea"/>
                <a:cs typeface="+mj-cs"/>
              </a:rPr>
              <a:t>PERFORMANCE MEASURES: </a:t>
            </a:r>
            <a:br>
              <a:rPr kumimoji="0" lang="en-GB" sz="22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2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2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2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200" b="1" i="0" u="none" strike="noStrike" kern="1200" cap="none" spc="40" normalizeH="0" baseline="0" noProof="0" dirty="0">
                <a:ln>
                  <a:noFill/>
                </a:ln>
                <a:effectLst/>
                <a:uLnTx/>
                <a:uFillTx/>
                <a:latin typeface="The Hand Extrablack"/>
                <a:ea typeface="+mj-ea"/>
                <a:cs typeface="+mj-cs"/>
              </a:rPr>
            </a:br>
            <a:br>
              <a:rPr kumimoji="0" lang="en-GB" sz="2200" b="1" i="0" u="none" strike="noStrike" kern="1200" cap="none" spc="40" normalizeH="0" baseline="0" noProof="0" dirty="0">
                <a:ln>
                  <a:noFill/>
                </a:ln>
                <a:effectLst/>
                <a:uLnTx/>
                <a:uFillTx/>
                <a:latin typeface="The Hand Extrablack"/>
                <a:ea typeface="+mj-ea"/>
                <a:cs typeface="+mj-cs"/>
              </a:rPr>
            </a:br>
            <a:r>
              <a:rPr kumimoji="0" lang="en-GB" sz="2200" b="1" i="0" u="none" strike="noStrike" kern="1200" cap="none" spc="40" normalizeH="0" baseline="0" noProof="0" dirty="0">
                <a:ln>
                  <a:noFill/>
                </a:ln>
                <a:effectLst/>
                <a:uLnTx/>
                <a:uFillTx/>
                <a:latin typeface="The Hand Extrablack"/>
                <a:ea typeface="+mj-ea"/>
                <a:cs typeface="+mj-cs"/>
              </a:rPr>
              <a:t>Training Set Values</a:t>
            </a:r>
            <a:br>
              <a:rPr kumimoji="0" lang="en-GB" sz="2200" b="1" i="0" u="none" strike="noStrike" kern="1200" cap="none" spc="40" normalizeH="0" baseline="0" noProof="0" dirty="0">
                <a:ln>
                  <a:noFill/>
                </a:ln>
                <a:effectLst/>
                <a:uLnTx/>
                <a:uFillTx/>
                <a:latin typeface="The Hand Extrablack"/>
                <a:ea typeface="+mj-ea"/>
                <a:cs typeface="+mj-cs"/>
              </a:rPr>
            </a:br>
            <a:br>
              <a:rPr kumimoji="0" lang="en-GB" sz="2200" b="1" i="0" u="none" strike="noStrike" kern="1200" cap="none" spc="40" normalizeH="0" baseline="0" noProof="0" dirty="0">
                <a:ln>
                  <a:noFill/>
                </a:ln>
                <a:effectLst/>
                <a:uLnTx/>
                <a:uFillTx/>
                <a:latin typeface="The Hand Extrablack"/>
                <a:ea typeface="+mj-ea"/>
                <a:cs typeface="+mj-cs"/>
              </a:rPr>
            </a:br>
            <a:r>
              <a:rPr kumimoji="0" lang="en-GB" sz="2200" b="1" i="0" u="none" strike="noStrike" kern="1200" cap="none" spc="40" normalizeH="0" baseline="0" noProof="0" dirty="0">
                <a:ln>
                  <a:noFill/>
                </a:ln>
                <a:effectLst/>
                <a:uLnTx/>
                <a:uFillTx/>
                <a:latin typeface="The Hand Extrablack"/>
                <a:ea typeface="+mj-ea"/>
                <a:cs typeface="+mj-cs"/>
              </a:rPr>
              <a:t>RECALL = 75%</a:t>
            </a:r>
            <a:br>
              <a:rPr kumimoji="0" lang="en-GB" sz="2200" b="1" i="0" u="none" strike="noStrike" kern="1200" cap="none" spc="40" normalizeH="0" baseline="0" noProof="0" dirty="0">
                <a:ln>
                  <a:noFill/>
                </a:ln>
                <a:effectLst/>
                <a:uLnTx/>
                <a:uFillTx/>
                <a:latin typeface="The Hand Extrablack"/>
                <a:ea typeface="+mj-ea"/>
                <a:cs typeface="+mj-cs"/>
              </a:rPr>
            </a:br>
            <a:r>
              <a:rPr kumimoji="0" lang="en-GB" sz="2200" b="1" i="0" u="none" strike="noStrike" kern="1200" cap="none" spc="40" normalizeH="0" baseline="0" noProof="0" dirty="0">
                <a:ln>
                  <a:noFill/>
                </a:ln>
                <a:effectLst/>
                <a:uLnTx/>
                <a:uFillTx/>
                <a:latin typeface="The Hand Extrablack"/>
                <a:ea typeface="+mj-ea"/>
                <a:cs typeface="+mj-cs"/>
              </a:rPr>
              <a:t>Out of all the customers who would actually buy the loan, 75% were correctly predicted to be positive (would buy the personal loan). This means that the bank is missing on 25% of potential customers resulting in losses and additional costs for marketing to that customer base.</a:t>
            </a:r>
            <a:br>
              <a:rPr kumimoji="0" lang="en-GB" sz="2200" b="1" i="0" u="none" strike="noStrike" kern="1200" cap="none" spc="40" normalizeH="0" baseline="0" noProof="0" dirty="0">
                <a:ln>
                  <a:noFill/>
                </a:ln>
                <a:effectLst/>
                <a:uLnTx/>
                <a:uFillTx/>
                <a:latin typeface="The Hand Extrablack"/>
                <a:ea typeface="+mj-ea"/>
                <a:cs typeface="+mj-cs"/>
              </a:rPr>
            </a:br>
            <a:br>
              <a:rPr kumimoji="0" lang="en-GB" sz="2200" b="1" i="0" u="none" strike="noStrike" kern="1200" cap="none" spc="40" normalizeH="0" baseline="0" noProof="0" dirty="0">
                <a:ln>
                  <a:noFill/>
                </a:ln>
                <a:effectLst/>
                <a:uLnTx/>
                <a:uFillTx/>
                <a:latin typeface="The Hand Extrablack"/>
                <a:ea typeface="+mj-ea"/>
                <a:cs typeface="+mj-cs"/>
              </a:rPr>
            </a:br>
            <a:r>
              <a:rPr kumimoji="0" lang="en-GB" sz="2200" b="1" i="0" u="none" strike="noStrike" kern="1200" cap="none" spc="40" normalizeH="0" baseline="0" noProof="0" dirty="0">
                <a:ln>
                  <a:noFill/>
                </a:ln>
                <a:effectLst/>
                <a:uLnTx/>
                <a:uFillTx/>
                <a:latin typeface="The Hand Extrablack"/>
                <a:ea typeface="+mj-ea"/>
                <a:cs typeface="+mj-cs"/>
              </a:rPr>
              <a:t>PRECISION = 100%</a:t>
            </a:r>
            <a:br>
              <a:rPr kumimoji="0" lang="en-GB" sz="2200" b="1" i="0" u="none" strike="noStrike" kern="1200" cap="none" spc="40" normalizeH="0" baseline="0" noProof="0" dirty="0">
                <a:ln>
                  <a:noFill/>
                </a:ln>
                <a:effectLst/>
                <a:uLnTx/>
                <a:uFillTx/>
                <a:latin typeface="The Hand Extrablack"/>
                <a:ea typeface="+mj-ea"/>
                <a:cs typeface="+mj-cs"/>
              </a:rPr>
            </a:br>
            <a:r>
              <a:rPr kumimoji="0" lang="en-GB" sz="2200" b="1" i="0" u="none" strike="noStrike" kern="1200" cap="none" spc="40" normalizeH="0" baseline="0" noProof="0" dirty="0">
                <a:ln>
                  <a:noFill/>
                </a:ln>
                <a:effectLst/>
                <a:uLnTx/>
                <a:uFillTx/>
                <a:latin typeface="The Hand Extrablack"/>
                <a:ea typeface="+mj-ea"/>
                <a:cs typeface="+mj-cs"/>
              </a:rPr>
              <a:t>100% precision value means out of all positively predicted customers (who would buy the personal loan) 100% were correctly predicted which is BEST POSSIBLE VALUE.</a:t>
            </a:r>
            <a:br>
              <a:rPr kumimoji="0" lang="en-GB" sz="2200" b="1" i="0" u="none" strike="noStrike" kern="1200" cap="none" spc="40" normalizeH="0" baseline="0" noProof="0" dirty="0">
                <a:ln>
                  <a:noFill/>
                </a:ln>
                <a:effectLst/>
                <a:uLnTx/>
                <a:uFillTx/>
                <a:latin typeface="The Hand Extrablack"/>
                <a:ea typeface="+mj-ea"/>
                <a:cs typeface="+mj-cs"/>
              </a:rPr>
            </a:br>
            <a:br>
              <a:rPr kumimoji="0" lang="en-GB" sz="2200" b="1" i="0" u="none" strike="noStrike" kern="1200" cap="none" spc="40" normalizeH="0" baseline="0" noProof="0" dirty="0">
                <a:ln>
                  <a:noFill/>
                </a:ln>
                <a:effectLst/>
                <a:uLnTx/>
                <a:uFillTx/>
                <a:latin typeface="The Hand Extrablack"/>
                <a:ea typeface="+mj-ea"/>
                <a:cs typeface="+mj-cs"/>
              </a:rPr>
            </a:br>
            <a:r>
              <a:rPr kumimoji="0" lang="en-GB" sz="2200" b="1" i="0" u="none" strike="noStrike" kern="1200" cap="none" spc="40" normalizeH="0" baseline="0" noProof="0" dirty="0">
                <a:ln>
                  <a:noFill/>
                </a:ln>
                <a:effectLst/>
                <a:uLnTx/>
                <a:uFillTx/>
                <a:latin typeface="The Hand Extrablack"/>
                <a:ea typeface="+mj-ea"/>
                <a:cs typeface="+mj-cs"/>
              </a:rPr>
              <a:t>The Recall and Precision values are very high showing that the Decision tree Classifier is an excellent model.</a:t>
            </a:r>
            <a:br>
              <a:rPr kumimoji="0" lang="en-GB" sz="2200" b="1" i="0" u="none" strike="noStrike" kern="1200" cap="none" spc="40" normalizeH="0" baseline="0" noProof="0" dirty="0">
                <a:ln>
                  <a:noFill/>
                </a:ln>
                <a:effectLst/>
                <a:uLnTx/>
                <a:uFillTx/>
                <a:latin typeface="The Hand Extrablack"/>
                <a:ea typeface="+mj-ea"/>
                <a:cs typeface="+mj-cs"/>
              </a:rPr>
            </a:br>
            <a:br>
              <a:rPr kumimoji="0" lang="en-GB" sz="2200" b="1" i="0" u="none" strike="noStrike" kern="1200" cap="none" spc="40" normalizeH="0" baseline="0" noProof="0" dirty="0">
                <a:ln>
                  <a:noFill/>
                </a:ln>
                <a:solidFill>
                  <a:srgbClr val="002060"/>
                </a:solidFill>
                <a:effectLst/>
                <a:uLnTx/>
                <a:uFillTx/>
                <a:latin typeface="The Hand Extrablack"/>
                <a:ea typeface="+mj-ea"/>
                <a:cs typeface="+mj-cs"/>
              </a:rPr>
            </a:br>
            <a:r>
              <a:rPr kumimoji="0" lang="en-GB" sz="2200" b="1" i="0" u="sng" strike="noStrike" kern="1200" cap="none" spc="40" normalizeH="0" baseline="0" noProof="0" dirty="0">
                <a:ln>
                  <a:noFill/>
                </a:ln>
                <a:effectLst/>
                <a:uLnTx/>
                <a:uFillTx/>
                <a:latin typeface="The Hand Extrablack"/>
                <a:ea typeface="+mj-ea"/>
                <a:cs typeface="+mj-cs"/>
              </a:rPr>
              <a:t>We now have a model that doesn't overfit and has the best possible precision value.</a:t>
            </a:r>
            <a:br>
              <a:rPr kumimoji="0" lang="en-GB" sz="2200" b="1" i="0" u="none" strike="noStrike" kern="1200" cap="none" spc="40" normalizeH="0" baseline="0" noProof="0" dirty="0">
                <a:ln>
                  <a:noFill/>
                </a:ln>
                <a:solidFill>
                  <a:srgbClr val="002060"/>
                </a:solidFill>
                <a:effectLst/>
                <a:uLnTx/>
                <a:uFillTx/>
                <a:latin typeface="The Hand Extrablack"/>
                <a:ea typeface="+mj-ea"/>
                <a:cs typeface="+mj-cs"/>
              </a:rPr>
            </a:br>
            <a:endParaRPr lang="en-US" sz="2400" b="1" dirty="0"/>
          </a:p>
        </p:txBody>
      </p:sp>
      <p:pic>
        <p:nvPicPr>
          <p:cNvPr id="4" name="Picture 3">
            <a:extLst>
              <a:ext uri="{FF2B5EF4-FFF2-40B4-BE49-F238E27FC236}">
                <a16:creationId xmlns:a16="http://schemas.microsoft.com/office/drawing/2014/main" id="{2636A579-F01D-41C4-878F-0DBB490677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839" y="1721908"/>
            <a:ext cx="4038600" cy="1314450"/>
          </a:xfrm>
          <a:prstGeom prst="rect">
            <a:avLst/>
          </a:prstGeom>
        </p:spPr>
      </p:pic>
    </p:spTree>
    <p:extLst>
      <p:ext uri="{BB962C8B-B14F-4D97-AF65-F5344CB8AC3E}">
        <p14:creationId xmlns:p14="http://schemas.microsoft.com/office/powerpoint/2010/main" val="2588906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31839" y="457199"/>
            <a:ext cx="10728322" cy="6248401"/>
          </a:xfrm>
        </p:spPr>
        <p:txBody>
          <a:bodyPr>
            <a:normAutofit fontScale="90000"/>
          </a:bodyPr>
          <a:lstStyle/>
          <a:p>
            <a:r>
              <a:rPr kumimoji="0" lang="en-GB" sz="3600" b="1" i="0" u="sng" strike="noStrike" kern="1200" cap="none" spc="40" normalizeH="0" baseline="0" noProof="0" dirty="0">
                <a:ln>
                  <a:noFill/>
                </a:ln>
                <a:solidFill>
                  <a:prstClr val="white"/>
                </a:solidFill>
                <a:effectLst/>
                <a:uLnTx/>
                <a:uFillTx/>
                <a:latin typeface="The Hand Extrablack"/>
                <a:ea typeface="+mj-ea"/>
                <a:cs typeface="+mj-cs"/>
              </a:rPr>
              <a:t>STEP 6 : MODEL PERFORMANCE IMPROVEMENT</a:t>
            </a:r>
            <a:br>
              <a:rPr kumimoji="0" lang="en-GB" sz="3600" b="1" i="0" u="sng" strike="noStrike" kern="1200" cap="none" spc="40" normalizeH="0" baseline="0" noProof="0" dirty="0">
                <a:ln>
                  <a:noFill/>
                </a:ln>
                <a:solidFill>
                  <a:prstClr val="white"/>
                </a:solidFill>
                <a:effectLst/>
                <a:uLnTx/>
                <a:uFillTx/>
                <a:latin typeface="The Hand Extrablack"/>
                <a:ea typeface="+mj-ea"/>
                <a:cs typeface="+mj-cs"/>
              </a:rPr>
            </a:br>
            <a:r>
              <a:rPr kumimoji="0" lang="en-GB" sz="2400" b="1" i="0" u="sng" strike="noStrike" kern="1200" cap="none" spc="40" normalizeH="0" baseline="0" noProof="0" dirty="0">
                <a:ln>
                  <a:noFill/>
                </a:ln>
                <a:solidFill>
                  <a:srgbClr val="FFFF00"/>
                </a:solidFill>
                <a:effectLst/>
                <a:uLnTx/>
                <a:uFillTx/>
                <a:latin typeface="The Hand Extrablack"/>
                <a:ea typeface="+mj-ea"/>
                <a:cs typeface="+mj-cs"/>
              </a:rPr>
              <a:t>METHOD 1 : MAX DEPTH</a:t>
            </a:r>
            <a:br>
              <a:rPr kumimoji="0" lang="en-GB" sz="2400" b="1" i="0" u="sng" strike="noStrike" kern="1200" cap="none" spc="40" normalizeH="0" baseline="0" noProof="0" dirty="0">
                <a:ln>
                  <a:noFill/>
                </a:ln>
                <a:solidFill>
                  <a:srgbClr val="FFFF00"/>
                </a:solidFill>
                <a:effectLst/>
                <a:uLnTx/>
                <a:uFillTx/>
                <a:latin typeface="The Hand Extrablack"/>
                <a:ea typeface="+mj-ea"/>
                <a:cs typeface="+mj-cs"/>
              </a:rPr>
            </a:br>
            <a:br>
              <a:rPr kumimoji="0" lang="en-GB" sz="2400" b="1" i="0" strike="noStrike" kern="1200" cap="none" spc="40" normalizeH="0" baseline="0" noProof="0" dirty="0">
                <a:ln>
                  <a:noFill/>
                </a:ln>
                <a:effectLst/>
                <a:uLnTx/>
                <a:uFillTx/>
                <a:latin typeface="The Hand Extrablack"/>
                <a:ea typeface="+mj-ea"/>
                <a:cs typeface="+mj-cs"/>
              </a:rPr>
            </a:br>
            <a: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t>VISUALIZING DECISION TREE</a:t>
            </a: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r>
              <a:rPr kumimoji="0" lang="en-GB" sz="2400" b="1" i="0" u="none" strike="noStrike" kern="1200" cap="none" spc="40" normalizeH="0" baseline="0" noProof="0" dirty="0">
                <a:ln>
                  <a:noFill/>
                </a:ln>
                <a:effectLst/>
                <a:uLnTx/>
                <a:uFillTx/>
                <a:latin typeface="The Hand Extrablack"/>
                <a:ea typeface="+mj-ea"/>
                <a:cs typeface="+mj-cs"/>
              </a:rPr>
              <a:t>The tree is much more readable and understandable now, Although the recall value has fallen by quite a bit.</a:t>
            </a: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2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2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2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2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200" b="1" i="0" u="none" strike="noStrike" kern="1200" cap="none" spc="40" normalizeH="0" baseline="0" noProof="0" dirty="0">
                <a:ln>
                  <a:noFill/>
                </a:ln>
                <a:effectLst/>
                <a:uLnTx/>
                <a:uFillTx/>
                <a:latin typeface="The Hand Extrablack"/>
                <a:ea typeface="+mj-ea"/>
                <a:cs typeface="+mj-cs"/>
              </a:rPr>
            </a:br>
            <a:endParaRPr lang="en-US" sz="2400" b="1" dirty="0"/>
          </a:p>
        </p:txBody>
      </p:sp>
      <p:pic>
        <p:nvPicPr>
          <p:cNvPr id="35844" name="Picture 4">
            <a:extLst>
              <a:ext uri="{FF2B5EF4-FFF2-40B4-BE49-F238E27FC236}">
                <a16:creationId xmlns:a16="http://schemas.microsoft.com/office/drawing/2014/main" id="{B91C00C9-0988-48F1-B737-19EDE56C0A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839" y="1842028"/>
            <a:ext cx="6439448" cy="4222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6555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449867"/>
            <a:ext cx="10728322" cy="921733"/>
          </a:xfrm>
        </p:spPr>
        <p:txBody>
          <a:bodyPr>
            <a:normAutofit/>
          </a:bodyPr>
          <a:lstStyle/>
          <a:p>
            <a:r>
              <a:rPr lang="en-US" sz="6000" b="1" u="sng" dirty="0"/>
              <a:t>BASIC OBSERVATIONS</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19999" y="1676400"/>
            <a:ext cx="11150267" cy="4562400"/>
          </a:xfrm>
        </p:spPr>
        <p:txBody>
          <a:bodyPr>
            <a:normAutofit/>
          </a:bodyPr>
          <a:lstStyle/>
          <a:p>
            <a:r>
              <a:rPr lang="en-GB" sz="2400" b="1" dirty="0">
                <a:solidFill>
                  <a:schemeClr val="tx1"/>
                </a:solidFill>
                <a:latin typeface="+mj-lt"/>
              </a:rPr>
              <a:t>Age ranges from 23 to 67 with the average being 45.</a:t>
            </a:r>
          </a:p>
          <a:p>
            <a:r>
              <a:rPr lang="en-GB" sz="2400" b="1" dirty="0" err="1">
                <a:solidFill>
                  <a:schemeClr val="tx1"/>
                </a:solidFill>
                <a:latin typeface="+mj-lt"/>
              </a:rPr>
              <a:t>Personal_Loan</a:t>
            </a:r>
            <a:r>
              <a:rPr lang="en-GB" sz="2400" b="1" dirty="0">
                <a:solidFill>
                  <a:schemeClr val="tx1"/>
                </a:solidFill>
                <a:latin typeface="+mj-lt"/>
              </a:rPr>
              <a:t> highlights whether customer accepted the personal loan offered in the last campaign? (0: NO, 1:YES) MOST COMMONLY - NO</a:t>
            </a:r>
          </a:p>
          <a:p>
            <a:r>
              <a:rPr lang="en-GB" sz="2400" b="1" dirty="0" err="1">
                <a:solidFill>
                  <a:schemeClr val="tx1"/>
                </a:solidFill>
                <a:latin typeface="+mj-lt"/>
              </a:rPr>
              <a:t>Securities_Account</a:t>
            </a:r>
            <a:r>
              <a:rPr lang="en-GB" sz="2400" b="1" dirty="0">
                <a:solidFill>
                  <a:schemeClr val="tx1"/>
                </a:solidFill>
                <a:latin typeface="+mj-lt"/>
              </a:rPr>
              <a:t> highlights whether the customer has securities account with the bank? (0: NO, 1:YES) MOST COMMONLY - NO</a:t>
            </a:r>
          </a:p>
          <a:p>
            <a:r>
              <a:rPr lang="en-GB" sz="2400" b="1" dirty="0" err="1">
                <a:solidFill>
                  <a:schemeClr val="tx1"/>
                </a:solidFill>
                <a:latin typeface="+mj-lt"/>
              </a:rPr>
              <a:t>CD_Account</a:t>
            </a:r>
            <a:r>
              <a:rPr lang="en-GB" sz="2400" b="1" dirty="0">
                <a:solidFill>
                  <a:schemeClr val="tx1"/>
                </a:solidFill>
                <a:latin typeface="+mj-lt"/>
              </a:rPr>
              <a:t> highlights whether the customer has a certificate of deposit (CD) account with the bank? (0: NO, 1:YES) MOST COMMONLY - NO</a:t>
            </a:r>
          </a:p>
          <a:p>
            <a:r>
              <a:rPr lang="en-GB" sz="2400" b="1" dirty="0">
                <a:solidFill>
                  <a:schemeClr val="tx1"/>
                </a:solidFill>
                <a:latin typeface="+mj-lt"/>
              </a:rPr>
              <a:t>Online highlights whether </a:t>
            </a:r>
            <a:r>
              <a:rPr lang="en-GB" sz="2400" b="1" dirty="0" err="1">
                <a:solidFill>
                  <a:schemeClr val="tx1"/>
                </a:solidFill>
                <a:latin typeface="+mj-lt"/>
              </a:rPr>
              <a:t>thecustomers</a:t>
            </a:r>
            <a:r>
              <a:rPr lang="en-GB" sz="2400" b="1" dirty="0">
                <a:solidFill>
                  <a:schemeClr val="tx1"/>
                </a:solidFill>
                <a:latin typeface="+mj-lt"/>
              </a:rPr>
              <a:t> use internet banking facilities? (0: NO, 1:YES) MOST COMMONLY - YES</a:t>
            </a:r>
          </a:p>
          <a:p>
            <a:r>
              <a:rPr lang="en-GB" sz="2400" b="1" dirty="0" err="1">
                <a:solidFill>
                  <a:schemeClr val="tx1"/>
                </a:solidFill>
                <a:latin typeface="+mj-lt"/>
              </a:rPr>
              <a:t>CreditCard</a:t>
            </a:r>
            <a:r>
              <a:rPr lang="en-GB" sz="2400" b="1" dirty="0">
                <a:solidFill>
                  <a:schemeClr val="tx1"/>
                </a:solidFill>
                <a:latin typeface="+mj-lt"/>
              </a:rPr>
              <a:t> highlights whether the customer uses a credit card issued by any other Bank (excluding All life Bank)? (0: NO, 1:YES) MOST COMMONLY - NO</a:t>
            </a:r>
            <a:endParaRPr lang="en-US" sz="2400" dirty="0">
              <a:solidFill>
                <a:schemeClr val="tx1"/>
              </a:solidFill>
              <a:latin typeface="+mj-lt"/>
            </a:endParaRPr>
          </a:p>
        </p:txBody>
      </p:sp>
    </p:spTree>
    <p:extLst>
      <p:ext uri="{BB962C8B-B14F-4D97-AF65-F5344CB8AC3E}">
        <p14:creationId xmlns:p14="http://schemas.microsoft.com/office/powerpoint/2010/main" val="10491837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31839" y="457199"/>
            <a:ext cx="10728322" cy="6248401"/>
          </a:xfrm>
        </p:spPr>
        <p:txBody>
          <a:bodyPr>
            <a:normAutofit fontScale="90000"/>
          </a:bodyPr>
          <a:lstStyle/>
          <a:p>
            <a:r>
              <a:rPr kumimoji="0" lang="en-GB" sz="3600" b="1" i="0" u="sng" strike="noStrike" kern="1200" cap="none" spc="40" normalizeH="0" baseline="0" noProof="0" dirty="0">
                <a:ln>
                  <a:noFill/>
                </a:ln>
                <a:solidFill>
                  <a:prstClr val="white"/>
                </a:solidFill>
                <a:effectLst/>
                <a:uLnTx/>
                <a:uFillTx/>
                <a:latin typeface="The Hand Extrablack"/>
                <a:ea typeface="+mj-ea"/>
                <a:cs typeface="+mj-cs"/>
              </a:rPr>
              <a:t>STEP 6 : MODEL PERFORMANCE IMPROVEMENT</a:t>
            </a:r>
            <a:br>
              <a:rPr kumimoji="0" lang="en-GB" sz="3600" b="1" i="0" u="sng" strike="noStrike" kern="1200" cap="none" spc="40" normalizeH="0" baseline="0" noProof="0" dirty="0">
                <a:ln>
                  <a:noFill/>
                </a:ln>
                <a:solidFill>
                  <a:prstClr val="white"/>
                </a:solidFill>
                <a:effectLst/>
                <a:uLnTx/>
                <a:uFillTx/>
                <a:latin typeface="The Hand Extrablack"/>
                <a:ea typeface="+mj-ea"/>
                <a:cs typeface="+mj-cs"/>
              </a:rPr>
            </a:br>
            <a:r>
              <a:rPr kumimoji="0" lang="en-GB" sz="2400" b="1" i="0" u="sng" strike="noStrike" kern="1200" cap="none" spc="40" normalizeH="0" baseline="0" noProof="0" dirty="0">
                <a:ln>
                  <a:noFill/>
                </a:ln>
                <a:solidFill>
                  <a:srgbClr val="FFFF00"/>
                </a:solidFill>
                <a:effectLst/>
                <a:uLnTx/>
                <a:uFillTx/>
                <a:latin typeface="The Hand Extrablack"/>
                <a:ea typeface="+mj-ea"/>
                <a:cs typeface="+mj-cs"/>
              </a:rPr>
              <a:t>METHOD 1 : MAX DEPTH</a:t>
            </a:r>
            <a:br>
              <a:rPr kumimoji="0" lang="en-GB" sz="2400" b="1" i="0" u="sng" strike="noStrike" kern="1200" cap="none" spc="40" normalizeH="0" baseline="0" noProof="0" dirty="0">
                <a:ln>
                  <a:noFill/>
                </a:ln>
                <a:solidFill>
                  <a:srgbClr val="FFFF00"/>
                </a:solidFill>
                <a:effectLst/>
                <a:uLnTx/>
                <a:uFillTx/>
                <a:latin typeface="The Hand Extrablack"/>
                <a:ea typeface="+mj-ea"/>
                <a:cs typeface="+mj-cs"/>
              </a:rPr>
            </a:br>
            <a:br>
              <a:rPr kumimoji="0" lang="en-GB" sz="2400" b="1" i="0" strike="noStrike" kern="1200" cap="none" spc="40" normalizeH="0" baseline="0" noProof="0" dirty="0">
                <a:ln>
                  <a:noFill/>
                </a:ln>
                <a:effectLst/>
                <a:uLnTx/>
                <a:uFillTx/>
                <a:latin typeface="The Hand Extrablack"/>
                <a:ea typeface="+mj-ea"/>
                <a:cs typeface="+mj-cs"/>
              </a:rPr>
            </a:br>
            <a: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t>FEATURE IMPORTANCE</a:t>
            </a: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400" b="1" i="0" u="none" strike="noStrike" kern="1200" cap="none" spc="40" normalizeH="0" baseline="0" noProof="0" dirty="0">
                <a:ln>
                  <a:noFill/>
                </a:ln>
                <a:effectLst/>
                <a:uLnTx/>
                <a:uFillTx/>
                <a:latin typeface="The Hand Extrablack"/>
                <a:ea typeface="+mj-ea"/>
                <a:cs typeface="+mj-cs"/>
              </a:rPr>
            </a:br>
            <a:r>
              <a:rPr kumimoji="0" lang="en-GB" sz="2400" b="1" i="0" u="none" strike="noStrike" kern="1200" cap="none" spc="40" normalizeH="0" baseline="0" noProof="0" dirty="0">
                <a:ln>
                  <a:noFill/>
                </a:ln>
                <a:effectLst/>
                <a:uLnTx/>
                <a:uFillTx/>
                <a:latin typeface="The Hand Extrablack"/>
                <a:ea typeface="+mj-ea"/>
                <a:cs typeface="+mj-cs"/>
              </a:rPr>
              <a:t>From this graph, we can see that Education has the highest feature importance followed by Income, Family and </a:t>
            </a:r>
            <a:r>
              <a:rPr kumimoji="0" lang="en-GB" sz="2400" b="1" i="0" u="none" strike="noStrike" kern="1200" cap="none" spc="40" normalizeH="0" baseline="0" noProof="0" dirty="0" err="1">
                <a:ln>
                  <a:noFill/>
                </a:ln>
                <a:effectLst/>
                <a:uLnTx/>
                <a:uFillTx/>
                <a:latin typeface="The Hand Extrablack"/>
                <a:ea typeface="+mj-ea"/>
                <a:cs typeface="+mj-cs"/>
              </a:rPr>
              <a:t>CCAvg</a:t>
            </a:r>
            <a:r>
              <a:rPr kumimoji="0" lang="en-GB" sz="2400" b="1" i="0" u="none" strike="noStrike" kern="1200" cap="none" spc="40" normalizeH="0" baseline="0" noProof="0" dirty="0">
                <a:ln>
                  <a:noFill/>
                </a:ln>
                <a:effectLst/>
                <a:uLnTx/>
                <a:uFillTx/>
                <a:latin typeface="The Hand Extrablack"/>
                <a:ea typeface="+mj-ea"/>
                <a:cs typeface="+mj-cs"/>
              </a:rPr>
              <a:t>.</a:t>
            </a:r>
            <a:br>
              <a:rPr kumimoji="0" lang="en-GB" sz="2400" b="1" i="0" u="none" strike="noStrike" kern="1200" cap="none" spc="40" normalizeH="0" baseline="0" noProof="0" dirty="0">
                <a:ln>
                  <a:noFill/>
                </a:ln>
                <a:effectLst/>
                <a:uLnTx/>
                <a:uFillTx/>
                <a:latin typeface="The Hand Extrablack"/>
                <a:ea typeface="+mj-ea"/>
                <a:cs typeface="+mj-cs"/>
              </a:rPr>
            </a:br>
            <a:r>
              <a:rPr kumimoji="0" lang="en-GB" sz="2400" b="1" i="0" u="none" strike="noStrike" kern="1200" cap="none" spc="40" normalizeH="0" baseline="0" noProof="0" dirty="0">
                <a:ln>
                  <a:noFill/>
                </a:ln>
                <a:effectLst/>
                <a:uLnTx/>
                <a:uFillTx/>
                <a:latin typeface="The Hand Extrablack"/>
                <a:ea typeface="+mj-ea"/>
                <a:cs typeface="+mj-cs"/>
              </a:rPr>
              <a:t>Age, </a:t>
            </a:r>
            <a:r>
              <a:rPr kumimoji="0" lang="en-GB" sz="2400" b="1" i="0" u="none" strike="noStrike" kern="1200" cap="none" spc="40" normalizeH="0" baseline="0" noProof="0" dirty="0" err="1">
                <a:ln>
                  <a:noFill/>
                </a:ln>
                <a:effectLst/>
                <a:uLnTx/>
                <a:uFillTx/>
                <a:latin typeface="The Hand Extrablack"/>
                <a:ea typeface="+mj-ea"/>
                <a:cs typeface="+mj-cs"/>
              </a:rPr>
              <a:t>CD_Account</a:t>
            </a:r>
            <a:r>
              <a:rPr kumimoji="0" lang="en-GB" sz="2400" b="1" i="0" u="none" strike="noStrike" kern="1200" cap="none" spc="40" normalizeH="0" baseline="0" noProof="0" dirty="0">
                <a:ln>
                  <a:noFill/>
                </a:ln>
                <a:effectLst/>
                <a:uLnTx/>
                <a:uFillTx/>
                <a:latin typeface="The Hand Extrablack"/>
                <a:ea typeface="+mj-ea"/>
                <a:cs typeface="+mj-cs"/>
              </a:rPr>
              <a:t>, </a:t>
            </a:r>
            <a:r>
              <a:rPr kumimoji="0" lang="en-GB" sz="2400" b="1" i="0" u="none" strike="noStrike" kern="1200" cap="none" spc="40" normalizeH="0" baseline="0" noProof="0" dirty="0" err="1">
                <a:ln>
                  <a:noFill/>
                </a:ln>
                <a:effectLst/>
                <a:uLnTx/>
                <a:uFillTx/>
                <a:latin typeface="The Hand Extrablack"/>
                <a:ea typeface="+mj-ea"/>
                <a:cs typeface="+mj-cs"/>
              </a:rPr>
              <a:t>MortgageOnline</a:t>
            </a:r>
            <a:r>
              <a:rPr kumimoji="0" lang="en-GB" sz="2400" b="1" i="0" u="none" strike="noStrike" kern="1200" cap="none" spc="40" normalizeH="0" baseline="0" noProof="0" dirty="0">
                <a:ln>
                  <a:noFill/>
                </a:ln>
                <a:effectLst/>
                <a:uLnTx/>
                <a:uFillTx/>
                <a:latin typeface="The Hand Extrablack"/>
                <a:ea typeface="+mj-ea"/>
                <a:cs typeface="+mj-cs"/>
              </a:rPr>
              <a:t>, </a:t>
            </a:r>
            <a:r>
              <a:rPr kumimoji="0" lang="en-GB" sz="2400" b="1" i="0" u="none" strike="noStrike" kern="1200" cap="none" spc="40" normalizeH="0" baseline="0" noProof="0" dirty="0" err="1">
                <a:ln>
                  <a:noFill/>
                </a:ln>
                <a:effectLst/>
                <a:uLnTx/>
                <a:uFillTx/>
                <a:latin typeface="The Hand Extrablack"/>
                <a:ea typeface="+mj-ea"/>
                <a:cs typeface="+mj-cs"/>
              </a:rPr>
              <a:t>Securities_Account</a:t>
            </a:r>
            <a:r>
              <a:rPr kumimoji="0" lang="en-GB" sz="2400" b="1" i="0" u="none" strike="noStrike" kern="1200" cap="none" spc="40" normalizeH="0" baseline="0" noProof="0" dirty="0">
                <a:ln>
                  <a:noFill/>
                </a:ln>
                <a:effectLst/>
                <a:uLnTx/>
                <a:uFillTx/>
                <a:latin typeface="The Hand Extrablack"/>
                <a:ea typeface="+mj-ea"/>
                <a:cs typeface="+mj-cs"/>
              </a:rPr>
              <a:t> and </a:t>
            </a:r>
            <a:r>
              <a:rPr kumimoji="0" lang="en-GB" sz="2400" b="1" i="0" u="none" strike="noStrike" kern="1200" cap="none" spc="40" normalizeH="0" baseline="0" noProof="0" dirty="0" err="1">
                <a:ln>
                  <a:noFill/>
                </a:ln>
                <a:effectLst/>
                <a:uLnTx/>
                <a:uFillTx/>
                <a:latin typeface="The Hand Extrablack"/>
                <a:ea typeface="+mj-ea"/>
                <a:cs typeface="+mj-cs"/>
              </a:rPr>
              <a:t>CreditCard</a:t>
            </a:r>
            <a:r>
              <a:rPr kumimoji="0" lang="en-GB" sz="2400" b="1" i="0" u="none" strike="noStrike" kern="1200" cap="none" spc="40" normalizeH="0" baseline="0" noProof="0" dirty="0">
                <a:ln>
                  <a:noFill/>
                </a:ln>
                <a:effectLst/>
                <a:uLnTx/>
                <a:uFillTx/>
                <a:latin typeface="The Hand Extrablack"/>
                <a:ea typeface="+mj-ea"/>
                <a:cs typeface="+mj-cs"/>
              </a:rPr>
              <a:t> hold negligible feature importance. Which is a huge change from that in the previous model.</a:t>
            </a:r>
            <a:br>
              <a:rPr kumimoji="0" lang="en-GB" sz="2400" b="1" i="0" u="none" strike="noStrike" kern="1200" cap="none" spc="40" normalizeH="0" baseline="0" noProof="0" dirty="0">
                <a:ln>
                  <a:noFill/>
                </a:ln>
                <a:effectLst/>
                <a:uLnTx/>
                <a:uFillTx/>
                <a:latin typeface="The Hand Extrablack"/>
                <a:ea typeface="+mj-ea"/>
                <a:cs typeface="+mj-cs"/>
              </a:rPr>
            </a:br>
            <a:r>
              <a:rPr kumimoji="0" lang="en-GB" sz="2400" b="1" i="0" u="none" strike="noStrike" kern="1200" cap="none" spc="40" normalizeH="0" baseline="0" noProof="0" dirty="0">
                <a:ln>
                  <a:noFill/>
                </a:ln>
                <a:effectLst/>
                <a:uLnTx/>
                <a:uFillTx/>
                <a:latin typeface="The Hand Extrablack"/>
                <a:ea typeface="+mj-ea"/>
                <a:cs typeface="+mj-cs"/>
              </a:rPr>
              <a:t>That's why we will go for pre pruning using grid search, maybe setting </a:t>
            </a:r>
            <a:r>
              <a:rPr kumimoji="0" lang="en-GB" sz="2400" b="1" i="0" u="none" strike="noStrike" kern="1200" cap="none" spc="40" normalizeH="0" baseline="0" noProof="0" dirty="0" err="1">
                <a:ln>
                  <a:noFill/>
                </a:ln>
                <a:effectLst/>
                <a:uLnTx/>
                <a:uFillTx/>
                <a:latin typeface="The Hand Extrablack"/>
                <a:ea typeface="+mj-ea"/>
                <a:cs typeface="+mj-cs"/>
              </a:rPr>
              <a:t>max_depth</a:t>
            </a:r>
            <a:r>
              <a:rPr kumimoji="0" lang="en-GB" sz="2400" b="1" i="0" u="none" strike="noStrike" kern="1200" cap="none" spc="40" normalizeH="0" baseline="0" noProof="0" dirty="0">
                <a:ln>
                  <a:noFill/>
                </a:ln>
                <a:effectLst/>
                <a:uLnTx/>
                <a:uFillTx/>
                <a:latin typeface="The Hand Extrablack"/>
                <a:ea typeface="+mj-ea"/>
                <a:cs typeface="+mj-cs"/>
              </a:rPr>
              <a:t> to 3 is not good enough</a:t>
            </a:r>
            <a:br>
              <a:rPr kumimoji="0" lang="en-GB" sz="2400" b="1" i="0" u="none" strike="noStrike" kern="1200" cap="none" spc="40" normalizeH="0" baseline="0" noProof="0" dirty="0">
                <a:ln>
                  <a:noFill/>
                </a:ln>
                <a:effectLst/>
                <a:uLnTx/>
                <a:uFillTx/>
                <a:latin typeface="The Hand Extrablack"/>
                <a:ea typeface="+mj-ea"/>
                <a:cs typeface="+mj-cs"/>
              </a:rPr>
            </a:br>
            <a:r>
              <a:rPr kumimoji="0" lang="en-GB" sz="2400" b="1" i="0" u="none" strike="noStrike" kern="1200" cap="none" spc="40" normalizeH="0" baseline="0" noProof="0" dirty="0">
                <a:ln>
                  <a:noFill/>
                </a:ln>
                <a:effectLst/>
                <a:uLnTx/>
                <a:uFillTx/>
                <a:latin typeface="The Hand Extrablack"/>
                <a:ea typeface="+mj-ea"/>
                <a:cs typeface="+mj-cs"/>
              </a:rPr>
              <a:t>It is bad to have a very low depth because your model will underfit Let's see how to find the best values</a:t>
            </a:r>
            <a:br>
              <a:rPr kumimoji="0" lang="en-GB" sz="22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2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2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2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200" b="1" i="0" u="none" strike="noStrike" kern="1200" cap="none" spc="40" normalizeH="0" baseline="0" noProof="0" dirty="0">
                <a:ln>
                  <a:noFill/>
                </a:ln>
                <a:effectLst/>
                <a:uLnTx/>
                <a:uFillTx/>
                <a:latin typeface="The Hand Extrablack"/>
                <a:ea typeface="+mj-ea"/>
                <a:cs typeface="+mj-cs"/>
              </a:rPr>
            </a:br>
            <a:endParaRPr lang="en-US" sz="2400" b="1" dirty="0"/>
          </a:p>
        </p:txBody>
      </p:sp>
      <p:pic>
        <p:nvPicPr>
          <p:cNvPr id="4" name="Picture 3">
            <a:extLst>
              <a:ext uri="{FF2B5EF4-FFF2-40B4-BE49-F238E27FC236}">
                <a16:creationId xmlns:a16="http://schemas.microsoft.com/office/drawing/2014/main" id="{B734DE55-0350-4859-A923-DAB2107B0E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839" y="1827740"/>
            <a:ext cx="1994428" cy="2996809"/>
          </a:xfrm>
          <a:prstGeom prst="rect">
            <a:avLst/>
          </a:prstGeom>
        </p:spPr>
      </p:pic>
      <p:pic>
        <p:nvPicPr>
          <p:cNvPr id="37892" name="Picture 4">
            <a:extLst>
              <a:ext uri="{FF2B5EF4-FFF2-40B4-BE49-F238E27FC236}">
                <a16:creationId xmlns:a16="http://schemas.microsoft.com/office/drawing/2014/main" id="{D63A32A8-5CA8-44E3-BADD-74C22B0700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3875" y="1827740"/>
            <a:ext cx="7265458" cy="2981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1630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31839" y="457199"/>
            <a:ext cx="10728322" cy="5689601"/>
          </a:xfrm>
        </p:spPr>
        <p:txBody>
          <a:bodyPr>
            <a:normAutofit fontScale="90000"/>
          </a:bodyPr>
          <a:lstStyle/>
          <a:p>
            <a:r>
              <a:rPr kumimoji="0" lang="en-GB" sz="3600" b="1" i="0" u="sng" strike="noStrike" kern="1200" cap="none" spc="40" normalizeH="0" baseline="0" noProof="0" dirty="0">
                <a:ln>
                  <a:noFill/>
                </a:ln>
                <a:solidFill>
                  <a:prstClr val="white"/>
                </a:solidFill>
                <a:effectLst/>
                <a:uLnTx/>
                <a:uFillTx/>
                <a:latin typeface="The Hand Extrablack"/>
                <a:ea typeface="+mj-ea"/>
                <a:cs typeface="+mj-cs"/>
              </a:rPr>
              <a:t>STEP 6 : MODEL PERFORMANCE IMPROVEMENT</a:t>
            </a:r>
            <a:br>
              <a:rPr kumimoji="0" lang="en-GB" sz="3600" b="1" i="0" u="sng" strike="noStrike" kern="1200" cap="none" spc="40" normalizeH="0" baseline="0" noProof="0" dirty="0">
                <a:ln>
                  <a:noFill/>
                </a:ln>
                <a:solidFill>
                  <a:prstClr val="white"/>
                </a:solidFill>
                <a:effectLst/>
                <a:uLnTx/>
                <a:uFillTx/>
                <a:latin typeface="The Hand Extrablack"/>
                <a:ea typeface="+mj-ea"/>
                <a:cs typeface="+mj-cs"/>
              </a:rPr>
            </a:br>
            <a:r>
              <a:rPr kumimoji="0" lang="en-GB" sz="2400" b="1" i="0" u="sng" strike="noStrike" kern="1200" cap="none" spc="40" normalizeH="0" baseline="0" noProof="0" dirty="0">
                <a:ln>
                  <a:noFill/>
                </a:ln>
                <a:solidFill>
                  <a:srgbClr val="FFFF00"/>
                </a:solidFill>
                <a:effectLst/>
                <a:uLnTx/>
                <a:uFillTx/>
                <a:latin typeface="The Hand Extrablack"/>
                <a:ea typeface="+mj-ea"/>
                <a:cs typeface="+mj-cs"/>
              </a:rPr>
              <a:t>METHOD 2 : GRID SEARCH USING HYPERPARAMETER</a:t>
            </a:r>
            <a:br>
              <a:rPr kumimoji="0" lang="en-GB" sz="2400" b="1" i="0" u="sng" strike="noStrike" kern="1200" cap="none" spc="40" normalizeH="0" baseline="0" noProof="0" dirty="0">
                <a:ln>
                  <a:noFill/>
                </a:ln>
                <a:solidFill>
                  <a:srgbClr val="FFFF00"/>
                </a:solidFill>
                <a:effectLst/>
                <a:uLnTx/>
                <a:uFillTx/>
                <a:latin typeface="The Hand Extrablack"/>
                <a:ea typeface="+mj-ea"/>
                <a:cs typeface="+mj-cs"/>
              </a:rPr>
            </a:br>
            <a:r>
              <a:rPr kumimoji="0" lang="en-GB" sz="2400" b="1" i="0" strike="noStrike" kern="1200" cap="none" spc="40" normalizeH="0" baseline="0" noProof="0" dirty="0">
                <a:ln>
                  <a:noFill/>
                </a:ln>
                <a:effectLst/>
                <a:uLnTx/>
                <a:uFillTx/>
                <a:latin typeface="The Hand Extrablack"/>
                <a:ea typeface="+mj-ea"/>
                <a:cs typeface="+mj-cs"/>
              </a:rPr>
              <a:t>Grid search is a tuning technique that attempts to compute the optimum values of hyperparameters. The parameters of the estimator/model used to apply these methods are optimized by cross-validated grid-search over a parameter grid.</a:t>
            </a:r>
            <a:br>
              <a:rPr kumimoji="0" lang="en-GB" sz="2400" b="1" i="0" strike="noStrike" kern="1200" cap="none" spc="40" normalizeH="0" baseline="0" noProof="0" dirty="0">
                <a:ln>
                  <a:noFill/>
                </a:ln>
                <a:effectLst/>
                <a:uLnTx/>
                <a:uFillTx/>
                <a:latin typeface="The Hand Extrablack"/>
                <a:ea typeface="+mj-ea"/>
                <a:cs typeface="+mj-cs"/>
              </a:rPr>
            </a:br>
            <a:br>
              <a:rPr kumimoji="0" lang="en-GB" sz="2400" b="1" i="0" strike="noStrike" kern="1200" cap="none" spc="40" normalizeH="0" baseline="0" noProof="0" dirty="0">
                <a:ln>
                  <a:noFill/>
                </a:ln>
                <a:effectLst/>
                <a:uLnTx/>
                <a:uFillTx/>
                <a:latin typeface="The Hand Extrablack"/>
                <a:ea typeface="+mj-ea"/>
                <a:cs typeface="+mj-cs"/>
              </a:rPr>
            </a:br>
            <a: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t>CONFUSION MATRIX : </a:t>
            </a: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r>
              <a:rPr kumimoji="0" lang="en-GB" sz="2400" b="1" i="0" u="none" strike="noStrike" kern="1200" cap="none" spc="40" normalizeH="0" baseline="0" noProof="0" dirty="0">
                <a:ln>
                  <a:noFill/>
                </a:ln>
                <a:solidFill>
                  <a:prstClr val="white"/>
                </a:solidFill>
                <a:effectLst/>
                <a:uLnTx/>
                <a:uFillTx/>
                <a:latin typeface="The Hand Extrablack"/>
                <a:ea typeface="+mj-ea"/>
                <a:cs typeface="+mj-cs"/>
              </a:rPr>
              <a:t>True Positives (TP): we correctly predicted that they will take a loan - 131</a:t>
            </a:r>
            <a:br>
              <a:rPr kumimoji="0" lang="en-GB" sz="2400" b="1" i="0" u="none" strike="noStrike" kern="1200" cap="none" spc="40" normalizeH="0" baseline="0" noProof="0" dirty="0">
                <a:ln>
                  <a:noFill/>
                </a:ln>
                <a:solidFill>
                  <a:prstClr val="white"/>
                </a:solidFill>
                <a:effectLst/>
                <a:uLnTx/>
                <a:uFillTx/>
                <a:latin typeface="The Hand Extrablack"/>
                <a:ea typeface="+mj-ea"/>
                <a:cs typeface="+mj-cs"/>
              </a:rPr>
            </a:br>
            <a:br>
              <a:rPr kumimoji="0" lang="en-GB" sz="2400" b="1" i="0" u="none" strike="noStrike" kern="1200" cap="none" spc="40" normalizeH="0" baseline="0" noProof="0" dirty="0">
                <a:ln>
                  <a:noFill/>
                </a:ln>
                <a:solidFill>
                  <a:prstClr val="white"/>
                </a:solidFill>
                <a:effectLst/>
                <a:uLnTx/>
                <a:uFillTx/>
                <a:latin typeface="The Hand Extrablack"/>
                <a:ea typeface="+mj-ea"/>
                <a:cs typeface="+mj-cs"/>
              </a:rPr>
            </a:br>
            <a:r>
              <a:rPr kumimoji="0" lang="en-GB" sz="2400" b="1" i="0" u="none" strike="noStrike" kern="1200" cap="none" spc="40" normalizeH="0" baseline="0" noProof="0" dirty="0">
                <a:ln>
                  <a:noFill/>
                </a:ln>
                <a:solidFill>
                  <a:prstClr val="white"/>
                </a:solidFill>
                <a:effectLst/>
                <a:uLnTx/>
                <a:uFillTx/>
                <a:latin typeface="The Hand Extrablack"/>
                <a:ea typeface="+mj-ea"/>
                <a:cs typeface="+mj-cs"/>
              </a:rPr>
              <a:t>True Negatives (TN): we correctly predicted that they will not take a loan - 1341</a:t>
            </a:r>
            <a:br>
              <a:rPr kumimoji="0" lang="en-GB" sz="2400" b="1" i="0" u="none" strike="noStrike" kern="1200" cap="none" spc="40" normalizeH="0" baseline="0" noProof="0" dirty="0">
                <a:ln>
                  <a:noFill/>
                </a:ln>
                <a:solidFill>
                  <a:prstClr val="white"/>
                </a:solidFill>
                <a:effectLst/>
                <a:uLnTx/>
                <a:uFillTx/>
                <a:latin typeface="The Hand Extrablack"/>
                <a:ea typeface="+mj-ea"/>
                <a:cs typeface="+mj-cs"/>
              </a:rPr>
            </a:br>
            <a:br>
              <a:rPr kumimoji="0" lang="en-GB" sz="2400" b="1" i="0" u="none" strike="noStrike" kern="1200" cap="none" spc="40" normalizeH="0" baseline="0" noProof="0" dirty="0">
                <a:ln>
                  <a:noFill/>
                </a:ln>
                <a:solidFill>
                  <a:prstClr val="white"/>
                </a:solidFill>
                <a:effectLst/>
                <a:uLnTx/>
                <a:uFillTx/>
                <a:latin typeface="The Hand Extrablack"/>
                <a:ea typeface="+mj-ea"/>
                <a:cs typeface="+mj-cs"/>
              </a:rPr>
            </a:br>
            <a:r>
              <a:rPr kumimoji="0" lang="en-GB" sz="2400" b="1" i="0" u="none" strike="noStrike" kern="1200" cap="none" spc="40" normalizeH="0" baseline="0" noProof="0" dirty="0">
                <a:ln>
                  <a:noFill/>
                </a:ln>
                <a:solidFill>
                  <a:prstClr val="white"/>
                </a:solidFill>
                <a:effectLst/>
                <a:uLnTx/>
                <a:uFillTx/>
                <a:latin typeface="The Hand Extrablack"/>
                <a:ea typeface="+mj-ea"/>
                <a:cs typeface="+mj-cs"/>
              </a:rPr>
              <a:t>Falsely predict positive : Type I error</a:t>
            </a:r>
            <a:br>
              <a:rPr kumimoji="0" lang="en-GB" sz="2400" b="1" i="0" u="none" strike="noStrike" kern="1200" cap="none" spc="40" normalizeH="0" baseline="0" noProof="0" dirty="0">
                <a:ln>
                  <a:noFill/>
                </a:ln>
                <a:solidFill>
                  <a:prstClr val="white"/>
                </a:solidFill>
                <a:effectLst/>
                <a:uLnTx/>
                <a:uFillTx/>
                <a:latin typeface="The Hand Extrablack"/>
                <a:ea typeface="+mj-ea"/>
                <a:cs typeface="+mj-cs"/>
              </a:rPr>
            </a:br>
            <a:r>
              <a:rPr kumimoji="0" lang="en-GB" sz="2400" b="1" i="0" u="none" strike="noStrike" kern="1200" cap="none" spc="40" normalizeH="0" baseline="0" noProof="0" dirty="0">
                <a:ln>
                  <a:noFill/>
                </a:ln>
                <a:solidFill>
                  <a:prstClr val="white"/>
                </a:solidFill>
                <a:effectLst/>
                <a:uLnTx/>
                <a:uFillTx/>
                <a:latin typeface="The Hand Extrablack"/>
                <a:ea typeface="+mj-ea"/>
                <a:cs typeface="+mj-cs"/>
              </a:rPr>
              <a:t>False Positives (FP): we incorrectly predicted that they will take a loan - 10</a:t>
            </a:r>
            <a:br>
              <a:rPr kumimoji="0" lang="en-GB" sz="2400" b="1" i="0" u="none" strike="noStrike" kern="1200" cap="none" spc="40" normalizeH="0" baseline="0" noProof="0" dirty="0">
                <a:ln>
                  <a:noFill/>
                </a:ln>
                <a:solidFill>
                  <a:prstClr val="white"/>
                </a:solidFill>
                <a:effectLst/>
                <a:uLnTx/>
                <a:uFillTx/>
                <a:latin typeface="The Hand Extrablack"/>
                <a:ea typeface="+mj-ea"/>
                <a:cs typeface="+mj-cs"/>
              </a:rPr>
            </a:br>
            <a:br>
              <a:rPr kumimoji="0" lang="en-GB" sz="2400" b="1" i="0" u="none" strike="noStrike" kern="1200" cap="none" spc="40" normalizeH="0" baseline="0" noProof="0" dirty="0">
                <a:ln>
                  <a:noFill/>
                </a:ln>
                <a:solidFill>
                  <a:prstClr val="white"/>
                </a:solidFill>
                <a:effectLst/>
                <a:uLnTx/>
                <a:uFillTx/>
                <a:latin typeface="The Hand Extrablack"/>
                <a:ea typeface="+mj-ea"/>
                <a:cs typeface="+mj-cs"/>
              </a:rPr>
            </a:br>
            <a:r>
              <a:rPr kumimoji="0" lang="en-GB" sz="2400" b="1" i="0" u="none" strike="noStrike" kern="1200" cap="none" spc="40" normalizeH="0" baseline="0" noProof="0" dirty="0">
                <a:ln>
                  <a:noFill/>
                </a:ln>
                <a:solidFill>
                  <a:prstClr val="white"/>
                </a:solidFill>
                <a:effectLst/>
                <a:uLnTx/>
                <a:uFillTx/>
                <a:latin typeface="The Hand Extrablack"/>
                <a:ea typeface="+mj-ea"/>
                <a:cs typeface="+mj-cs"/>
              </a:rPr>
              <a:t>Falsely predict negative : Type II error</a:t>
            </a:r>
            <a:br>
              <a:rPr kumimoji="0" lang="en-GB" sz="2400" b="1" i="0" u="none" strike="noStrike" kern="1200" cap="none" spc="40" normalizeH="0" baseline="0" noProof="0" dirty="0">
                <a:ln>
                  <a:noFill/>
                </a:ln>
                <a:solidFill>
                  <a:prstClr val="white"/>
                </a:solidFill>
                <a:effectLst/>
                <a:uLnTx/>
                <a:uFillTx/>
                <a:latin typeface="The Hand Extrablack"/>
                <a:ea typeface="+mj-ea"/>
                <a:cs typeface="+mj-cs"/>
              </a:rPr>
            </a:br>
            <a:r>
              <a:rPr kumimoji="0" lang="en-GB" sz="2400" b="1" i="0" u="none" strike="noStrike" kern="1200" cap="none" spc="40" normalizeH="0" baseline="0" noProof="0" dirty="0">
                <a:ln>
                  <a:noFill/>
                </a:ln>
                <a:solidFill>
                  <a:prstClr val="white"/>
                </a:solidFill>
                <a:effectLst/>
                <a:uLnTx/>
                <a:uFillTx/>
                <a:latin typeface="The Hand Extrablack"/>
                <a:ea typeface="+mj-ea"/>
                <a:cs typeface="+mj-cs"/>
              </a:rPr>
              <a:t>False Negatives (FN): we incorrectly predicted that they will not take a loan – 18</a:t>
            </a:r>
            <a:br>
              <a:rPr kumimoji="0" lang="en-GB" sz="2400" b="1" i="0" u="none" strike="noStrike" kern="1200" cap="none" spc="40" normalizeH="0" baseline="0" noProof="0" dirty="0">
                <a:ln>
                  <a:noFill/>
                </a:ln>
                <a:solidFill>
                  <a:prstClr val="white"/>
                </a:solidFill>
                <a:effectLst/>
                <a:uLnTx/>
                <a:uFillTx/>
                <a:latin typeface="The Hand Extrablack"/>
                <a:ea typeface="+mj-ea"/>
                <a:cs typeface="+mj-cs"/>
              </a:rPr>
            </a:b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t>ACCURACY: </a:t>
            </a: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r>
              <a:rPr kumimoji="0" lang="en-GB" sz="2400" b="1" i="0" u="none" strike="noStrike" kern="1200" cap="none" spc="40" normalizeH="0" baseline="0" noProof="0" dirty="0">
                <a:ln>
                  <a:noFill/>
                </a:ln>
                <a:effectLst/>
                <a:uLnTx/>
                <a:uFillTx/>
                <a:latin typeface="The Hand Extrablack"/>
                <a:ea typeface="+mj-ea"/>
                <a:cs typeface="+mj-cs"/>
              </a:rPr>
              <a:t>Accuracy on training set :  0.9897142857142858</a:t>
            </a:r>
            <a:br>
              <a:rPr kumimoji="0" lang="en-GB" sz="2400" b="1" i="0" u="none" strike="noStrike" kern="1200" cap="none" spc="40" normalizeH="0" baseline="0" noProof="0" dirty="0">
                <a:ln>
                  <a:noFill/>
                </a:ln>
                <a:effectLst/>
                <a:uLnTx/>
                <a:uFillTx/>
                <a:latin typeface="The Hand Extrablack"/>
                <a:ea typeface="+mj-ea"/>
                <a:cs typeface="+mj-cs"/>
              </a:rPr>
            </a:br>
            <a:r>
              <a:rPr kumimoji="0" lang="en-GB" sz="2400" b="1" i="0" u="none" strike="noStrike" kern="1200" cap="none" spc="40" normalizeH="0" baseline="0" noProof="0" dirty="0">
                <a:ln>
                  <a:noFill/>
                </a:ln>
                <a:effectLst/>
                <a:uLnTx/>
                <a:uFillTx/>
                <a:latin typeface="The Hand Extrablack"/>
                <a:ea typeface="+mj-ea"/>
                <a:cs typeface="+mj-cs"/>
              </a:rPr>
              <a:t>Accuracy on test set :  0.9813333333333333</a:t>
            </a:r>
            <a:endParaRPr lang="en-US" sz="2400" b="1" dirty="0"/>
          </a:p>
        </p:txBody>
      </p:sp>
      <p:pic>
        <p:nvPicPr>
          <p:cNvPr id="38914" name="Picture 2">
            <a:extLst>
              <a:ext uri="{FF2B5EF4-FFF2-40B4-BE49-F238E27FC236}">
                <a16:creationId xmlns:a16="http://schemas.microsoft.com/office/drawing/2014/main" id="{EA4BB80E-ACAC-46B3-B4BC-9D5989448D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9775" y="2158803"/>
            <a:ext cx="4069292" cy="2980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1705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31839" y="457199"/>
            <a:ext cx="10728322" cy="6248401"/>
          </a:xfrm>
        </p:spPr>
        <p:txBody>
          <a:bodyPr>
            <a:normAutofit fontScale="90000"/>
          </a:bodyPr>
          <a:lstStyle/>
          <a:p>
            <a:r>
              <a:rPr kumimoji="0" lang="en-GB" sz="3600" b="1" i="0" u="sng" strike="noStrike" kern="1200" cap="none" spc="40" normalizeH="0" baseline="0" noProof="0" dirty="0">
                <a:ln>
                  <a:noFill/>
                </a:ln>
                <a:solidFill>
                  <a:prstClr val="white"/>
                </a:solidFill>
                <a:effectLst/>
                <a:uLnTx/>
                <a:uFillTx/>
                <a:latin typeface="The Hand Extrablack"/>
                <a:ea typeface="+mj-ea"/>
                <a:cs typeface="+mj-cs"/>
              </a:rPr>
              <a:t>STEP 6 : MODEL PERFORMANCE IMPROVEMENT</a:t>
            </a:r>
            <a:br>
              <a:rPr kumimoji="0" lang="en-GB" sz="3600" b="1" i="0" u="sng" strike="noStrike" kern="1200" cap="none" spc="40" normalizeH="0" baseline="0" noProof="0" dirty="0">
                <a:ln>
                  <a:noFill/>
                </a:ln>
                <a:solidFill>
                  <a:prstClr val="white"/>
                </a:solidFill>
                <a:effectLst/>
                <a:uLnTx/>
                <a:uFillTx/>
                <a:latin typeface="The Hand Extrablack"/>
                <a:ea typeface="+mj-ea"/>
                <a:cs typeface="+mj-cs"/>
              </a:rPr>
            </a:br>
            <a:r>
              <a:rPr kumimoji="0" lang="en-GB" sz="2400" b="1" i="0" u="sng" strike="noStrike" kern="1200" cap="none" spc="40" normalizeH="0" baseline="0" noProof="0" dirty="0">
                <a:ln>
                  <a:noFill/>
                </a:ln>
                <a:solidFill>
                  <a:srgbClr val="FFFF00"/>
                </a:solidFill>
                <a:effectLst/>
                <a:uLnTx/>
                <a:uFillTx/>
                <a:latin typeface="The Hand Extrablack"/>
                <a:ea typeface="+mj-ea"/>
                <a:cs typeface="+mj-cs"/>
              </a:rPr>
              <a:t>METHOD 2 : GRID SEARCH USING HYPERPARAMETER</a:t>
            </a:r>
            <a:br>
              <a:rPr kumimoji="0" lang="en-GB" sz="2400" b="1" i="0" u="sng" strike="noStrike" kern="1200" cap="none" spc="40" normalizeH="0" baseline="0" noProof="0" dirty="0">
                <a:ln>
                  <a:noFill/>
                </a:ln>
                <a:solidFill>
                  <a:srgbClr val="FFFF00"/>
                </a:solidFill>
                <a:effectLst/>
                <a:uLnTx/>
                <a:uFillTx/>
                <a:latin typeface="The Hand Extrablack"/>
                <a:ea typeface="+mj-ea"/>
                <a:cs typeface="+mj-cs"/>
              </a:rPr>
            </a:br>
            <a:br>
              <a:rPr kumimoji="0" lang="en-GB" sz="2400" b="1" i="0" strike="noStrike" kern="1200" cap="none" spc="40" normalizeH="0" baseline="0" noProof="0" dirty="0">
                <a:ln>
                  <a:noFill/>
                </a:ln>
                <a:effectLst/>
                <a:uLnTx/>
                <a:uFillTx/>
                <a:latin typeface="The Hand Extrablack"/>
                <a:ea typeface="+mj-ea"/>
                <a:cs typeface="+mj-cs"/>
              </a:rPr>
            </a:br>
            <a:r>
              <a:rPr kumimoji="0" lang="en-GB" sz="2200" b="1" i="0" u="none" strike="noStrike" kern="1200" cap="none" spc="40" normalizeH="0" baseline="0" noProof="0" dirty="0">
                <a:ln>
                  <a:noFill/>
                </a:ln>
                <a:solidFill>
                  <a:srgbClr val="002060"/>
                </a:solidFill>
                <a:effectLst/>
                <a:uLnTx/>
                <a:uFillTx/>
                <a:latin typeface="The Hand Extrablack"/>
                <a:ea typeface="+mj-ea"/>
                <a:cs typeface="+mj-cs"/>
              </a:rPr>
              <a:t>PERFORMANCE MEASURES: </a:t>
            </a:r>
            <a:br>
              <a:rPr kumimoji="0" lang="en-GB" sz="22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2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2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2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200" b="1" i="0" u="none" strike="noStrike" kern="1200" cap="none" spc="40" normalizeH="0" baseline="0" noProof="0" dirty="0">
                <a:ln>
                  <a:noFill/>
                </a:ln>
                <a:effectLst/>
                <a:uLnTx/>
                <a:uFillTx/>
                <a:latin typeface="The Hand Extrablack"/>
                <a:ea typeface="+mj-ea"/>
                <a:cs typeface="+mj-cs"/>
              </a:rPr>
            </a:br>
            <a:br>
              <a:rPr kumimoji="0" lang="en-GB" sz="2200" b="1" i="0" u="none" strike="noStrike" kern="1200" cap="none" spc="40" normalizeH="0" baseline="0" noProof="0" dirty="0">
                <a:ln>
                  <a:noFill/>
                </a:ln>
                <a:effectLst/>
                <a:uLnTx/>
                <a:uFillTx/>
                <a:latin typeface="The Hand Extrablack"/>
                <a:ea typeface="+mj-ea"/>
                <a:cs typeface="+mj-cs"/>
              </a:rPr>
            </a:br>
            <a:r>
              <a:rPr kumimoji="0" lang="en-GB" sz="2200" b="1" i="0" u="none" strike="noStrike" kern="1200" cap="none" spc="40" normalizeH="0" baseline="0" noProof="0" dirty="0">
                <a:ln>
                  <a:noFill/>
                </a:ln>
                <a:effectLst/>
                <a:uLnTx/>
                <a:uFillTx/>
                <a:latin typeface="The Hand Extrablack"/>
                <a:ea typeface="+mj-ea"/>
                <a:cs typeface="+mj-cs"/>
              </a:rPr>
              <a:t>Training Set Values</a:t>
            </a:r>
            <a:br>
              <a:rPr kumimoji="0" lang="en-GB" sz="2200" b="1" i="0" u="none" strike="noStrike" kern="1200" cap="none" spc="40" normalizeH="0" baseline="0" noProof="0" dirty="0">
                <a:ln>
                  <a:noFill/>
                </a:ln>
                <a:effectLst/>
                <a:uLnTx/>
                <a:uFillTx/>
                <a:latin typeface="The Hand Extrablack"/>
                <a:ea typeface="+mj-ea"/>
                <a:cs typeface="+mj-cs"/>
              </a:rPr>
            </a:br>
            <a:br>
              <a:rPr kumimoji="0" lang="en-GB" sz="2200" b="1" i="0" u="none" strike="noStrike" kern="1200" cap="none" spc="40" normalizeH="0" baseline="0" noProof="0" dirty="0">
                <a:ln>
                  <a:noFill/>
                </a:ln>
                <a:effectLst/>
                <a:uLnTx/>
                <a:uFillTx/>
                <a:latin typeface="The Hand Extrablack"/>
                <a:ea typeface="+mj-ea"/>
                <a:cs typeface="+mj-cs"/>
              </a:rPr>
            </a:br>
            <a:r>
              <a:rPr kumimoji="0" lang="en-GB" sz="2200" b="1" i="0" u="none" strike="noStrike" kern="1200" cap="none" spc="40" normalizeH="0" baseline="0" noProof="0" dirty="0">
                <a:ln>
                  <a:noFill/>
                </a:ln>
                <a:effectLst/>
                <a:uLnTx/>
                <a:uFillTx/>
                <a:latin typeface="The Hand Extrablack"/>
                <a:ea typeface="+mj-ea"/>
                <a:cs typeface="+mj-cs"/>
              </a:rPr>
              <a:t>RECALL = 88%</a:t>
            </a:r>
            <a:br>
              <a:rPr kumimoji="0" lang="en-GB" sz="2200" b="1" i="0" u="none" strike="noStrike" kern="1200" cap="none" spc="40" normalizeH="0" baseline="0" noProof="0" dirty="0">
                <a:ln>
                  <a:noFill/>
                </a:ln>
                <a:effectLst/>
                <a:uLnTx/>
                <a:uFillTx/>
                <a:latin typeface="The Hand Extrablack"/>
                <a:ea typeface="+mj-ea"/>
                <a:cs typeface="+mj-cs"/>
              </a:rPr>
            </a:br>
            <a:r>
              <a:rPr kumimoji="0" lang="en-GB" sz="2200" b="1" i="0" u="none" strike="noStrike" kern="1200" cap="none" spc="40" normalizeH="0" baseline="0" noProof="0" dirty="0">
                <a:ln>
                  <a:noFill/>
                </a:ln>
                <a:effectLst/>
                <a:uLnTx/>
                <a:uFillTx/>
                <a:latin typeface="The Hand Extrablack"/>
                <a:ea typeface="+mj-ea"/>
                <a:cs typeface="+mj-cs"/>
              </a:rPr>
              <a:t>Out of all the customers who would actually buy the loan, 88% were correctly predicted to be positive (would buy the personal loan). This means that the bank is missing on 12% of potential customers resulting in losses and additional costs for marketing to that customer base.</a:t>
            </a:r>
            <a:br>
              <a:rPr kumimoji="0" lang="en-GB" sz="2200" b="1" i="0" u="none" strike="noStrike" kern="1200" cap="none" spc="40" normalizeH="0" baseline="0" noProof="0" dirty="0">
                <a:ln>
                  <a:noFill/>
                </a:ln>
                <a:effectLst/>
                <a:uLnTx/>
                <a:uFillTx/>
                <a:latin typeface="The Hand Extrablack"/>
                <a:ea typeface="+mj-ea"/>
                <a:cs typeface="+mj-cs"/>
              </a:rPr>
            </a:br>
            <a:br>
              <a:rPr kumimoji="0" lang="en-GB" sz="2200" b="1" i="0" u="none" strike="noStrike" kern="1200" cap="none" spc="40" normalizeH="0" baseline="0" noProof="0" dirty="0">
                <a:ln>
                  <a:noFill/>
                </a:ln>
                <a:effectLst/>
                <a:uLnTx/>
                <a:uFillTx/>
                <a:latin typeface="The Hand Extrablack"/>
                <a:ea typeface="+mj-ea"/>
                <a:cs typeface="+mj-cs"/>
              </a:rPr>
            </a:br>
            <a:r>
              <a:rPr kumimoji="0" lang="en-GB" sz="2200" b="1" i="0" u="none" strike="noStrike" kern="1200" cap="none" spc="40" normalizeH="0" baseline="0" noProof="0" dirty="0">
                <a:ln>
                  <a:noFill/>
                </a:ln>
                <a:effectLst/>
                <a:uLnTx/>
                <a:uFillTx/>
                <a:latin typeface="The Hand Extrablack"/>
                <a:ea typeface="+mj-ea"/>
                <a:cs typeface="+mj-cs"/>
              </a:rPr>
              <a:t>PRECISION = 93%</a:t>
            </a:r>
            <a:br>
              <a:rPr kumimoji="0" lang="en-GB" sz="2200" b="1" i="0" u="none" strike="noStrike" kern="1200" cap="none" spc="40" normalizeH="0" baseline="0" noProof="0" dirty="0">
                <a:ln>
                  <a:noFill/>
                </a:ln>
                <a:effectLst/>
                <a:uLnTx/>
                <a:uFillTx/>
                <a:latin typeface="The Hand Extrablack"/>
                <a:ea typeface="+mj-ea"/>
                <a:cs typeface="+mj-cs"/>
              </a:rPr>
            </a:br>
            <a:r>
              <a:rPr kumimoji="0" lang="en-GB" sz="2200" b="1" i="0" u="none" strike="noStrike" kern="1200" cap="none" spc="40" normalizeH="0" baseline="0" noProof="0" dirty="0">
                <a:ln>
                  <a:noFill/>
                </a:ln>
                <a:effectLst/>
                <a:uLnTx/>
                <a:uFillTx/>
                <a:latin typeface="The Hand Extrablack"/>
                <a:ea typeface="+mj-ea"/>
                <a:cs typeface="+mj-cs"/>
              </a:rPr>
              <a:t>93% precision value means out of all positively predicted customers (who would buy the personal loan) 93% were correctly predicted which is an excellent value</a:t>
            </a:r>
            <a:br>
              <a:rPr kumimoji="0" lang="en-GB" sz="2200" b="1" i="0" u="none" strike="noStrike" kern="1200" cap="none" spc="40" normalizeH="0" baseline="0" noProof="0" dirty="0">
                <a:ln>
                  <a:noFill/>
                </a:ln>
                <a:effectLst/>
                <a:uLnTx/>
                <a:uFillTx/>
                <a:latin typeface="The Hand Extrablack"/>
                <a:ea typeface="+mj-ea"/>
                <a:cs typeface="+mj-cs"/>
              </a:rPr>
            </a:br>
            <a:br>
              <a:rPr kumimoji="0" lang="en-GB" sz="2200" b="1" i="0" u="none" strike="noStrike" kern="1200" cap="none" spc="40" normalizeH="0" baseline="0" noProof="0" dirty="0">
                <a:ln>
                  <a:noFill/>
                </a:ln>
                <a:effectLst/>
                <a:uLnTx/>
                <a:uFillTx/>
                <a:latin typeface="The Hand Extrablack"/>
                <a:ea typeface="+mj-ea"/>
                <a:cs typeface="+mj-cs"/>
              </a:rPr>
            </a:br>
            <a:r>
              <a:rPr kumimoji="0" lang="en-GB" sz="2200" b="1" i="0" u="none" strike="noStrike" kern="1200" cap="none" spc="40" normalizeH="0" baseline="0" noProof="0" dirty="0">
                <a:ln>
                  <a:noFill/>
                </a:ln>
                <a:effectLst/>
                <a:uLnTx/>
                <a:uFillTx/>
                <a:latin typeface="The Hand Extrablack"/>
                <a:ea typeface="+mj-ea"/>
                <a:cs typeface="+mj-cs"/>
              </a:rPr>
              <a:t>The Recall and Precision values are very high showing that the Decision tree Classifier with Hyperparameter tuning using </a:t>
            </a:r>
            <a:r>
              <a:rPr kumimoji="0" lang="en-GB" sz="2200" b="1" i="0" u="none" strike="noStrike" kern="1200" cap="none" spc="40" normalizeH="0" baseline="0" noProof="0" dirty="0" err="1">
                <a:ln>
                  <a:noFill/>
                </a:ln>
                <a:effectLst/>
                <a:uLnTx/>
                <a:uFillTx/>
                <a:latin typeface="The Hand Extrablack"/>
                <a:ea typeface="+mj-ea"/>
                <a:cs typeface="+mj-cs"/>
              </a:rPr>
              <a:t>gridsearch</a:t>
            </a:r>
            <a:r>
              <a:rPr kumimoji="0" lang="en-GB" sz="2200" b="1" i="0" u="none" strike="noStrike" kern="1200" cap="none" spc="40" normalizeH="0" baseline="0" noProof="0" dirty="0">
                <a:ln>
                  <a:noFill/>
                </a:ln>
                <a:effectLst/>
                <a:uLnTx/>
                <a:uFillTx/>
                <a:latin typeface="The Hand Extrablack"/>
                <a:ea typeface="+mj-ea"/>
                <a:cs typeface="+mj-cs"/>
              </a:rPr>
              <a:t> is an excellent model.</a:t>
            </a:r>
            <a:br>
              <a:rPr kumimoji="0" lang="en-GB" sz="2200" b="1" i="0" u="none" strike="noStrike" kern="1200" cap="none" spc="40" normalizeH="0" baseline="0" noProof="0" dirty="0">
                <a:ln>
                  <a:noFill/>
                </a:ln>
                <a:effectLst/>
                <a:uLnTx/>
                <a:uFillTx/>
                <a:latin typeface="The Hand Extrablack"/>
                <a:ea typeface="+mj-ea"/>
                <a:cs typeface="+mj-cs"/>
              </a:rPr>
            </a:br>
            <a:br>
              <a:rPr kumimoji="0" lang="en-GB" sz="2200" b="1" i="0" u="sng" strike="noStrike" kern="1200" cap="none" spc="40" normalizeH="0" baseline="0" noProof="0" dirty="0">
                <a:ln>
                  <a:noFill/>
                </a:ln>
                <a:effectLst/>
                <a:uLnTx/>
                <a:uFillTx/>
                <a:latin typeface="The Hand Extrablack"/>
                <a:ea typeface="+mj-ea"/>
                <a:cs typeface="+mj-cs"/>
              </a:rPr>
            </a:br>
            <a:r>
              <a:rPr kumimoji="0" lang="en-GB" sz="2200" b="1" i="0" u="sng" strike="noStrike" kern="1200" cap="none" spc="40" normalizeH="0" baseline="0" noProof="0" dirty="0">
                <a:ln>
                  <a:noFill/>
                </a:ln>
                <a:effectLst/>
                <a:uLnTx/>
                <a:uFillTx/>
                <a:latin typeface="The Hand Extrablack"/>
                <a:ea typeface="+mj-ea"/>
                <a:cs typeface="+mj-cs"/>
              </a:rPr>
              <a:t>We not have a model that doesn't overfit and have great recall and precision values</a:t>
            </a:r>
            <a:endParaRPr lang="en-US" sz="2400" b="1" u="sng" dirty="0"/>
          </a:p>
        </p:txBody>
      </p:sp>
      <p:pic>
        <p:nvPicPr>
          <p:cNvPr id="5" name="Picture 4">
            <a:extLst>
              <a:ext uri="{FF2B5EF4-FFF2-40B4-BE49-F238E27FC236}">
                <a16:creationId xmlns:a16="http://schemas.microsoft.com/office/drawing/2014/main" id="{91A501BD-6033-40C8-8C47-E55BF0C61B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839" y="1724554"/>
            <a:ext cx="4086225" cy="1343025"/>
          </a:xfrm>
          <a:prstGeom prst="rect">
            <a:avLst/>
          </a:prstGeom>
        </p:spPr>
      </p:pic>
    </p:spTree>
    <p:extLst>
      <p:ext uri="{BB962C8B-B14F-4D97-AF65-F5344CB8AC3E}">
        <p14:creationId xmlns:p14="http://schemas.microsoft.com/office/powerpoint/2010/main" val="2134324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31839" y="457199"/>
            <a:ext cx="10728322" cy="6248401"/>
          </a:xfrm>
        </p:spPr>
        <p:txBody>
          <a:bodyPr>
            <a:normAutofit fontScale="90000"/>
          </a:bodyPr>
          <a:lstStyle/>
          <a:p>
            <a:r>
              <a:rPr kumimoji="0" lang="en-GB" sz="3600" b="1" i="0" u="sng" strike="noStrike" kern="1200" cap="none" spc="40" normalizeH="0" baseline="0" noProof="0" dirty="0">
                <a:ln>
                  <a:noFill/>
                </a:ln>
                <a:solidFill>
                  <a:prstClr val="white"/>
                </a:solidFill>
                <a:effectLst/>
                <a:uLnTx/>
                <a:uFillTx/>
                <a:latin typeface="The Hand Extrablack"/>
                <a:ea typeface="+mj-ea"/>
                <a:cs typeface="+mj-cs"/>
              </a:rPr>
              <a:t>STEP 6 : MODEL PERFORMANCE IMPROVEMENT</a:t>
            </a:r>
            <a:br>
              <a:rPr kumimoji="0" lang="en-GB" sz="3600" b="1" i="0" u="sng" strike="noStrike" kern="1200" cap="none" spc="40" normalizeH="0" baseline="0" noProof="0" dirty="0">
                <a:ln>
                  <a:noFill/>
                </a:ln>
                <a:solidFill>
                  <a:prstClr val="white"/>
                </a:solidFill>
                <a:effectLst/>
                <a:uLnTx/>
                <a:uFillTx/>
                <a:latin typeface="The Hand Extrablack"/>
                <a:ea typeface="+mj-ea"/>
                <a:cs typeface="+mj-cs"/>
              </a:rPr>
            </a:br>
            <a:r>
              <a:rPr kumimoji="0" lang="en-GB" sz="2400" b="1" i="0" u="sng" strike="noStrike" kern="1200" cap="none" spc="40" normalizeH="0" baseline="0" noProof="0" dirty="0">
                <a:ln>
                  <a:noFill/>
                </a:ln>
                <a:solidFill>
                  <a:srgbClr val="FFFF00"/>
                </a:solidFill>
                <a:effectLst/>
                <a:uLnTx/>
                <a:uFillTx/>
                <a:latin typeface="The Hand Extrablack"/>
                <a:ea typeface="+mj-ea"/>
                <a:cs typeface="+mj-cs"/>
              </a:rPr>
              <a:t>METHOD 2 : GRID SEARCH USING HYPERPARAMETER</a:t>
            </a:r>
            <a:br>
              <a:rPr kumimoji="0" lang="en-GB" sz="2400" b="1" i="0" u="sng" strike="noStrike" kern="1200" cap="none" spc="40" normalizeH="0" baseline="0" noProof="0" dirty="0">
                <a:ln>
                  <a:noFill/>
                </a:ln>
                <a:solidFill>
                  <a:srgbClr val="FFFF00"/>
                </a:solidFill>
                <a:effectLst/>
                <a:uLnTx/>
                <a:uFillTx/>
                <a:latin typeface="The Hand Extrablack"/>
                <a:ea typeface="+mj-ea"/>
                <a:cs typeface="+mj-cs"/>
              </a:rPr>
            </a:br>
            <a:br>
              <a:rPr kumimoji="0" lang="en-GB" sz="2400" b="1" i="0" strike="noStrike" kern="1200" cap="none" spc="40" normalizeH="0" baseline="0" noProof="0" dirty="0">
                <a:ln>
                  <a:noFill/>
                </a:ln>
                <a:effectLst/>
                <a:uLnTx/>
                <a:uFillTx/>
                <a:latin typeface="The Hand Extrablack"/>
                <a:ea typeface="+mj-ea"/>
                <a:cs typeface="+mj-cs"/>
              </a:rPr>
            </a:br>
            <a: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t>VISUALIZING DECISION TREE</a:t>
            </a: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r>
              <a:rPr kumimoji="0" lang="en-GB" sz="2400" b="1" i="0" u="none" strike="noStrike" kern="1200" cap="none" spc="40" normalizeH="0" baseline="0" noProof="0" dirty="0">
                <a:ln>
                  <a:noFill/>
                </a:ln>
                <a:effectLst/>
                <a:uLnTx/>
                <a:uFillTx/>
                <a:latin typeface="The Hand Extrablack"/>
                <a:ea typeface="+mj-ea"/>
                <a:cs typeface="+mj-cs"/>
              </a:rPr>
              <a:t>The tree is much more readable and understandable now. We also have good precision and recall values.</a:t>
            </a: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2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2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2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2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200" b="1" i="0" u="none" strike="noStrike" kern="1200" cap="none" spc="40" normalizeH="0" baseline="0" noProof="0" dirty="0">
                <a:ln>
                  <a:noFill/>
                </a:ln>
                <a:effectLst/>
                <a:uLnTx/>
                <a:uFillTx/>
                <a:latin typeface="The Hand Extrablack"/>
                <a:ea typeface="+mj-ea"/>
                <a:cs typeface="+mj-cs"/>
              </a:rPr>
            </a:br>
            <a:endParaRPr lang="en-US" sz="2400" b="1" dirty="0"/>
          </a:p>
        </p:txBody>
      </p:sp>
      <p:pic>
        <p:nvPicPr>
          <p:cNvPr id="39938" name="Picture 2">
            <a:extLst>
              <a:ext uri="{FF2B5EF4-FFF2-40B4-BE49-F238E27FC236}">
                <a16:creationId xmlns:a16="http://schemas.microsoft.com/office/drawing/2014/main" id="{1923FD34-8A70-4F3E-B162-2ED5E33214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839" y="1719667"/>
            <a:ext cx="6711420" cy="4400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75684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31839" y="457199"/>
            <a:ext cx="10728322" cy="6248401"/>
          </a:xfrm>
        </p:spPr>
        <p:txBody>
          <a:bodyPr>
            <a:normAutofit fontScale="90000"/>
          </a:bodyPr>
          <a:lstStyle/>
          <a:p>
            <a:r>
              <a:rPr kumimoji="0" lang="en-GB" sz="3600" b="1" i="0" u="sng" strike="noStrike" kern="1200" cap="none" spc="40" normalizeH="0" baseline="0" noProof="0" dirty="0">
                <a:ln>
                  <a:noFill/>
                </a:ln>
                <a:solidFill>
                  <a:prstClr val="white"/>
                </a:solidFill>
                <a:effectLst/>
                <a:uLnTx/>
                <a:uFillTx/>
                <a:latin typeface="The Hand Extrablack"/>
                <a:ea typeface="+mj-ea"/>
                <a:cs typeface="+mj-cs"/>
              </a:rPr>
              <a:t>STEP 6 : MODEL PERFORMANCE IMPROVEMENT</a:t>
            </a:r>
            <a:br>
              <a:rPr kumimoji="0" lang="en-GB" sz="3600" b="1" i="0" u="sng" strike="noStrike" kern="1200" cap="none" spc="40" normalizeH="0" baseline="0" noProof="0" dirty="0">
                <a:ln>
                  <a:noFill/>
                </a:ln>
                <a:solidFill>
                  <a:prstClr val="white"/>
                </a:solidFill>
                <a:effectLst/>
                <a:uLnTx/>
                <a:uFillTx/>
                <a:latin typeface="The Hand Extrablack"/>
                <a:ea typeface="+mj-ea"/>
                <a:cs typeface="+mj-cs"/>
              </a:rPr>
            </a:br>
            <a:r>
              <a:rPr kumimoji="0" lang="en-GB" sz="2400" b="1" i="0" u="sng" strike="noStrike" kern="1200" cap="none" spc="40" normalizeH="0" baseline="0" noProof="0" dirty="0">
                <a:ln>
                  <a:noFill/>
                </a:ln>
                <a:solidFill>
                  <a:srgbClr val="FFFF00"/>
                </a:solidFill>
                <a:effectLst/>
                <a:uLnTx/>
                <a:uFillTx/>
                <a:latin typeface="The Hand Extrablack"/>
                <a:ea typeface="+mj-ea"/>
                <a:cs typeface="+mj-cs"/>
              </a:rPr>
              <a:t>METHOD 2 : GRID SEARCH USING HYPERPARAMETER</a:t>
            </a:r>
            <a:br>
              <a:rPr kumimoji="0" lang="en-GB" sz="2400" b="1" i="0" u="sng" strike="noStrike" kern="1200" cap="none" spc="40" normalizeH="0" baseline="0" noProof="0" dirty="0">
                <a:ln>
                  <a:noFill/>
                </a:ln>
                <a:solidFill>
                  <a:srgbClr val="FFFF00"/>
                </a:solidFill>
                <a:effectLst/>
                <a:uLnTx/>
                <a:uFillTx/>
                <a:latin typeface="The Hand Extrablack"/>
                <a:ea typeface="+mj-ea"/>
                <a:cs typeface="+mj-cs"/>
              </a:rPr>
            </a:br>
            <a:br>
              <a:rPr kumimoji="0" lang="en-GB" sz="2400" b="1" i="0" strike="noStrike" kern="1200" cap="none" spc="40" normalizeH="0" baseline="0" noProof="0" dirty="0">
                <a:ln>
                  <a:noFill/>
                </a:ln>
                <a:effectLst/>
                <a:uLnTx/>
                <a:uFillTx/>
                <a:latin typeface="The Hand Extrablack"/>
                <a:ea typeface="+mj-ea"/>
                <a:cs typeface="+mj-cs"/>
              </a:rPr>
            </a:br>
            <a: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t>FEATURE IMPORTANCE</a:t>
            </a: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4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400" b="1" i="0" u="none" strike="noStrike" kern="1200" cap="none" spc="40" normalizeH="0" baseline="0" noProof="0" dirty="0">
                <a:ln>
                  <a:noFill/>
                </a:ln>
                <a:effectLst/>
                <a:uLnTx/>
                <a:uFillTx/>
                <a:latin typeface="The Hand Extrablack"/>
                <a:ea typeface="+mj-ea"/>
                <a:cs typeface="+mj-cs"/>
              </a:rPr>
            </a:br>
            <a:br>
              <a:rPr kumimoji="0" lang="en-GB" sz="2400" b="1" i="0" u="none" strike="noStrike" kern="1200" cap="none" spc="40" normalizeH="0" baseline="0" noProof="0" dirty="0">
                <a:ln>
                  <a:noFill/>
                </a:ln>
                <a:effectLst/>
                <a:uLnTx/>
                <a:uFillTx/>
                <a:latin typeface="The Hand Extrablack"/>
                <a:ea typeface="+mj-ea"/>
                <a:cs typeface="+mj-cs"/>
              </a:rPr>
            </a:br>
            <a:r>
              <a:rPr kumimoji="0" lang="en-GB" sz="2400" b="1" i="0" u="none" strike="noStrike" kern="1200" cap="none" spc="40" normalizeH="0" baseline="0" noProof="0" dirty="0">
                <a:ln>
                  <a:noFill/>
                </a:ln>
                <a:effectLst/>
                <a:uLnTx/>
                <a:uFillTx/>
                <a:latin typeface="The Hand Extrablack"/>
                <a:ea typeface="+mj-ea"/>
                <a:cs typeface="+mj-cs"/>
              </a:rPr>
              <a:t>From this graph, we can see that Education has the highest feature importance followed by Income, Family, </a:t>
            </a:r>
            <a:r>
              <a:rPr kumimoji="0" lang="en-GB" sz="2400" b="1" i="0" u="none" strike="noStrike" kern="1200" cap="none" spc="40" normalizeH="0" baseline="0" noProof="0" dirty="0" err="1">
                <a:ln>
                  <a:noFill/>
                </a:ln>
                <a:effectLst/>
                <a:uLnTx/>
                <a:uFillTx/>
                <a:latin typeface="The Hand Extrablack"/>
                <a:ea typeface="+mj-ea"/>
                <a:cs typeface="+mj-cs"/>
              </a:rPr>
              <a:t>CCAvg</a:t>
            </a:r>
            <a:r>
              <a:rPr kumimoji="0" lang="en-GB" sz="2400" b="1" i="0" u="none" strike="noStrike" kern="1200" cap="none" spc="40" normalizeH="0" baseline="0" noProof="0" dirty="0">
                <a:ln>
                  <a:noFill/>
                </a:ln>
                <a:effectLst/>
                <a:uLnTx/>
                <a:uFillTx/>
                <a:latin typeface="The Hand Extrablack"/>
                <a:ea typeface="+mj-ea"/>
                <a:cs typeface="+mj-cs"/>
              </a:rPr>
              <a:t> and Age</a:t>
            </a:r>
            <a:br>
              <a:rPr kumimoji="0" lang="en-GB" sz="2400" b="1" i="0" u="none" strike="noStrike" kern="1200" cap="none" spc="40" normalizeH="0" baseline="0" noProof="0" dirty="0">
                <a:ln>
                  <a:noFill/>
                </a:ln>
                <a:effectLst/>
                <a:uLnTx/>
                <a:uFillTx/>
                <a:latin typeface="The Hand Extrablack"/>
                <a:ea typeface="+mj-ea"/>
                <a:cs typeface="+mj-cs"/>
              </a:rPr>
            </a:br>
            <a:r>
              <a:rPr kumimoji="0" lang="en-GB" sz="2400" b="1" i="0" u="none" strike="noStrike" kern="1200" cap="none" spc="40" normalizeH="0" baseline="0" noProof="0" dirty="0" err="1">
                <a:ln>
                  <a:noFill/>
                </a:ln>
                <a:effectLst/>
                <a:uLnTx/>
                <a:uFillTx/>
                <a:latin typeface="The Hand Extrablack"/>
                <a:ea typeface="+mj-ea"/>
                <a:cs typeface="+mj-cs"/>
              </a:rPr>
              <a:t>CD_Account</a:t>
            </a:r>
            <a:r>
              <a:rPr kumimoji="0" lang="en-GB" sz="2400" b="1" i="0" u="none" strike="noStrike" kern="1200" cap="none" spc="40" normalizeH="0" baseline="0" noProof="0" dirty="0">
                <a:ln>
                  <a:noFill/>
                </a:ln>
                <a:effectLst/>
                <a:uLnTx/>
                <a:uFillTx/>
                <a:latin typeface="The Hand Extrablack"/>
                <a:ea typeface="+mj-ea"/>
                <a:cs typeface="+mj-cs"/>
              </a:rPr>
              <a:t>, </a:t>
            </a:r>
            <a:r>
              <a:rPr kumimoji="0" lang="en-GB" sz="2400" b="1" i="0" u="none" strike="noStrike" kern="1200" cap="none" spc="40" normalizeH="0" baseline="0" noProof="0" dirty="0" err="1">
                <a:ln>
                  <a:noFill/>
                </a:ln>
                <a:effectLst/>
                <a:uLnTx/>
                <a:uFillTx/>
                <a:latin typeface="The Hand Extrablack"/>
                <a:ea typeface="+mj-ea"/>
                <a:cs typeface="+mj-cs"/>
              </a:rPr>
              <a:t>MortgageOnline</a:t>
            </a:r>
            <a:r>
              <a:rPr kumimoji="0" lang="en-GB" sz="2400" b="1" i="0" u="none" strike="noStrike" kern="1200" cap="none" spc="40" normalizeH="0" baseline="0" noProof="0" dirty="0">
                <a:ln>
                  <a:noFill/>
                </a:ln>
                <a:effectLst/>
                <a:uLnTx/>
                <a:uFillTx/>
                <a:latin typeface="The Hand Extrablack"/>
                <a:ea typeface="+mj-ea"/>
                <a:cs typeface="+mj-cs"/>
              </a:rPr>
              <a:t>, </a:t>
            </a:r>
            <a:r>
              <a:rPr kumimoji="0" lang="en-GB" sz="2400" b="1" i="0" u="none" strike="noStrike" kern="1200" cap="none" spc="40" normalizeH="0" baseline="0" noProof="0" dirty="0" err="1">
                <a:ln>
                  <a:noFill/>
                </a:ln>
                <a:effectLst/>
                <a:uLnTx/>
                <a:uFillTx/>
                <a:latin typeface="The Hand Extrablack"/>
                <a:ea typeface="+mj-ea"/>
                <a:cs typeface="+mj-cs"/>
              </a:rPr>
              <a:t>Securities_Account</a:t>
            </a:r>
            <a:r>
              <a:rPr kumimoji="0" lang="en-GB" sz="2400" b="1" i="0" u="none" strike="noStrike" kern="1200" cap="none" spc="40" normalizeH="0" baseline="0" noProof="0" dirty="0">
                <a:ln>
                  <a:noFill/>
                </a:ln>
                <a:effectLst/>
                <a:uLnTx/>
                <a:uFillTx/>
                <a:latin typeface="The Hand Extrablack"/>
                <a:ea typeface="+mj-ea"/>
                <a:cs typeface="+mj-cs"/>
              </a:rPr>
              <a:t> and </a:t>
            </a:r>
            <a:r>
              <a:rPr kumimoji="0" lang="en-GB" sz="2400" b="1" i="0" u="none" strike="noStrike" kern="1200" cap="none" spc="40" normalizeH="0" baseline="0" noProof="0" dirty="0" err="1">
                <a:ln>
                  <a:noFill/>
                </a:ln>
                <a:effectLst/>
                <a:uLnTx/>
                <a:uFillTx/>
                <a:latin typeface="The Hand Extrablack"/>
                <a:ea typeface="+mj-ea"/>
                <a:cs typeface="+mj-cs"/>
              </a:rPr>
              <a:t>CreditCard</a:t>
            </a:r>
            <a:r>
              <a:rPr kumimoji="0" lang="en-GB" sz="2400" b="1" i="0" u="none" strike="noStrike" kern="1200" cap="none" spc="40" normalizeH="0" baseline="0" noProof="0" dirty="0">
                <a:ln>
                  <a:noFill/>
                </a:ln>
                <a:effectLst/>
                <a:uLnTx/>
                <a:uFillTx/>
                <a:latin typeface="The Hand Extrablack"/>
                <a:ea typeface="+mj-ea"/>
                <a:cs typeface="+mj-cs"/>
              </a:rPr>
              <a:t> hold negligible feature importance. Which is a huge change from the original model.</a:t>
            </a:r>
            <a:br>
              <a:rPr kumimoji="0" lang="en-GB" sz="2400" b="1" i="0" u="none" strike="noStrike" kern="1200" cap="none" spc="40" normalizeH="0" baseline="0" noProof="0" dirty="0">
                <a:ln>
                  <a:noFill/>
                </a:ln>
                <a:effectLst/>
                <a:uLnTx/>
                <a:uFillTx/>
                <a:latin typeface="The Hand Extrablack"/>
                <a:ea typeface="+mj-ea"/>
                <a:cs typeface="+mj-cs"/>
              </a:rPr>
            </a:br>
            <a:r>
              <a:rPr kumimoji="0" lang="en-GB" sz="2400" b="1" i="0" u="none" strike="noStrike" kern="1200" cap="none" spc="40" normalizeH="0" baseline="0" noProof="0" dirty="0">
                <a:ln>
                  <a:noFill/>
                </a:ln>
                <a:effectLst/>
                <a:uLnTx/>
                <a:uFillTx/>
                <a:latin typeface="The Hand Extrablack"/>
                <a:ea typeface="+mj-ea"/>
                <a:cs typeface="+mj-cs"/>
              </a:rPr>
              <a:t>Age now has more importance than in the model using </a:t>
            </a:r>
            <a:r>
              <a:rPr kumimoji="0" lang="en-GB" sz="2400" b="1" i="0" u="none" strike="noStrike" kern="1200" cap="none" spc="40" normalizeH="0" baseline="0" noProof="0" dirty="0" err="1">
                <a:ln>
                  <a:noFill/>
                </a:ln>
                <a:effectLst/>
                <a:uLnTx/>
                <a:uFillTx/>
                <a:latin typeface="The Hand Extrablack"/>
                <a:ea typeface="+mj-ea"/>
                <a:cs typeface="+mj-cs"/>
              </a:rPr>
              <a:t>max_depth</a:t>
            </a:r>
            <a:r>
              <a:rPr kumimoji="0" lang="en-GB" sz="2400" b="1" i="0" u="none" strike="noStrike" kern="1200" cap="none" spc="40" normalizeH="0" baseline="0" noProof="0" dirty="0">
                <a:ln>
                  <a:noFill/>
                </a:ln>
                <a:effectLst/>
                <a:uLnTx/>
                <a:uFillTx/>
                <a:latin typeface="The Hand Extrablack"/>
                <a:ea typeface="+mj-ea"/>
                <a:cs typeface="+mj-cs"/>
              </a:rPr>
              <a:t> pruning.</a:t>
            </a:r>
            <a:br>
              <a:rPr kumimoji="0" lang="en-GB" sz="22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2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2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200" b="1" i="0" u="none" strike="noStrike" kern="1200" cap="none" spc="40" normalizeH="0" baseline="0" noProof="0" dirty="0">
                <a:ln>
                  <a:noFill/>
                </a:ln>
                <a:solidFill>
                  <a:srgbClr val="002060"/>
                </a:solidFill>
                <a:effectLst/>
                <a:uLnTx/>
                <a:uFillTx/>
                <a:latin typeface="The Hand Extrablack"/>
                <a:ea typeface="+mj-ea"/>
                <a:cs typeface="+mj-cs"/>
              </a:rPr>
            </a:br>
            <a:br>
              <a:rPr kumimoji="0" lang="en-GB" sz="2200" b="1" i="0" u="none" strike="noStrike" kern="1200" cap="none" spc="40" normalizeH="0" baseline="0" noProof="0" dirty="0">
                <a:ln>
                  <a:noFill/>
                </a:ln>
                <a:effectLst/>
                <a:uLnTx/>
                <a:uFillTx/>
                <a:latin typeface="The Hand Extrablack"/>
                <a:ea typeface="+mj-ea"/>
                <a:cs typeface="+mj-cs"/>
              </a:rPr>
            </a:br>
            <a:endParaRPr lang="en-US" sz="2400" b="1" dirty="0"/>
          </a:p>
        </p:txBody>
      </p:sp>
      <p:pic>
        <p:nvPicPr>
          <p:cNvPr id="5" name="Picture 4">
            <a:extLst>
              <a:ext uri="{FF2B5EF4-FFF2-40B4-BE49-F238E27FC236}">
                <a16:creationId xmlns:a16="http://schemas.microsoft.com/office/drawing/2014/main" id="{AC5B71B7-049C-4047-9075-94710D7685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839" y="1827740"/>
            <a:ext cx="2129894" cy="3368334"/>
          </a:xfrm>
          <a:prstGeom prst="rect">
            <a:avLst/>
          </a:prstGeom>
        </p:spPr>
      </p:pic>
      <p:pic>
        <p:nvPicPr>
          <p:cNvPr id="41986" name="Picture 2">
            <a:extLst>
              <a:ext uri="{FF2B5EF4-FFF2-40B4-BE49-F238E27FC236}">
                <a16:creationId xmlns:a16="http://schemas.microsoft.com/office/drawing/2014/main" id="{AAD67F73-8496-433F-B0E5-DF4978D4DD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0808" y="1827739"/>
            <a:ext cx="7141460" cy="3368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5519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6CB8-4179-418A-80E5-6DA6BF3D44D7}"/>
              </a:ext>
            </a:extLst>
          </p:cNvPr>
          <p:cNvSpPr>
            <a:spLocks noGrp="1"/>
          </p:cNvSpPr>
          <p:nvPr>
            <p:ph type="title"/>
          </p:nvPr>
        </p:nvSpPr>
        <p:spPr>
          <a:xfrm>
            <a:off x="731839" y="2132568"/>
            <a:ext cx="10728322" cy="2592864"/>
          </a:xfrm>
        </p:spPr>
        <p:txBody>
          <a:bodyPr>
            <a:normAutofit fontScale="90000"/>
          </a:bodyPr>
          <a:lstStyle/>
          <a:p>
            <a:pPr algn="ctr"/>
            <a:r>
              <a:rPr lang="en-US" sz="10000" b="1" dirty="0"/>
              <a:t>ACTIONABLE INSIGHTS &amp; RECOMMENDATIONS</a:t>
            </a:r>
            <a:endParaRPr lang="en-US" sz="7800" dirty="0"/>
          </a:p>
        </p:txBody>
      </p:sp>
    </p:spTree>
    <p:extLst>
      <p:ext uri="{BB962C8B-B14F-4D97-AF65-F5344CB8AC3E}">
        <p14:creationId xmlns:p14="http://schemas.microsoft.com/office/powerpoint/2010/main" val="30811640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376239" y="393921"/>
            <a:ext cx="10728322" cy="893012"/>
          </a:xfrm>
        </p:spPr>
        <p:txBody>
          <a:bodyPr>
            <a:normAutofit/>
          </a:bodyPr>
          <a:lstStyle/>
          <a:p>
            <a:r>
              <a:rPr lang="en-GB" sz="6000" b="1" u="sng" dirty="0"/>
              <a:t>COMPARING ALL THE MODELS</a:t>
            </a:r>
            <a:endParaRPr lang="en-US" sz="6000" b="1" dirty="0"/>
          </a:p>
        </p:txBody>
      </p:sp>
      <p:pic>
        <p:nvPicPr>
          <p:cNvPr id="43012" name="Picture 4">
            <a:extLst>
              <a:ext uri="{FF2B5EF4-FFF2-40B4-BE49-F238E27FC236}">
                <a16:creationId xmlns:a16="http://schemas.microsoft.com/office/drawing/2014/main" id="{1CFA2D80-408C-4248-AC7B-D112CBC0E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705" y="1916641"/>
            <a:ext cx="5702827" cy="3393548"/>
          </a:xfrm>
          <a:prstGeom prst="rect">
            <a:avLst/>
          </a:prstGeom>
          <a:noFill/>
          <a:extLst>
            <a:ext uri="{909E8E84-426E-40DD-AFC4-6F175D3DCCD1}">
              <a14:hiddenFill xmlns:a14="http://schemas.microsoft.com/office/drawing/2010/main">
                <a:solidFill>
                  <a:srgbClr val="FFFFFF"/>
                </a:solidFill>
              </a14:hiddenFill>
            </a:ext>
          </a:extLst>
        </p:spPr>
      </p:pic>
      <p:pic>
        <p:nvPicPr>
          <p:cNvPr id="43016" name="Picture 8">
            <a:extLst>
              <a:ext uri="{FF2B5EF4-FFF2-40B4-BE49-F238E27FC236}">
                <a16:creationId xmlns:a16="http://schemas.microsoft.com/office/drawing/2014/main" id="{94E39662-5E4D-4CF8-B034-C582414582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9231" y="1916641"/>
            <a:ext cx="5825064" cy="3393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43622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376239" y="393921"/>
            <a:ext cx="10728322" cy="893012"/>
          </a:xfrm>
        </p:spPr>
        <p:txBody>
          <a:bodyPr>
            <a:normAutofit/>
          </a:bodyPr>
          <a:lstStyle/>
          <a:p>
            <a:r>
              <a:rPr lang="en-GB" sz="6000" b="1" u="sng" dirty="0"/>
              <a:t>COMPARING ALL THE MODELS</a:t>
            </a:r>
            <a:endParaRPr lang="en-US" sz="6000" b="1" dirty="0"/>
          </a:p>
        </p:txBody>
      </p:sp>
      <p:pic>
        <p:nvPicPr>
          <p:cNvPr id="4" name="Content Placeholder 3">
            <a:extLst>
              <a:ext uri="{FF2B5EF4-FFF2-40B4-BE49-F238E27FC236}">
                <a16:creationId xmlns:a16="http://schemas.microsoft.com/office/drawing/2014/main" id="{E7C43F4D-4813-4753-9808-FA8985DD9A5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7433" b="7433"/>
          <a:stretch/>
        </p:blipFill>
        <p:spPr>
          <a:xfrm>
            <a:off x="1813719" y="1547502"/>
            <a:ext cx="8564561" cy="2280888"/>
          </a:xfrm>
        </p:spPr>
      </p:pic>
      <p:sp>
        <p:nvSpPr>
          <p:cNvPr id="7" name="Title 1">
            <a:extLst>
              <a:ext uri="{FF2B5EF4-FFF2-40B4-BE49-F238E27FC236}">
                <a16:creationId xmlns:a16="http://schemas.microsoft.com/office/drawing/2014/main" id="{7B5ABE25-FDE1-4D7D-A58C-306BBF651FAC}"/>
              </a:ext>
            </a:extLst>
          </p:cNvPr>
          <p:cNvSpPr txBox="1">
            <a:spLocks/>
          </p:cNvSpPr>
          <p:nvPr/>
        </p:nvSpPr>
        <p:spPr>
          <a:xfrm>
            <a:off x="376238" y="4170054"/>
            <a:ext cx="11409362" cy="893012"/>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pPr algn="ctr"/>
            <a:r>
              <a:rPr lang="en-GB" sz="2500" b="1" dirty="0"/>
              <a:t>With this table we can conclude that Decision tree with Hyperparameter Tuning is the model with the best possible Precision and Accuracy Values.</a:t>
            </a:r>
            <a:endParaRPr lang="en-US" sz="2500" b="1" dirty="0"/>
          </a:p>
        </p:txBody>
      </p:sp>
    </p:spTree>
    <p:extLst>
      <p:ext uri="{BB962C8B-B14F-4D97-AF65-F5344CB8AC3E}">
        <p14:creationId xmlns:p14="http://schemas.microsoft.com/office/powerpoint/2010/main" val="490508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376239" y="393921"/>
            <a:ext cx="10728322" cy="893012"/>
          </a:xfrm>
        </p:spPr>
        <p:txBody>
          <a:bodyPr>
            <a:normAutofit/>
          </a:bodyPr>
          <a:lstStyle/>
          <a:p>
            <a:r>
              <a:rPr lang="en-GB" sz="6000" b="1" u="sng" dirty="0"/>
              <a:t>KEY TAKEAWAYS FOR THE BUSINESS.</a:t>
            </a:r>
            <a:endParaRPr lang="en-US" sz="6000" b="1" dirty="0"/>
          </a:p>
        </p:txBody>
      </p:sp>
      <p:sp>
        <p:nvSpPr>
          <p:cNvPr id="5" name="Content Placeholder 4">
            <a:extLst>
              <a:ext uri="{FF2B5EF4-FFF2-40B4-BE49-F238E27FC236}">
                <a16:creationId xmlns:a16="http://schemas.microsoft.com/office/drawing/2014/main" id="{D2142961-4FB3-4804-ABCB-80C0AA5F6260}"/>
              </a:ext>
            </a:extLst>
          </p:cNvPr>
          <p:cNvSpPr>
            <a:spLocks noGrp="1"/>
          </p:cNvSpPr>
          <p:nvPr>
            <p:ph idx="1"/>
          </p:nvPr>
        </p:nvSpPr>
        <p:spPr>
          <a:xfrm>
            <a:off x="376239" y="1440933"/>
            <a:ext cx="11206161" cy="5023146"/>
          </a:xfrm>
        </p:spPr>
        <p:txBody>
          <a:bodyPr>
            <a:noAutofit/>
          </a:bodyPr>
          <a:lstStyle/>
          <a:p>
            <a:pPr marL="0" indent="0">
              <a:buNone/>
            </a:pPr>
            <a:r>
              <a:rPr lang="en-GB" sz="2500" dirty="0">
                <a:latin typeface="+mj-lt"/>
              </a:rPr>
              <a:t>These are a few points the business can focus on to improve their chances of customers purchasing a personal loan.</a:t>
            </a:r>
          </a:p>
          <a:p>
            <a:r>
              <a:rPr lang="en-GB" sz="2500" dirty="0">
                <a:latin typeface="+mj-lt"/>
              </a:rPr>
              <a:t>Since Education is a very important feature across all models, the business should focus on the different levels of education. A special loan package can be crafted targeting each level of education based on how inclined they are to purchase the loan and their ability to pay it back.</a:t>
            </a:r>
          </a:p>
          <a:p>
            <a:r>
              <a:rPr lang="en-GB" sz="2500" dirty="0">
                <a:latin typeface="+mj-lt"/>
              </a:rPr>
              <a:t>Since higher income customers are more likely to buy a loan, special interest rates can be applied to them which would be slightly higher that normal rates as they would hold the capacity to pay them back whereas the lower income customers can have lower interest rates to encourage them to purchase loans.</a:t>
            </a:r>
          </a:p>
          <a:p>
            <a:r>
              <a:rPr lang="en-GB" sz="2500" dirty="0">
                <a:latin typeface="+mj-lt"/>
              </a:rPr>
              <a:t>Personalized Loans based on different needs like Home, Car, Travel, etc.</a:t>
            </a:r>
          </a:p>
          <a:p>
            <a:r>
              <a:rPr lang="en-GB" sz="2500" dirty="0">
                <a:latin typeface="+mj-lt"/>
              </a:rPr>
              <a:t>Loan Packages targeting families of different sizes with specific attention drawn to loans for children's education, etc. for families of bigger sizes and with children.</a:t>
            </a:r>
          </a:p>
        </p:txBody>
      </p:sp>
    </p:spTree>
    <p:extLst>
      <p:ext uri="{BB962C8B-B14F-4D97-AF65-F5344CB8AC3E}">
        <p14:creationId xmlns:p14="http://schemas.microsoft.com/office/powerpoint/2010/main" val="35015996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376239" y="393921"/>
            <a:ext cx="10728322" cy="893012"/>
          </a:xfrm>
        </p:spPr>
        <p:txBody>
          <a:bodyPr>
            <a:normAutofit/>
          </a:bodyPr>
          <a:lstStyle/>
          <a:p>
            <a:r>
              <a:rPr lang="en-GB" sz="6000" b="1" u="sng" dirty="0"/>
              <a:t>KEY TAKEAWAYS FOR THE BUSINESS.</a:t>
            </a:r>
            <a:endParaRPr lang="en-US" sz="6000" b="1" dirty="0"/>
          </a:p>
        </p:txBody>
      </p:sp>
      <p:sp>
        <p:nvSpPr>
          <p:cNvPr id="5" name="Content Placeholder 4">
            <a:extLst>
              <a:ext uri="{FF2B5EF4-FFF2-40B4-BE49-F238E27FC236}">
                <a16:creationId xmlns:a16="http://schemas.microsoft.com/office/drawing/2014/main" id="{D2142961-4FB3-4804-ABCB-80C0AA5F6260}"/>
              </a:ext>
            </a:extLst>
          </p:cNvPr>
          <p:cNvSpPr>
            <a:spLocks noGrp="1"/>
          </p:cNvSpPr>
          <p:nvPr>
            <p:ph idx="1"/>
          </p:nvPr>
        </p:nvSpPr>
        <p:spPr>
          <a:xfrm>
            <a:off x="376239" y="1440933"/>
            <a:ext cx="11206161" cy="5023146"/>
          </a:xfrm>
        </p:spPr>
        <p:txBody>
          <a:bodyPr>
            <a:noAutofit/>
          </a:bodyPr>
          <a:lstStyle/>
          <a:p>
            <a:r>
              <a:rPr lang="en-GB" sz="2500" dirty="0">
                <a:latin typeface="+mj-lt"/>
              </a:rPr>
              <a:t>Customers with higher Credit Card Spending Averages can be targeted by offering them cashbacks on their credit cards purchases based on whether or not they have Securities Account, CD Account or Credit Cards with the bank.</a:t>
            </a:r>
          </a:p>
          <a:p>
            <a:r>
              <a:rPr lang="en-GB" sz="2500" dirty="0">
                <a:latin typeface="+mj-lt"/>
              </a:rPr>
              <a:t>Those with lower spending average can also be targeted by offering them credit cards with the purchase of loans which provide specific benefits based on the retail stores they are used in.</a:t>
            </a:r>
          </a:p>
          <a:p>
            <a:r>
              <a:rPr lang="en-GB" sz="2500" dirty="0">
                <a:latin typeface="+mj-lt"/>
              </a:rPr>
              <a:t>Identifying the Age Demographic more likely to purchase loans and creating specific marketing campaigns that would draw their attention.</a:t>
            </a:r>
          </a:p>
        </p:txBody>
      </p:sp>
    </p:spTree>
    <p:extLst>
      <p:ext uri="{BB962C8B-B14F-4D97-AF65-F5344CB8AC3E}">
        <p14:creationId xmlns:p14="http://schemas.microsoft.com/office/powerpoint/2010/main" val="673455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921733"/>
          </a:xfrm>
        </p:spPr>
        <p:txBody>
          <a:bodyPr>
            <a:normAutofit/>
          </a:bodyPr>
          <a:lstStyle/>
          <a:p>
            <a:r>
              <a:rPr lang="en-US" sz="6000" b="1" u="sng" dirty="0"/>
              <a:t>DATA PREPROCESSING I</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20000" y="1676400"/>
            <a:ext cx="10728322" cy="4562400"/>
          </a:xfrm>
        </p:spPr>
        <p:txBody>
          <a:bodyPr>
            <a:normAutofit/>
          </a:bodyPr>
          <a:lstStyle/>
          <a:p>
            <a:r>
              <a:rPr lang="en-GB" sz="3000" b="1" dirty="0">
                <a:solidFill>
                  <a:schemeClr val="tx1"/>
                </a:solidFill>
                <a:latin typeface="+mj-lt"/>
              </a:rPr>
              <a:t>This part of Data Pre-processing is done to understand the </a:t>
            </a:r>
            <a:r>
              <a:rPr lang="en-GB" sz="3000" b="1" dirty="0" err="1">
                <a:solidFill>
                  <a:schemeClr val="tx1"/>
                </a:solidFill>
                <a:latin typeface="+mj-lt"/>
              </a:rPr>
              <a:t>DataSet</a:t>
            </a:r>
            <a:r>
              <a:rPr lang="en-GB" sz="3000" b="1" dirty="0">
                <a:solidFill>
                  <a:schemeClr val="tx1"/>
                </a:solidFill>
                <a:latin typeface="+mj-lt"/>
              </a:rPr>
              <a:t> better and for UNIVARIATE and BIVARIATE Exploratory Data Analysis.</a:t>
            </a:r>
          </a:p>
          <a:p>
            <a:r>
              <a:rPr lang="en-GB" sz="3000" b="1" dirty="0">
                <a:solidFill>
                  <a:schemeClr val="tx1"/>
                </a:solidFill>
                <a:latin typeface="+mj-lt"/>
              </a:rPr>
              <a:t>Further Data Pre-processing will be done after EDA is complete.</a:t>
            </a:r>
          </a:p>
          <a:p>
            <a:r>
              <a:rPr lang="en-GB" sz="3000" b="1" dirty="0">
                <a:solidFill>
                  <a:schemeClr val="tx1"/>
                </a:solidFill>
                <a:latin typeface="+mj-lt"/>
              </a:rPr>
              <a:t>Pre Processing Done : </a:t>
            </a:r>
          </a:p>
          <a:p>
            <a:r>
              <a:rPr lang="en-GB" sz="3000" b="1" dirty="0">
                <a:solidFill>
                  <a:schemeClr val="tx1"/>
                </a:solidFill>
                <a:latin typeface="+mj-lt"/>
              </a:rPr>
              <a:t>1) DROP UNNECESSARY COLUMNS (ID and </a:t>
            </a:r>
            <a:r>
              <a:rPr lang="en-GB" sz="3000" b="1" dirty="0" err="1">
                <a:solidFill>
                  <a:schemeClr val="tx1"/>
                </a:solidFill>
                <a:latin typeface="+mj-lt"/>
              </a:rPr>
              <a:t>ZIPCode</a:t>
            </a:r>
            <a:r>
              <a:rPr lang="en-GB" sz="3000" b="1" dirty="0">
                <a:solidFill>
                  <a:schemeClr val="tx1"/>
                </a:solidFill>
                <a:latin typeface="+mj-lt"/>
              </a:rPr>
              <a:t>)</a:t>
            </a:r>
          </a:p>
          <a:p>
            <a:r>
              <a:rPr lang="en-GB" sz="3000" b="1" dirty="0">
                <a:solidFill>
                  <a:schemeClr val="tx1"/>
                </a:solidFill>
                <a:latin typeface="+mj-lt"/>
              </a:rPr>
              <a:t>2) PROCESSING COLUMNS ('Experience' column shows presence of negative entries (min=-3) which is wrong and needs to be handled appropriately.)</a:t>
            </a:r>
          </a:p>
          <a:p>
            <a:endParaRPr lang="en-US" sz="3000" dirty="0">
              <a:solidFill>
                <a:schemeClr val="tx1"/>
              </a:solidFill>
              <a:latin typeface="+mj-lt"/>
            </a:endParaRPr>
          </a:p>
        </p:txBody>
      </p:sp>
    </p:spTree>
    <p:extLst>
      <p:ext uri="{BB962C8B-B14F-4D97-AF65-F5344CB8AC3E}">
        <p14:creationId xmlns:p14="http://schemas.microsoft.com/office/powerpoint/2010/main" val="42249373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1542D-83BF-4BC8-9722-4015C18B100F}"/>
              </a:ext>
            </a:extLst>
          </p:cNvPr>
          <p:cNvSpPr>
            <a:spLocks noGrp="1"/>
          </p:cNvSpPr>
          <p:nvPr>
            <p:ph type="title"/>
          </p:nvPr>
        </p:nvSpPr>
        <p:spPr>
          <a:xfrm>
            <a:off x="731839" y="2690336"/>
            <a:ext cx="10728322" cy="1477328"/>
          </a:xfrm>
        </p:spPr>
        <p:txBody>
          <a:bodyPr>
            <a:normAutofit/>
          </a:bodyPr>
          <a:lstStyle/>
          <a:p>
            <a:pPr algn="ctr"/>
            <a:r>
              <a:rPr lang="en-US" sz="9000" b="1" u="sng" dirty="0"/>
              <a:t>THANK YOU</a:t>
            </a:r>
          </a:p>
        </p:txBody>
      </p:sp>
    </p:spTree>
    <p:extLst>
      <p:ext uri="{BB962C8B-B14F-4D97-AF65-F5344CB8AC3E}">
        <p14:creationId xmlns:p14="http://schemas.microsoft.com/office/powerpoint/2010/main" val="972227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348267"/>
            <a:ext cx="10728322" cy="921733"/>
          </a:xfrm>
        </p:spPr>
        <p:txBody>
          <a:bodyPr>
            <a:normAutofit/>
          </a:bodyPr>
          <a:lstStyle/>
          <a:p>
            <a:r>
              <a:rPr lang="en-US" sz="6000" b="1" u="sng" dirty="0"/>
              <a:t>DATA PREPROCESSING I</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20000" y="1270000"/>
            <a:ext cx="11234933" cy="5249333"/>
          </a:xfrm>
        </p:spPr>
        <p:txBody>
          <a:bodyPr>
            <a:normAutofit fontScale="85000" lnSpcReduction="10000"/>
          </a:bodyPr>
          <a:lstStyle/>
          <a:p>
            <a:pPr>
              <a:lnSpc>
                <a:spcPct val="100000"/>
              </a:lnSpc>
            </a:pPr>
            <a:r>
              <a:rPr lang="en-GB" sz="2900" b="1" dirty="0">
                <a:solidFill>
                  <a:schemeClr val="tx1"/>
                </a:solidFill>
                <a:latin typeface="+mj-lt"/>
              </a:rPr>
              <a:t>There are 52 negative entries in the Experience column.</a:t>
            </a:r>
          </a:p>
          <a:p>
            <a:pPr>
              <a:lnSpc>
                <a:spcPct val="100000"/>
              </a:lnSpc>
            </a:pPr>
            <a:r>
              <a:rPr lang="en-GB" sz="2900" b="1" dirty="0">
                <a:solidFill>
                  <a:schemeClr val="tx1"/>
                </a:solidFill>
                <a:latin typeface="+mj-lt"/>
              </a:rPr>
              <a:t>Experience cannot have negative values. We can now take 2 ways:</a:t>
            </a:r>
          </a:p>
          <a:p>
            <a:pPr>
              <a:lnSpc>
                <a:spcPct val="100000"/>
              </a:lnSpc>
            </a:pPr>
            <a:r>
              <a:rPr lang="en-GB" sz="2900" b="1" dirty="0">
                <a:solidFill>
                  <a:schemeClr val="tx1"/>
                </a:solidFill>
                <a:latin typeface="+mj-lt"/>
              </a:rPr>
              <a:t>1) Drop the column</a:t>
            </a:r>
          </a:p>
          <a:p>
            <a:pPr>
              <a:lnSpc>
                <a:spcPct val="100000"/>
              </a:lnSpc>
            </a:pPr>
            <a:r>
              <a:rPr lang="en-GB" sz="2900" b="1" dirty="0">
                <a:solidFill>
                  <a:schemeClr val="tx1"/>
                </a:solidFill>
                <a:latin typeface="+mj-lt"/>
              </a:rPr>
              <a:t>2) Replace the negative values in the column with the mean / median.</a:t>
            </a:r>
          </a:p>
          <a:p>
            <a:pPr>
              <a:lnSpc>
                <a:spcPct val="100000"/>
              </a:lnSpc>
            </a:pPr>
            <a:r>
              <a:rPr lang="en-GB" sz="2900" b="1" dirty="0">
                <a:solidFill>
                  <a:schemeClr val="tx1"/>
                </a:solidFill>
                <a:latin typeface="+mj-lt"/>
              </a:rPr>
              <a:t>Most commonly we prefer the SECOND OPTION as this ensures that dropping the column does not create any trouble in the model building phase as the negative (incorrect values) are a very small part of the attribute and the other data points can create a significant difference in the dataset.</a:t>
            </a:r>
          </a:p>
          <a:p>
            <a:pPr>
              <a:lnSpc>
                <a:spcPct val="100000"/>
              </a:lnSpc>
            </a:pPr>
            <a:r>
              <a:rPr lang="en-GB" sz="2900" b="1" dirty="0">
                <a:solidFill>
                  <a:schemeClr val="tx1"/>
                </a:solidFill>
                <a:latin typeface="+mj-lt"/>
              </a:rPr>
              <a:t>BUT IN THIS CASE :</a:t>
            </a:r>
          </a:p>
          <a:p>
            <a:pPr>
              <a:lnSpc>
                <a:spcPct val="100000"/>
              </a:lnSpc>
            </a:pPr>
            <a:r>
              <a:rPr lang="en-GB" sz="2900" b="1" dirty="0">
                <a:solidFill>
                  <a:schemeClr val="tx1"/>
                </a:solidFill>
                <a:latin typeface="+mj-lt"/>
              </a:rPr>
              <a:t>On checking the CORRELATION TABLE, we notice that AGE and EXPERIENCE have very HIGH POSTIVE CORRELATION (0.994215 ~~ 1).</a:t>
            </a:r>
          </a:p>
          <a:p>
            <a:pPr>
              <a:lnSpc>
                <a:spcPct val="100000"/>
              </a:lnSpc>
            </a:pPr>
            <a:r>
              <a:rPr lang="en-GB" sz="2900" b="1" dirty="0">
                <a:solidFill>
                  <a:schemeClr val="tx1"/>
                </a:solidFill>
                <a:latin typeface="+mj-lt"/>
              </a:rPr>
              <a:t>This means that both these attributes are strongly related and that the variables tend to change in unison. This means the EXPERIENCE can be mirrored by the AGE attribute.</a:t>
            </a:r>
          </a:p>
          <a:p>
            <a:pPr>
              <a:lnSpc>
                <a:spcPct val="100000"/>
              </a:lnSpc>
            </a:pPr>
            <a:r>
              <a:rPr lang="en-GB" sz="2900" b="1" dirty="0">
                <a:solidFill>
                  <a:schemeClr val="tx1"/>
                </a:solidFill>
                <a:latin typeface="+mj-lt"/>
              </a:rPr>
              <a:t>This is why I chose to DROP the EXPERINCE column rather than replace it with the median values</a:t>
            </a:r>
          </a:p>
          <a:p>
            <a:pPr>
              <a:lnSpc>
                <a:spcPct val="100000"/>
              </a:lnSpc>
            </a:pPr>
            <a:endParaRPr lang="en-GB" sz="3000" b="1" dirty="0">
              <a:solidFill>
                <a:schemeClr val="tx1"/>
              </a:solidFill>
              <a:latin typeface="+mj-lt"/>
            </a:endParaRPr>
          </a:p>
        </p:txBody>
      </p:sp>
    </p:spTree>
    <p:extLst>
      <p:ext uri="{BB962C8B-B14F-4D97-AF65-F5344CB8AC3E}">
        <p14:creationId xmlns:p14="http://schemas.microsoft.com/office/powerpoint/2010/main" val="1753484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921733"/>
          </a:xfrm>
        </p:spPr>
        <p:txBody>
          <a:bodyPr>
            <a:normAutofit/>
          </a:bodyPr>
          <a:lstStyle/>
          <a:p>
            <a:r>
              <a:rPr lang="en-US" sz="6000" b="1" u="sng" dirty="0"/>
              <a:t>DATA PREPROCESSING I</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20000" y="1676400"/>
            <a:ext cx="10728322" cy="4562400"/>
          </a:xfrm>
        </p:spPr>
        <p:txBody>
          <a:bodyPr>
            <a:normAutofit/>
          </a:bodyPr>
          <a:lstStyle/>
          <a:p>
            <a:r>
              <a:rPr lang="en-GB" sz="3000" b="1" dirty="0">
                <a:solidFill>
                  <a:schemeClr val="tx1"/>
                </a:solidFill>
                <a:latin typeface="+mj-lt"/>
              </a:rPr>
              <a:t>The Number of columns has now reduced to 11.</a:t>
            </a:r>
          </a:p>
          <a:p>
            <a:r>
              <a:rPr lang="en-GB" sz="3000" dirty="0">
                <a:solidFill>
                  <a:schemeClr val="tx1"/>
                </a:solidFill>
                <a:latin typeface="+mj-lt"/>
              </a:rPr>
              <a:t>Remaining numeric columns seem to be fine and no data cleaning is required</a:t>
            </a:r>
            <a:endParaRPr lang="en-US" sz="3000" dirty="0">
              <a:solidFill>
                <a:schemeClr val="tx1"/>
              </a:solidFill>
              <a:latin typeface="+mj-lt"/>
            </a:endParaRPr>
          </a:p>
        </p:txBody>
      </p:sp>
    </p:spTree>
    <p:extLst>
      <p:ext uri="{BB962C8B-B14F-4D97-AF65-F5344CB8AC3E}">
        <p14:creationId xmlns:p14="http://schemas.microsoft.com/office/powerpoint/2010/main" val="3400891133"/>
      </p:ext>
    </p:extLst>
  </p:cSld>
  <p:clrMapOvr>
    <a:masterClrMapping/>
  </p:clrMapOvr>
</p:sld>
</file>

<file path=ppt/theme/theme1.xml><?xml version="1.0" encoding="utf-8"?>
<a:theme xmlns:a="http://schemas.openxmlformats.org/drawingml/2006/main" name="BlobVTI">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lob">
      <a:majorFont>
        <a:latin typeface="The Hand Extrablack"/>
        <a:ea typeface=""/>
        <a:cs typeface=""/>
      </a:majorFont>
      <a:minorFont>
        <a:latin typeface="Sagona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415</TotalTime>
  <Words>5989</Words>
  <Application>Microsoft Office PowerPoint</Application>
  <PresentationFormat>Widescreen</PresentationFormat>
  <Paragraphs>290</Paragraphs>
  <Slides>70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70</vt:i4>
      </vt:variant>
    </vt:vector>
  </HeadingPairs>
  <TitlesOfParts>
    <vt:vector size="75" baseType="lpstr">
      <vt:lpstr>Arial</vt:lpstr>
      <vt:lpstr>Sagona Book</vt:lpstr>
      <vt:lpstr>The Hand Extrablack</vt:lpstr>
      <vt:lpstr>Times New Roman</vt:lpstr>
      <vt:lpstr>BlobVTI</vt:lpstr>
      <vt:lpstr>PERSONAL LOAN CAMPAIGN</vt:lpstr>
      <vt:lpstr>BACKGROUND</vt:lpstr>
      <vt:lpstr>PROBLEM DEFINITION</vt:lpstr>
      <vt:lpstr>DATA INFORMATION </vt:lpstr>
      <vt:lpstr>BASIC OBSERVATIONS</vt:lpstr>
      <vt:lpstr>BASIC OBSERVATIONS</vt:lpstr>
      <vt:lpstr>DATA PREPROCESSING I</vt:lpstr>
      <vt:lpstr>DATA PREPROCESSING I</vt:lpstr>
      <vt:lpstr>DATA PREPROCESSING I</vt:lpstr>
      <vt:lpstr>UNIVARIATE ANALYSIS</vt:lpstr>
      <vt:lpstr>Histogram Plots</vt:lpstr>
      <vt:lpstr>Observations</vt:lpstr>
      <vt:lpstr>Variable Analysis</vt:lpstr>
      <vt:lpstr>Variable Analysis</vt:lpstr>
      <vt:lpstr>Variable Analysis</vt:lpstr>
      <vt:lpstr>AGE DISTRIBUTION</vt:lpstr>
      <vt:lpstr>INCOME DISTRIBUTION</vt:lpstr>
      <vt:lpstr>CCAvg DISTRIBUTION</vt:lpstr>
      <vt:lpstr>MORTGAGE DISTRIBUTION</vt:lpstr>
      <vt:lpstr>BIVARIATE &amp; MULTIVARIATE ANALYSIS</vt:lpstr>
      <vt:lpstr>Correlation Heat Map</vt:lpstr>
      <vt:lpstr>Pair Plot</vt:lpstr>
      <vt:lpstr>Pair Plot</vt:lpstr>
      <vt:lpstr>Pair Plot</vt:lpstr>
      <vt:lpstr>PERSONAL LOAN V/S AGE</vt:lpstr>
      <vt:lpstr>PERSONAL LOAN V/S FAMILY</vt:lpstr>
      <vt:lpstr>EDUCATION V/S FAMILY V/S INCOME</vt:lpstr>
      <vt:lpstr>PERSONAL LOAN V/S CATEGORICAL VARIABLES</vt:lpstr>
      <vt:lpstr>PERSONAL LOAN V/S CATEGORICAL VARIABLES</vt:lpstr>
      <vt:lpstr>PERSONAL LOAN V/S NUMERICAL VARIABLES</vt:lpstr>
      <vt:lpstr>PERSONAL LOAN V/S NUMERICAL VARIABLES</vt:lpstr>
      <vt:lpstr>CCAvg V/S PERSONAL LOAN V/S INCOME</vt:lpstr>
      <vt:lpstr>MORTGAGE V/S CREDIT CARD V/S INCOME</vt:lpstr>
      <vt:lpstr>MORTGAGE V/S FAMILY V/S SECURITIES ACCOUNT</vt:lpstr>
      <vt:lpstr>INCOME V/S FAMILY V/S CD ACCOUNT</vt:lpstr>
      <vt:lpstr>Key Insights based on EDA</vt:lpstr>
      <vt:lpstr>Key Insights based on EDA</vt:lpstr>
      <vt:lpstr>Key Insights based on EDA</vt:lpstr>
      <vt:lpstr>Key Insights based on EDA</vt:lpstr>
      <vt:lpstr>Recommendations based on EDA</vt:lpstr>
      <vt:lpstr>DATA PREPROCESSING II</vt:lpstr>
      <vt:lpstr>DATA PREPROCESSING II</vt:lpstr>
      <vt:lpstr>DATA PREPROCESSING II</vt:lpstr>
      <vt:lpstr>MODEL BUILDING Logistic Regression</vt:lpstr>
      <vt:lpstr>STEP 1:  IMPORTING LIBRARIES  STEP 2:  TRUE AND FALSE RATIO FOR OUTCOME VARIABLE Number of true cases: 480 (9.60%) Number of false cases: 4520 (90.40%) So we have 9.60% people in current data set who have purchased a personal loan and rest of 90.40% who haven't.  STEP 3:  SPLITTING DATA FOR TRAINING AND TESTING X (Independent Variables) :  Age, Income, Family, CCAvg, Education, Mortgage, Securities_Account, CD_Account, Online, CreditCard y (Dependent Variable) : Personal_Loan Train : Test = 70 : 30  STEP 4 : TRUE AND FALSE RATIO FOR SPLIT DATA Training Loan True Values    : 331 (9.46%) Training Loan False Values   : 3169 (90.54%)  Test Loan True Values        : 149 (9.93%) Test Loan False Values       : 1351 (90.07%)</vt:lpstr>
      <vt:lpstr>STEP 5 : LOGISTIC REGRESSION Model built using LogisticRegression()  CONFUSION MATRIX :  True Positives (TP): we correctly predicted that they will take a loan - 87  True Negatives (TN): we correctly predicted that they will not take a loan - 1336  Falsely predict positive : Type I error False Positives (FP): we incorrectly predicted that they will take a loan - 62  Falsely predict negative : Type II error False Negatives (FN): we incorrectly predicted that they will not take a loan - 15  MODEL STATISTICS / FEATURE IMPORTANCE : 1) INTERCEPT : Intercept of the Logistic Regression Model: [-4.57044028]</vt:lpstr>
      <vt:lpstr>STEP 5 : LOGISTIC REGRESSION 2) COEFFICIENTS OR SLOPE VALUE :  In logistic regression, the size of the coefficient for each independent variable gives you the size of the effect that variable is having on your dependent variable, and the sign on the coefficient (positive or negative) gives you the direction of the effect. In regression with multiple independent variables, the coefficient tells you how much the dependent variable is expected to increase (if the coefficient is positive) or decrease (if the coefficient is negative) when that independent variable increases by one, holding all the other independent variables constant.</vt:lpstr>
      <vt:lpstr>STEP 5 : LOGISTIC REGRESSION 2) COEFFICIENTS OR SLOPE VALUE :  As understood from the graph. Few variables have a strong relationship with Personal Loan. This relationship can either be Positive or Negative. The following are listed in Decreasing Order (Strongest To Weakest Relationship) SIGNIFICANT POSITIVE EFFECT : Income, Education, CD_Account, Family, CC_Avg, Mortgage, Age SIGNIFICANT NEGATIVE EFFECT : Online, Securities_Account, CreditCard  STEP 6 : MODEL PERFORMANCE EVALUATION ACCURACY: 0.9486666666666667  PERFORMANCE MEASURES : Precision and Recall Values are more accurate performance metrics as they point out the flaws in the model and the direction of improvement.  Recall : Out of all customers that purchased the loan, How many were identified correctly? Precision: Out of all positive predictions, How many were identified correctly?  Describe the model better as they provides a better understanding of accuracy</vt:lpstr>
      <vt:lpstr>STEP 6 : MODEL PERFORMANCE EVALUATION PERFORMANCE MEASURES :      Observations f1-score although lower than accuracy; is still a decent score. It gives an idea as to the precision and recall values.  RECALL = 58% Out of all the customers who would actually buy the loan, 58% were correctly predicted to be positive (would buy the personal loan). This means that the bank is missing on 42% of potential customers resulting in losses and additional costs for marketing to that customer base.  PRECISION = 85% 85% of precision value means out of all positively predicted customers (who would buy the personal loan) 85% were correctly predicted which is a good score.</vt:lpstr>
      <vt:lpstr>STEP  7 : MODEL PERFORMANCE IMPROVEMENT Using MinMaxScaler() for scaling we drew up another Logistic Regression Model.   CONFUSION MATRIX :            ACCURACY: 0.944  PERFORMANCE MEASURES : f1-score although lower than accuracy; is still a decent score.  It gives an idea as to the precision and recall values. RECALL = 51% PRECISION = 87% </vt:lpstr>
      <vt:lpstr>STEP  7 : MODEL PERFORMANCE IMPROVEMENT  PERFORMANCE MEASURES :       As we can see, although the precision score improved by 2%, the recall fell by 7%.   CONCLUSION : We can safely say that the previous model (StandardScaler) had the best model performance. </vt:lpstr>
      <vt:lpstr>MODEL BUILDING Decision Tree</vt:lpstr>
      <vt:lpstr>STEP 1:  IMPORTING LIBRARIES  STEP 2 : SPLITTING DATA FOR TRAINING AND TESTING X (Independent Variables) :  Age, Income, Family, CCAvg, Education, Mortgage, Securities_Account, CD_Account, Online, CreditCard y (Dependent Variable) : Personal_Loan Train : Test = 70 : 30  STEP 3 : BUILDING DECISION TREE MODEL Using DecisionTreeClassifier()  STEP 4 : VISUALIZING THE DECISION TREE MODEL </vt:lpstr>
      <vt:lpstr>STEP 4 : VISUALIZING THE DECISION TREE MODEL  STEP 5 : MODEL PERFORMANCE EVALUATION ACCURACY: Accuracy on training set :  1.0 Accuracy on test set :  0.9773333333333334  PERFORMANCE MEASURES      f1-score although lower than accuracy; is still a decent score.  It gives an idea as to the precision and recall values. RECALL = 88% PRECISION = 89% The Recall and Precision values are very high showing that the Decision tree Classifier is a great model.</vt:lpstr>
      <vt:lpstr>STEP 5 : MODEL PERFORMANCE EVALUATION  CONFUSION MATRIX :  True Positives (TP): we correctly predicted that they will take a loan - 131  True Negatives (TN): we correctly predicted that they will not take a loan - 1335  Falsely predict positive : Type I error False Positives (FP): we incorrectly predicted that they will take a loan - 16  Falsely predict negative : Type II error False Negatives (FN): we incorrectly predicted that they will not take a loan - 18  FEATURE IMPORTANCE:  The importance of a feature is computed  as the (normalized) total reduction of the  criterion brought by that feature.  It is also known as the Gini importance       </vt:lpstr>
      <vt:lpstr>STEP 5 : MODEL PERFORMANCE EVALUATION  FEATURE IMPORTANCE:  From the graph, we can see that Education has the highest feature importance followed by Income, Family, CCAvg, Age, CD_Account and Mortgage. Online, Securities_Account and CreditCard hold negligible feature importance.  OBSERVATIONS: As we can see this model is very complex and difficult to understand. We can also say that this model tends to overfit. To avoid this, we can PRUNE the decision tree to avoid overfitting and also for ease of understanding.  STEP 6 : MODEL PERFORMANCE IMPROVEMENT METHOD 1 : MAX DEPTH In general, the deeper you allow your tree to grow, the more complex your model will become because you will have more splits and it captures more information about the data and this is one of the root causes of overfitting. Let's try Limiting the max_depth of tree to 3</vt:lpstr>
      <vt:lpstr>STEP 6 : MODEL PERFORMANCE IMPROVEMENT METHOD 1 : MAX DEPTH In general, the deeper you allow your tree to grow, the more complex your model will become because you will have more splits and it captures more information about the data and this is one of the root causes of overfitting. Let's try Limiting the max_depth of tree to 3  CONFUSION MATRIX :  True Positives (TP): we correctly predicted that they will take a loan - 112  True Negatives (TN): we correctly predicted that they will not take a loan - 1351  Falsely predict positive : Type I error False Positives (FP): we incorrectly predicted that they will take a loan - 0  Falsely predict negative : Type II error False Negatives (FN): we incorrectly predicted that they will not take a loan – 37  ACCURACY:  Accuracy on training set :  0.9822857142857143 Accuracy on test set :  0.9753333333333334</vt:lpstr>
      <vt:lpstr>STEP 6 : MODEL PERFORMANCE IMPROVEMENT METHOD 1 : MAX DEPTH  PERFORMANCE MEASURES:       Training Set Values  RECALL = 75% Out of all the customers who would actually buy the loan, 75% were correctly predicted to be positive (would buy the personal loan). This means that the bank is missing on 25% of potential customers resulting in losses and additional costs for marketing to that customer base.  PRECISION = 100% 100% precision value means out of all positively predicted customers (who would buy the personal loan) 100% were correctly predicted which is BEST POSSIBLE VALUE.  The Recall and Precision values are very high showing that the Decision tree Classifier is an excellent model.  We now have a model that doesn't overfit and has the best possible precision value. </vt:lpstr>
      <vt:lpstr>STEP 6 : MODEL PERFORMANCE IMPROVEMENT METHOD 1 : MAX DEPTH  VISUALIZING DECISION TREE                The tree is much more readable and understandable now, Although the recall value has fallen by quite a bit.      </vt:lpstr>
      <vt:lpstr>STEP 6 : MODEL PERFORMANCE IMPROVEMENT METHOD 1 : MAX DEPTH  FEATURE IMPORTANCE            From this graph, we can see that Education has the highest feature importance followed by Income, Family and CCAvg. Age, CD_Account, MortgageOnline, Securities_Account and CreditCard hold negligible feature importance. Which is a huge change from that in the previous model. That's why we will go for pre pruning using grid search, maybe setting max_depth to 3 is not good enough It is bad to have a very low depth because your model will underfit Let's see how to find the best values     </vt:lpstr>
      <vt:lpstr>STEP 6 : MODEL PERFORMANCE IMPROVEMENT METHOD 2 : GRID SEARCH USING HYPERPARAMETER Grid search is a tuning technique that attempts to compute the optimum values of hyperparameters. The parameters of the estimator/model used to apply these methods are optimized by cross-validated grid-search over a parameter grid.  CONFUSION MATRIX :  True Positives (TP): we correctly predicted that they will take a loan - 131  True Negatives (TN): we correctly predicted that they will not take a loan - 1341  Falsely predict positive : Type I error False Positives (FP): we incorrectly predicted that they will take a loan - 10  Falsely predict negative : Type II error False Negatives (FN): we incorrectly predicted that they will not take a loan – 18  ACCURACY:  Accuracy on training set :  0.9897142857142858 Accuracy on test set :  0.9813333333333333</vt:lpstr>
      <vt:lpstr>STEP 6 : MODEL PERFORMANCE IMPROVEMENT METHOD 2 : GRID SEARCH USING HYPERPARAMETER  PERFORMANCE MEASURES:       Training Set Values  RECALL = 88% Out of all the customers who would actually buy the loan, 88% were correctly predicted to be positive (would buy the personal loan). This means that the bank is missing on 12% of potential customers resulting in losses and additional costs for marketing to that customer base.  PRECISION = 93% 93% precision value means out of all positively predicted customers (who would buy the personal loan) 93% were correctly predicted which is an excellent value  The Recall and Precision values are very high showing that the Decision tree Classifier with Hyperparameter tuning using gridsearch is an excellent model.  We not have a model that doesn't overfit and have great recall and precision values</vt:lpstr>
      <vt:lpstr>STEP 6 : MODEL PERFORMANCE IMPROVEMENT METHOD 2 : GRID SEARCH USING HYPERPARAMETER  VISUALIZING DECISION TREE                The tree is much more readable and understandable now. We also have good precision and recall values.      </vt:lpstr>
      <vt:lpstr>STEP 6 : MODEL PERFORMANCE IMPROVEMENT METHOD 2 : GRID SEARCH USING HYPERPARAMETER  FEATURE IMPORTANCE             From this graph, we can see that Education has the highest feature importance followed by Income, Family, CCAvg and Age CD_Account, MortgageOnline, Securities_Account and CreditCard hold negligible feature importance. Which is a huge change from the original model. Age now has more importance than in the model using max_depth pruning.     </vt:lpstr>
      <vt:lpstr>ACTIONABLE INSIGHTS &amp; RECOMMENDATIONS</vt:lpstr>
      <vt:lpstr>COMPARING ALL THE MODELS</vt:lpstr>
      <vt:lpstr>COMPARING ALL THE MODELS</vt:lpstr>
      <vt:lpstr>KEY TAKEAWAYS FOR THE BUSINESS.</vt:lpstr>
      <vt:lpstr>KEY TAKEAWAYS FOR THE BUSINESS.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Cardio good fitness project</dc:title>
  <dc:creator>Lavina Kunder</dc:creator>
  <cp:lastModifiedBy>Lavina Kunder</cp:lastModifiedBy>
  <cp:revision>48</cp:revision>
  <dcterms:created xsi:type="dcterms:W3CDTF">2021-03-26T17:11:02Z</dcterms:created>
  <dcterms:modified xsi:type="dcterms:W3CDTF">2021-06-11T20:09:07Z</dcterms:modified>
</cp:coreProperties>
</file>