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9" r:id="rId4"/>
    <p:sldId id="260" r:id="rId5"/>
    <p:sldId id="323" r:id="rId6"/>
    <p:sldId id="324" r:id="rId7"/>
    <p:sldId id="261" r:id="rId8"/>
    <p:sldId id="262" r:id="rId9"/>
    <p:sldId id="263" r:id="rId10"/>
    <p:sldId id="325" r:id="rId11"/>
    <p:sldId id="264" r:id="rId12"/>
    <p:sldId id="265" r:id="rId13"/>
    <p:sldId id="266" r:id="rId14"/>
    <p:sldId id="300" r:id="rId15"/>
    <p:sldId id="267" r:id="rId16"/>
    <p:sldId id="268" r:id="rId17"/>
    <p:sldId id="326" r:id="rId18"/>
    <p:sldId id="327" r:id="rId19"/>
    <p:sldId id="328" r:id="rId20"/>
    <p:sldId id="272" r:id="rId21"/>
    <p:sldId id="271" r:id="rId22"/>
    <p:sldId id="273" r:id="rId23"/>
    <p:sldId id="274" r:id="rId24"/>
    <p:sldId id="329" r:id="rId25"/>
    <p:sldId id="275" r:id="rId26"/>
    <p:sldId id="276" r:id="rId27"/>
    <p:sldId id="277" r:id="rId28"/>
    <p:sldId id="278" r:id="rId29"/>
    <p:sldId id="279" r:id="rId30"/>
    <p:sldId id="280" r:id="rId31"/>
    <p:sldId id="281" r:id="rId32"/>
    <p:sldId id="301" r:id="rId33"/>
    <p:sldId id="302" r:id="rId34"/>
    <p:sldId id="303" r:id="rId35"/>
    <p:sldId id="330" r:id="rId36"/>
    <p:sldId id="283" r:id="rId37"/>
    <p:sldId id="282" r:id="rId38"/>
    <p:sldId id="284" r:id="rId39"/>
    <p:sldId id="285" r:id="rId40"/>
    <p:sldId id="286" r:id="rId41"/>
    <p:sldId id="287" r:id="rId42"/>
    <p:sldId id="288" r:id="rId43"/>
    <p:sldId id="305" r:id="rId44"/>
    <p:sldId id="331" r:id="rId45"/>
    <p:sldId id="306" r:id="rId46"/>
    <p:sldId id="307" r:id="rId47"/>
    <p:sldId id="308" r:id="rId48"/>
    <p:sldId id="332" r:id="rId49"/>
    <p:sldId id="309" r:id="rId50"/>
    <p:sldId id="310" r:id="rId51"/>
    <p:sldId id="311" r:id="rId52"/>
    <p:sldId id="334" r:id="rId53"/>
    <p:sldId id="335" r:id="rId54"/>
    <p:sldId id="312" r:id="rId55"/>
    <p:sldId id="322" r:id="rId56"/>
    <p:sldId id="336" r:id="rId57"/>
    <p:sldId id="337" r:id="rId58"/>
    <p:sldId id="338" r:id="rId59"/>
    <p:sldId id="339" r:id="rId60"/>
    <p:sldId id="340" r:id="rId61"/>
    <p:sldId id="290" r:id="rId62"/>
    <p:sldId id="341" r:id="rId63"/>
    <p:sldId id="342" r:id="rId64"/>
    <p:sldId id="321"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Friday, May 14,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20048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Friday, May 14,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7620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Friday, May 14,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48954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Friday, May 14,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6220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Friday, May 14,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7906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Friday, May 14,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1721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Friday, May 14,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86224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Friday, May 14,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3660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Friday, May 14,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39174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Friday, May 14,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4332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Friday, May 14,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10541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Friday, May 14,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520104807"/>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54F3A7E8-6DA9-4C2B-ACC8-475F34DAE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B21CDF0-4D24-4190-9285-9016C19C1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92237A-E3A0-4938-B012-6FE2B472B199}"/>
              </a:ext>
            </a:extLst>
          </p:cNvPr>
          <p:cNvSpPr>
            <a:spLocks noGrp="1"/>
          </p:cNvSpPr>
          <p:nvPr>
            <p:ph type="ctrTitle"/>
          </p:nvPr>
        </p:nvSpPr>
        <p:spPr>
          <a:xfrm>
            <a:off x="6480000" y="1449388"/>
            <a:ext cx="5015638" cy="2075012"/>
          </a:xfrm>
        </p:spPr>
        <p:txBody>
          <a:bodyPr>
            <a:normAutofit/>
          </a:bodyPr>
          <a:lstStyle/>
          <a:p>
            <a:r>
              <a:rPr lang="en-US" dirty="0"/>
              <a:t>Cars4u project</a:t>
            </a:r>
          </a:p>
        </p:txBody>
      </p:sp>
      <p:sp>
        <p:nvSpPr>
          <p:cNvPr id="3" name="Subtitle 2">
            <a:extLst>
              <a:ext uri="{FF2B5EF4-FFF2-40B4-BE49-F238E27FC236}">
                <a16:creationId xmlns:a16="http://schemas.microsoft.com/office/drawing/2014/main" id="{47D23DC6-740F-46A4-AEEC-749DAD34CD27}"/>
              </a:ext>
            </a:extLst>
          </p:cNvPr>
          <p:cNvSpPr>
            <a:spLocks noGrp="1"/>
          </p:cNvSpPr>
          <p:nvPr>
            <p:ph type="subTitle" idx="1"/>
          </p:nvPr>
        </p:nvSpPr>
        <p:spPr>
          <a:xfrm>
            <a:off x="6480000" y="3830398"/>
            <a:ext cx="5015638" cy="1219439"/>
          </a:xfrm>
        </p:spPr>
        <p:txBody>
          <a:bodyPr>
            <a:normAutofit/>
          </a:bodyPr>
          <a:lstStyle/>
          <a:p>
            <a:r>
              <a:rPr lang="en-US" sz="3000" dirty="0">
                <a:latin typeface="Times New Roman" panose="02020603050405020304" pitchFamily="18" charset="0"/>
                <a:cs typeface="Times New Roman" panose="02020603050405020304" pitchFamily="18" charset="0"/>
              </a:rPr>
              <a:t>By</a:t>
            </a:r>
          </a:p>
          <a:p>
            <a:r>
              <a:rPr lang="en-US" sz="3000" dirty="0">
                <a:latin typeface="Times New Roman" panose="02020603050405020304" pitchFamily="18" charset="0"/>
                <a:cs typeface="Times New Roman" panose="02020603050405020304" pitchFamily="18" charset="0"/>
              </a:rPr>
              <a:t>Lavina Kunder</a:t>
            </a:r>
          </a:p>
        </p:txBody>
      </p:sp>
      <p:pic>
        <p:nvPicPr>
          <p:cNvPr id="4" name="Picture 3" descr="Color hues of stone in antelope canyon">
            <a:extLst>
              <a:ext uri="{FF2B5EF4-FFF2-40B4-BE49-F238E27FC236}">
                <a16:creationId xmlns:a16="http://schemas.microsoft.com/office/drawing/2014/main" id="{D3148366-0254-48A3-9659-D478B5D1245F}"/>
              </a:ext>
            </a:extLst>
          </p:cNvPr>
          <p:cNvPicPr>
            <a:picLocks noChangeAspect="1"/>
          </p:cNvPicPr>
          <p:nvPr/>
        </p:nvPicPr>
        <p:blipFill rotWithShape="1">
          <a:blip r:embed="rId2"/>
          <a:srcRect l="19057" r="23480" b="-1"/>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grpSp>
        <p:nvGrpSpPr>
          <p:cNvPr id="13" name="Group 12">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14"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5"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8" name="Group 17">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19"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3193465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81075"/>
            <a:ext cx="10728322" cy="855917"/>
          </a:xfrm>
        </p:spPr>
        <p:txBody>
          <a:bodyPr>
            <a:normAutofit/>
          </a:bodyPr>
          <a:lstStyle/>
          <a:p>
            <a:r>
              <a:rPr lang="en-US" sz="6000" b="1" u="sng" dirty="0"/>
              <a:t>Observations</a:t>
            </a:r>
          </a:p>
        </p:txBody>
      </p:sp>
      <p:sp>
        <p:nvSpPr>
          <p:cNvPr id="7" name="TextBox 6">
            <a:extLst>
              <a:ext uri="{FF2B5EF4-FFF2-40B4-BE49-F238E27FC236}">
                <a16:creationId xmlns:a16="http://schemas.microsoft.com/office/drawing/2014/main" id="{047ACC69-C69F-4E21-8BAC-2D98DDC8CE9F}"/>
              </a:ext>
            </a:extLst>
          </p:cNvPr>
          <p:cNvSpPr txBox="1"/>
          <p:nvPr/>
        </p:nvSpPr>
        <p:spPr>
          <a:xfrm>
            <a:off x="677333" y="1236992"/>
            <a:ext cx="11186250" cy="5478423"/>
          </a:xfrm>
          <a:prstGeom prst="rect">
            <a:avLst/>
          </a:prstGeom>
          <a:noFill/>
        </p:spPr>
        <p:txBody>
          <a:bodyPr wrap="square">
            <a:spAutoFit/>
          </a:bodyPr>
          <a:lstStyle/>
          <a:p>
            <a:pPr marL="457200" indent="-457200">
              <a:buFont typeface="Arial" panose="020B0604020202020204" pitchFamily="34" charset="0"/>
              <a:buChar char="•"/>
            </a:pPr>
            <a:r>
              <a:rPr lang="en-GB" sz="3500" dirty="0">
                <a:latin typeface="+mj-lt"/>
              </a:rPr>
              <a:t>The Skew in the attribute Year, </a:t>
            </a:r>
            <a:r>
              <a:rPr lang="en-GB" sz="3500" dirty="0" err="1">
                <a:latin typeface="+mj-lt"/>
              </a:rPr>
              <a:t>Kilometers_Driven</a:t>
            </a:r>
            <a:r>
              <a:rPr lang="en-GB" sz="3500" dirty="0">
                <a:latin typeface="+mj-lt"/>
              </a:rPr>
              <a:t> and Price is clearly visible.</a:t>
            </a:r>
          </a:p>
          <a:p>
            <a:pPr marL="457200" indent="-457200">
              <a:buFont typeface="Arial" panose="020B0604020202020204" pitchFamily="34" charset="0"/>
              <a:buChar char="•"/>
            </a:pPr>
            <a:r>
              <a:rPr lang="en-GB" sz="3500" dirty="0">
                <a:latin typeface="+mj-lt"/>
              </a:rPr>
              <a:t>Most cars have 5 - 6 seats.</a:t>
            </a:r>
          </a:p>
          <a:p>
            <a:pPr marL="457200" indent="-457200">
              <a:buFont typeface="Arial" panose="020B0604020202020204" pitchFamily="34" charset="0"/>
              <a:buChar char="•"/>
            </a:pPr>
            <a:r>
              <a:rPr lang="en-GB" sz="3500" dirty="0">
                <a:latin typeface="+mj-lt"/>
              </a:rPr>
              <a:t>Skew can also be notes in Engine and Power pretty clearly</a:t>
            </a:r>
          </a:p>
          <a:p>
            <a:pPr marL="457200" indent="-457200">
              <a:buFont typeface="Arial" panose="020B0604020202020204" pitchFamily="34" charset="0"/>
              <a:buChar char="•"/>
            </a:pPr>
            <a:r>
              <a:rPr lang="en-GB" sz="3500" dirty="0">
                <a:latin typeface="+mj-lt"/>
              </a:rPr>
              <a:t>Mileage ranges from 0 to 34 with the average around 18</a:t>
            </a:r>
          </a:p>
          <a:p>
            <a:pPr marL="457200" indent="-457200">
              <a:buFont typeface="Arial" panose="020B0604020202020204" pitchFamily="34" charset="0"/>
              <a:buChar char="•"/>
            </a:pPr>
            <a:r>
              <a:rPr lang="en-GB" sz="3500" dirty="0">
                <a:latin typeface="+mj-lt"/>
              </a:rPr>
              <a:t>Engine ranges from 72 CC to 5998 CC with the average around 1616 CC</a:t>
            </a:r>
          </a:p>
          <a:p>
            <a:pPr marL="457200" indent="-457200">
              <a:buFont typeface="Arial" panose="020B0604020202020204" pitchFamily="34" charset="0"/>
              <a:buChar char="•"/>
            </a:pPr>
            <a:r>
              <a:rPr lang="en-GB" sz="3500" dirty="0">
                <a:latin typeface="+mj-lt"/>
              </a:rPr>
              <a:t>Power ranges from 34 bhp to 616 bhp with the average around 112.8 bhp</a:t>
            </a:r>
          </a:p>
          <a:p>
            <a:pPr marL="457200" indent="-457200">
              <a:buFont typeface="Arial" panose="020B0604020202020204" pitchFamily="34" charset="0"/>
              <a:buChar char="•"/>
            </a:pPr>
            <a:r>
              <a:rPr lang="en-GB" sz="3500" dirty="0">
                <a:latin typeface="+mj-lt"/>
              </a:rPr>
              <a:t>The </a:t>
            </a:r>
            <a:r>
              <a:rPr lang="en-GB" sz="3500" dirty="0" err="1">
                <a:latin typeface="+mj-lt"/>
              </a:rPr>
              <a:t>DataSet</a:t>
            </a:r>
            <a:r>
              <a:rPr lang="en-GB" sz="3500" dirty="0">
                <a:latin typeface="+mj-lt"/>
              </a:rPr>
              <a:t> contains information on 7253 people.</a:t>
            </a:r>
          </a:p>
          <a:p>
            <a:pPr marL="457200" indent="-457200">
              <a:buFont typeface="Arial" panose="020B0604020202020204" pitchFamily="34" charset="0"/>
              <a:buChar char="•"/>
            </a:pPr>
            <a:r>
              <a:rPr lang="en-GB" sz="3500" dirty="0">
                <a:latin typeface="+mj-lt"/>
              </a:rPr>
              <a:t>Year ranges from 1996 to 2019 with the average around 2013</a:t>
            </a:r>
          </a:p>
          <a:p>
            <a:pPr marL="457200" indent="-457200">
              <a:buFont typeface="Arial" panose="020B0604020202020204" pitchFamily="34" charset="0"/>
              <a:buChar char="•"/>
            </a:pPr>
            <a:r>
              <a:rPr lang="en-GB" sz="3500" dirty="0" err="1">
                <a:latin typeface="+mj-lt"/>
              </a:rPr>
              <a:t>Kilometres_Driven</a:t>
            </a:r>
            <a:r>
              <a:rPr lang="en-GB" sz="3500" dirty="0">
                <a:latin typeface="+mj-lt"/>
              </a:rPr>
              <a:t> ranges from 171 Km to 6500000 Km with the average around 58699 Km</a:t>
            </a:r>
          </a:p>
          <a:p>
            <a:pPr marL="457200" indent="-457200">
              <a:buFont typeface="Arial" panose="020B0604020202020204" pitchFamily="34" charset="0"/>
              <a:buChar char="•"/>
            </a:pPr>
            <a:endParaRPr lang="en-US" sz="3500" dirty="0">
              <a:latin typeface="+mj-lt"/>
            </a:endParaRPr>
          </a:p>
        </p:txBody>
      </p:sp>
    </p:spTree>
    <p:extLst>
      <p:ext uri="{BB962C8B-B14F-4D97-AF65-F5344CB8AC3E}">
        <p14:creationId xmlns:p14="http://schemas.microsoft.com/office/powerpoint/2010/main" val="2402392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Variable Analysis</a:t>
            </a:r>
          </a:p>
        </p:txBody>
      </p:sp>
      <p:sp>
        <p:nvSpPr>
          <p:cNvPr id="7" name="TextBox 6">
            <a:extLst>
              <a:ext uri="{FF2B5EF4-FFF2-40B4-BE49-F238E27FC236}">
                <a16:creationId xmlns:a16="http://schemas.microsoft.com/office/drawing/2014/main" id="{047ACC69-C69F-4E21-8BAC-2D98DDC8CE9F}"/>
              </a:ext>
            </a:extLst>
          </p:cNvPr>
          <p:cNvSpPr txBox="1"/>
          <p:nvPr/>
        </p:nvSpPr>
        <p:spPr>
          <a:xfrm>
            <a:off x="441692" y="4462786"/>
            <a:ext cx="3785325" cy="2215991"/>
          </a:xfrm>
          <a:prstGeom prst="rect">
            <a:avLst/>
          </a:prstGeom>
          <a:noFill/>
        </p:spPr>
        <p:txBody>
          <a:bodyPr wrap="square">
            <a:spAutoFit/>
          </a:bodyPr>
          <a:lstStyle/>
          <a:p>
            <a:pPr algn="just"/>
            <a:r>
              <a:rPr lang="en-GB" sz="2300" dirty="0">
                <a:latin typeface="Times New Roman" panose="02020603050405020304" pitchFamily="18" charset="0"/>
                <a:cs typeface="Times New Roman" panose="02020603050405020304" pitchFamily="18" charset="0"/>
              </a:rPr>
              <a:t>Diesel is the most preferred at 53% followed by Petrol at 46%. They make up most of the dataset with CNG, LPG and Electric having negligible values.</a:t>
            </a:r>
            <a:endParaRPr lang="en-US" sz="23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D6EE9DB-9F43-4CDE-A03A-6EC8508BF3AA}"/>
              </a:ext>
            </a:extLst>
          </p:cNvPr>
          <p:cNvSpPr txBox="1"/>
          <p:nvPr/>
        </p:nvSpPr>
        <p:spPr>
          <a:xfrm>
            <a:off x="4462628" y="4466772"/>
            <a:ext cx="3596364" cy="1154162"/>
          </a:xfrm>
          <a:prstGeom prst="rect">
            <a:avLst/>
          </a:prstGeom>
          <a:noFill/>
        </p:spPr>
        <p:txBody>
          <a:bodyPr wrap="square">
            <a:spAutoFit/>
          </a:bodyPr>
          <a:lstStyle/>
          <a:p>
            <a:pPr algn="just"/>
            <a:r>
              <a:rPr lang="en-GB" sz="2300" dirty="0">
                <a:latin typeface="Times New Roman" panose="02020603050405020304" pitchFamily="18" charset="0"/>
                <a:cs typeface="Times New Roman" panose="02020603050405020304" pitchFamily="18" charset="0"/>
              </a:rPr>
              <a:t>Manual Transmission is most preferred at 72% with Automatic at 2nd with 28%</a:t>
            </a:r>
            <a:endParaRPr lang="en-US" sz="23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846B9BD-A653-47D3-8174-DE6BF89EAF56}"/>
              </a:ext>
            </a:extLst>
          </p:cNvPr>
          <p:cNvSpPr txBox="1"/>
          <p:nvPr/>
        </p:nvSpPr>
        <p:spPr>
          <a:xfrm>
            <a:off x="8294602" y="4421305"/>
            <a:ext cx="3785325" cy="2077492"/>
          </a:xfrm>
          <a:prstGeom prst="rect">
            <a:avLst/>
          </a:prstGeom>
          <a:noFill/>
        </p:spPr>
        <p:txBody>
          <a:bodyPr wrap="square">
            <a:spAutoFit/>
          </a:bodyPr>
          <a:lstStyle/>
          <a:p>
            <a:pPr algn="just"/>
            <a:r>
              <a:rPr lang="en-GB" sz="2150" dirty="0">
                <a:latin typeface="Times New Roman" panose="02020603050405020304" pitchFamily="18" charset="0"/>
                <a:cs typeface="Times New Roman" panose="02020603050405020304" pitchFamily="18" charset="0"/>
              </a:rPr>
              <a:t>Most people are the First Owners of the car accounting for 82% of the </a:t>
            </a:r>
            <a:r>
              <a:rPr lang="en-GB" sz="2150" dirty="0" err="1">
                <a:latin typeface="Times New Roman" panose="02020603050405020304" pitchFamily="18" charset="0"/>
                <a:cs typeface="Times New Roman" panose="02020603050405020304" pitchFamily="18" charset="0"/>
              </a:rPr>
              <a:t>DataSet</a:t>
            </a:r>
            <a:r>
              <a:rPr lang="en-GB" sz="2150" dirty="0">
                <a:latin typeface="Times New Roman" panose="02020603050405020304" pitchFamily="18" charset="0"/>
                <a:cs typeface="Times New Roman" panose="02020603050405020304" pitchFamily="18" charset="0"/>
              </a:rPr>
              <a:t>. Second Owners come 2nd at 16%. Other types take negligible values in the </a:t>
            </a:r>
            <a:r>
              <a:rPr lang="en-GB" sz="2150" dirty="0" err="1">
                <a:latin typeface="Times New Roman" panose="02020603050405020304" pitchFamily="18" charset="0"/>
                <a:cs typeface="Times New Roman" panose="02020603050405020304" pitchFamily="18" charset="0"/>
              </a:rPr>
              <a:t>DataSet</a:t>
            </a:r>
            <a:r>
              <a:rPr lang="en-GB" sz="2150" dirty="0">
                <a:latin typeface="Times New Roman" panose="02020603050405020304" pitchFamily="18" charset="0"/>
                <a:cs typeface="Times New Roman" panose="02020603050405020304" pitchFamily="18" charset="0"/>
              </a:rPr>
              <a:t>.</a:t>
            </a:r>
            <a:endParaRPr lang="en-US" sz="215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78644FE1-DC94-4BC7-A141-BD315F81E7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333" y="999739"/>
            <a:ext cx="2928041" cy="332883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EE1697E-93FF-4521-BCDC-F98ECDDB37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627" y="1539315"/>
            <a:ext cx="3088538" cy="278926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9DCBCA3A-D7D3-4027-BCD0-8701CE8FD4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4602" y="1447579"/>
            <a:ext cx="3785325" cy="3015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474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Variable Analysis</a:t>
            </a:r>
          </a:p>
        </p:txBody>
      </p:sp>
      <p:sp>
        <p:nvSpPr>
          <p:cNvPr id="10" name="TextBox 9">
            <a:extLst>
              <a:ext uri="{FF2B5EF4-FFF2-40B4-BE49-F238E27FC236}">
                <a16:creationId xmlns:a16="http://schemas.microsoft.com/office/drawing/2014/main" id="{1846B9BD-A653-47D3-8174-DE6BF89EAF56}"/>
              </a:ext>
            </a:extLst>
          </p:cNvPr>
          <p:cNvSpPr txBox="1"/>
          <p:nvPr/>
        </p:nvSpPr>
        <p:spPr>
          <a:xfrm>
            <a:off x="6295751" y="810752"/>
            <a:ext cx="5497983" cy="5632311"/>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Mumbai is the most frequently appearing city with </a:t>
            </a:r>
            <a:r>
              <a:rPr lang="en-GB" sz="3000" b="0" i="0" dirty="0" err="1">
                <a:effectLst/>
                <a:latin typeface="Times New Roman" panose="02020603050405020304" pitchFamily="18" charset="0"/>
                <a:cs typeface="Times New Roman" panose="02020603050405020304" pitchFamily="18" charset="0"/>
              </a:rPr>
              <a:t>Ahemedabad</a:t>
            </a:r>
            <a:r>
              <a:rPr lang="en-GB" sz="3000" b="0" i="0" dirty="0">
                <a:effectLst/>
                <a:latin typeface="Times New Roman" panose="02020603050405020304" pitchFamily="18" charset="0"/>
                <a:cs typeface="Times New Roman" panose="02020603050405020304" pitchFamily="18" charset="0"/>
              </a:rPr>
              <a:t> as least with a difference of approximately 10% between them.</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Kochi, Coimbatore and Pune come 2nd averaging at 10.5%</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Delhi and Kolkata come 3rd averaging at 9%</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Chennai is 4th with 8%</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Jaipur and Bangalore at 5th averaging at 6.5%</a:t>
            </a:r>
            <a:endParaRPr lang="en-US" sz="3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EF0A690-7F72-4C45-8E37-DB4FE1542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999" y="1411816"/>
            <a:ext cx="5400996" cy="4430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426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YEAR</a:t>
            </a:r>
          </a:p>
        </p:txBody>
      </p:sp>
      <p:sp>
        <p:nvSpPr>
          <p:cNvPr id="10" name="TextBox 9">
            <a:extLst>
              <a:ext uri="{FF2B5EF4-FFF2-40B4-BE49-F238E27FC236}">
                <a16:creationId xmlns:a16="http://schemas.microsoft.com/office/drawing/2014/main" id="{1846B9BD-A653-47D3-8174-DE6BF89EAF56}"/>
              </a:ext>
            </a:extLst>
          </p:cNvPr>
          <p:cNvSpPr txBox="1"/>
          <p:nvPr/>
        </p:nvSpPr>
        <p:spPr>
          <a:xfrm>
            <a:off x="6096000" y="2228671"/>
            <a:ext cx="5497983" cy="3323987"/>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Mode &gt; Median &gt; Mean --&gt; NEGATIVELY SKEWED</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The </a:t>
            </a:r>
            <a:r>
              <a:rPr lang="en-GB" sz="3000" b="0" i="0" dirty="0" err="1">
                <a:effectLst/>
                <a:latin typeface="Times New Roman" panose="02020603050405020304" pitchFamily="18" charset="0"/>
                <a:cs typeface="Times New Roman" panose="02020603050405020304" pitchFamily="18" charset="0"/>
              </a:rPr>
              <a:t>DataSet</a:t>
            </a:r>
            <a:r>
              <a:rPr lang="en-GB" sz="3000" b="0" i="0" dirty="0">
                <a:effectLst/>
                <a:latin typeface="Times New Roman" panose="02020603050405020304" pitchFamily="18" charset="0"/>
                <a:cs typeface="Times New Roman" panose="02020603050405020304" pitchFamily="18" charset="0"/>
              </a:rPr>
              <a:t> has a higher concentration of people preferring cars made from 2010 to 2019.</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There are also outliers present.</a:t>
            </a:r>
          </a:p>
        </p:txBody>
      </p:sp>
      <p:pic>
        <p:nvPicPr>
          <p:cNvPr id="3" name="Picture 2">
            <a:extLst>
              <a:ext uri="{FF2B5EF4-FFF2-40B4-BE49-F238E27FC236}">
                <a16:creationId xmlns:a16="http://schemas.microsoft.com/office/drawing/2014/main" id="{71983D7E-9CCB-4DD4-8D41-636A4C5296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017" y="1332833"/>
            <a:ext cx="4910196" cy="25241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98381462-1E91-43EA-9E54-FCF42BD605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56958"/>
            <a:ext cx="5508213"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392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KILOMETERS DRIVEN DISTRIBUTION</a:t>
            </a:r>
          </a:p>
        </p:txBody>
      </p:sp>
      <p:sp>
        <p:nvSpPr>
          <p:cNvPr id="10" name="TextBox 9">
            <a:extLst>
              <a:ext uri="{FF2B5EF4-FFF2-40B4-BE49-F238E27FC236}">
                <a16:creationId xmlns:a16="http://schemas.microsoft.com/office/drawing/2014/main" id="{1846B9BD-A653-47D3-8174-DE6BF89EAF56}"/>
              </a:ext>
            </a:extLst>
          </p:cNvPr>
          <p:cNvSpPr txBox="1"/>
          <p:nvPr/>
        </p:nvSpPr>
        <p:spPr>
          <a:xfrm>
            <a:off x="6366935" y="2690336"/>
            <a:ext cx="5497983" cy="1477328"/>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Mode &lt; Median &lt; Mean --&gt; POSITIVELY SKEWED</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There are also outliers present.</a:t>
            </a:r>
            <a:endParaRPr lang="en-US" sz="3000"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93668367-AFCF-48F6-8901-3344E78AF8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52" y="1369245"/>
            <a:ext cx="4939183" cy="25241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B286EEA-DB90-4115-B11C-23C6F4DA19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2" y="3910113"/>
            <a:ext cx="572346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543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SEATS DISTRIBUTION</a:t>
            </a:r>
          </a:p>
        </p:txBody>
      </p:sp>
      <p:sp>
        <p:nvSpPr>
          <p:cNvPr id="10" name="TextBox 9">
            <a:extLst>
              <a:ext uri="{FF2B5EF4-FFF2-40B4-BE49-F238E27FC236}">
                <a16:creationId xmlns:a16="http://schemas.microsoft.com/office/drawing/2014/main" id="{1846B9BD-A653-47D3-8174-DE6BF89EAF56}"/>
              </a:ext>
            </a:extLst>
          </p:cNvPr>
          <p:cNvSpPr txBox="1"/>
          <p:nvPr/>
        </p:nvSpPr>
        <p:spPr>
          <a:xfrm>
            <a:off x="6096000" y="2232555"/>
            <a:ext cx="5497983" cy="2862322"/>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Mode = Median = 5 Seats</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Most people prefer cars with 5 seats.</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Mean &gt; Median : Small </a:t>
            </a:r>
            <a:r>
              <a:rPr lang="en-GB" sz="3000" b="0" i="0" dirty="0" err="1">
                <a:effectLst/>
                <a:latin typeface="Times New Roman" panose="02020603050405020304" pitchFamily="18" charset="0"/>
                <a:cs typeface="Times New Roman" panose="02020603050405020304" pitchFamily="18" charset="0"/>
              </a:rPr>
              <a:t>Postive</a:t>
            </a:r>
            <a:r>
              <a:rPr lang="en-GB" sz="3000" b="0" i="0" dirty="0">
                <a:effectLst/>
                <a:latin typeface="Times New Roman" panose="02020603050405020304" pitchFamily="18" charset="0"/>
                <a:cs typeface="Times New Roman" panose="02020603050405020304" pitchFamily="18" charset="0"/>
              </a:rPr>
              <a:t> Skew</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Outliers Present</a:t>
            </a:r>
            <a:endParaRPr lang="en-US" sz="3000" dirty="0">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DD903110-22FC-494A-9F76-C403B91E9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134" y="1342040"/>
            <a:ext cx="4924592" cy="25241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2BF8D88C-151B-43EB-8C87-01B5179112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910113"/>
            <a:ext cx="5644592"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164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PRICE DISTRIBUTION</a:t>
            </a:r>
          </a:p>
        </p:txBody>
      </p:sp>
      <p:sp>
        <p:nvSpPr>
          <p:cNvPr id="10" name="TextBox 9">
            <a:extLst>
              <a:ext uri="{FF2B5EF4-FFF2-40B4-BE49-F238E27FC236}">
                <a16:creationId xmlns:a16="http://schemas.microsoft.com/office/drawing/2014/main" id="{1846B9BD-A653-47D3-8174-DE6BF89EAF56}"/>
              </a:ext>
            </a:extLst>
          </p:cNvPr>
          <p:cNvSpPr txBox="1"/>
          <p:nvPr/>
        </p:nvSpPr>
        <p:spPr>
          <a:xfrm>
            <a:off x="6084161" y="2164822"/>
            <a:ext cx="5497983" cy="2400657"/>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Mode &lt; Median &lt; Mean --&gt; POSITIVELY SKEWED</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Majority prefer cars in the price range Rs. 0 - 20 lakh</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Outliers Present.</a:t>
            </a:r>
            <a:endParaRPr lang="en-US" sz="3000"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445940E5-91D2-4F42-B5AB-7F23AA1AC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1296699"/>
            <a:ext cx="4969599" cy="25241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39A881D5-F6EA-40C7-AAA8-87FE02BCD4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20824"/>
            <a:ext cx="5689599"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585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MILEAGE DISTRIBUTION</a:t>
            </a:r>
          </a:p>
        </p:txBody>
      </p:sp>
      <p:sp>
        <p:nvSpPr>
          <p:cNvPr id="10" name="TextBox 9">
            <a:extLst>
              <a:ext uri="{FF2B5EF4-FFF2-40B4-BE49-F238E27FC236}">
                <a16:creationId xmlns:a16="http://schemas.microsoft.com/office/drawing/2014/main" id="{1846B9BD-A653-47D3-8174-DE6BF89EAF56}"/>
              </a:ext>
            </a:extLst>
          </p:cNvPr>
          <p:cNvSpPr txBox="1"/>
          <p:nvPr/>
        </p:nvSpPr>
        <p:spPr>
          <a:xfrm>
            <a:off x="6084161" y="2164822"/>
            <a:ext cx="5497983" cy="2862322"/>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Mean = Median</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Normally Distributed (Very Small Skew)</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Most cars have mileage ranging from 13 to 23.</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Outliers Present.</a:t>
            </a:r>
            <a:endParaRPr lang="en-US" sz="3000" dirty="0">
              <a:latin typeface="Times New Roman" panose="02020603050405020304" pitchFamily="18" charset="0"/>
              <a:cs typeface="Times New Roman" panose="02020603050405020304" pitchFamily="18" charset="0"/>
            </a:endParaRPr>
          </a:p>
        </p:txBody>
      </p:sp>
      <p:pic>
        <p:nvPicPr>
          <p:cNvPr id="9218" name="Picture 2">
            <a:extLst>
              <a:ext uri="{FF2B5EF4-FFF2-40B4-BE49-F238E27FC236}">
                <a16:creationId xmlns:a16="http://schemas.microsoft.com/office/drawing/2014/main" id="{A2CADAF6-A79B-4207-A3A4-A0BE7C049A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1221514"/>
            <a:ext cx="4969599" cy="252412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B7C019D2-2E74-4FD2-9D95-720AE0D33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10113"/>
            <a:ext cx="5689599"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063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ENGINE DISTRIBUTION</a:t>
            </a:r>
          </a:p>
        </p:txBody>
      </p:sp>
      <p:sp>
        <p:nvSpPr>
          <p:cNvPr id="10" name="TextBox 9">
            <a:extLst>
              <a:ext uri="{FF2B5EF4-FFF2-40B4-BE49-F238E27FC236}">
                <a16:creationId xmlns:a16="http://schemas.microsoft.com/office/drawing/2014/main" id="{1846B9BD-A653-47D3-8174-DE6BF89EAF56}"/>
              </a:ext>
            </a:extLst>
          </p:cNvPr>
          <p:cNvSpPr txBox="1"/>
          <p:nvPr/>
        </p:nvSpPr>
        <p:spPr>
          <a:xfrm>
            <a:off x="6096000" y="2419041"/>
            <a:ext cx="5497983" cy="2400657"/>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Mode &lt; Median &lt; Mean</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Slight </a:t>
            </a:r>
            <a:r>
              <a:rPr lang="en-GB" sz="3000" b="0" i="0" dirty="0" err="1">
                <a:effectLst/>
                <a:latin typeface="Times New Roman" panose="02020603050405020304" pitchFamily="18" charset="0"/>
                <a:cs typeface="Times New Roman" panose="02020603050405020304" pitchFamily="18" charset="0"/>
              </a:rPr>
              <a:t>Postive</a:t>
            </a:r>
            <a:r>
              <a:rPr lang="en-GB" sz="3000" b="0" i="0" dirty="0">
                <a:effectLst/>
                <a:latin typeface="Times New Roman" panose="02020603050405020304" pitchFamily="18" charset="0"/>
                <a:cs typeface="Times New Roman" panose="02020603050405020304" pitchFamily="18" charset="0"/>
              </a:rPr>
              <a:t> Skew</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Most cars have 500 to 2000 CC Engine</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Outliers Present.</a:t>
            </a:r>
            <a:endParaRPr lang="en-US" sz="3000" dirty="0">
              <a:latin typeface="Times New Roman" panose="02020603050405020304" pitchFamily="18" charset="0"/>
              <a:cs typeface="Times New Roman" panose="02020603050405020304" pitchFamily="18" charset="0"/>
            </a:endParaRPr>
          </a:p>
        </p:txBody>
      </p:sp>
      <p:pic>
        <p:nvPicPr>
          <p:cNvPr id="10242" name="Picture 2">
            <a:extLst>
              <a:ext uri="{FF2B5EF4-FFF2-40B4-BE49-F238E27FC236}">
                <a16:creationId xmlns:a16="http://schemas.microsoft.com/office/drawing/2014/main" id="{B0C1CFA7-F56D-44DA-84B5-58D9443B1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1266158"/>
            <a:ext cx="4969599"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EE75C7CE-1B52-49C1-A8A2-725F6C00EB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43" y="4047596"/>
            <a:ext cx="5497983"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064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POWER DISTRIBUTION</a:t>
            </a:r>
          </a:p>
        </p:txBody>
      </p:sp>
      <p:sp>
        <p:nvSpPr>
          <p:cNvPr id="10" name="TextBox 9">
            <a:extLst>
              <a:ext uri="{FF2B5EF4-FFF2-40B4-BE49-F238E27FC236}">
                <a16:creationId xmlns:a16="http://schemas.microsoft.com/office/drawing/2014/main" id="{1846B9BD-A653-47D3-8174-DE6BF89EAF56}"/>
              </a:ext>
            </a:extLst>
          </p:cNvPr>
          <p:cNvSpPr txBox="1"/>
          <p:nvPr/>
        </p:nvSpPr>
        <p:spPr>
          <a:xfrm>
            <a:off x="6416009" y="2596962"/>
            <a:ext cx="5497983" cy="1938992"/>
          </a:xfrm>
          <a:prstGeom prst="rect">
            <a:avLst/>
          </a:prstGeom>
          <a:noFill/>
        </p:spPr>
        <p:txBody>
          <a:bodyPr wrap="square">
            <a:spAutoFit/>
          </a:bodyPr>
          <a:lstStyle/>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Mode &lt; Median &lt; Mean</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Slight </a:t>
            </a:r>
            <a:r>
              <a:rPr lang="en-GB" sz="3000" b="0" i="0" dirty="0" err="1">
                <a:effectLst/>
                <a:latin typeface="Times New Roman" panose="02020603050405020304" pitchFamily="18" charset="0"/>
                <a:cs typeface="Times New Roman" panose="02020603050405020304" pitchFamily="18" charset="0"/>
              </a:rPr>
              <a:t>Postive</a:t>
            </a:r>
            <a:r>
              <a:rPr lang="en-GB" sz="3000" b="0" i="0" dirty="0">
                <a:effectLst/>
                <a:latin typeface="Times New Roman" panose="02020603050405020304" pitchFamily="18" charset="0"/>
                <a:cs typeface="Times New Roman" panose="02020603050405020304" pitchFamily="18" charset="0"/>
              </a:rPr>
              <a:t> Skew</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Most cars have 0 to 150 bhp</a:t>
            </a:r>
          </a:p>
          <a:p>
            <a:pPr marL="457200" indent="-457200" algn="just">
              <a:buFont typeface="Arial" panose="020B0604020202020204" pitchFamily="34" charset="0"/>
              <a:buChar char="•"/>
            </a:pPr>
            <a:r>
              <a:rPr lang="en-GB" sz="3000" b="0" i="0" dirty="0">
                <a:effectLst/>
                <a:latin typeface="Times New Roman" panose="02020603050405020304" pitchFamily="18" charset="0"/>
                <a:cs typeface="Times New Roman" panose="02020603050405020304" pitchFamily="18" charset="0"/>
              </a:rPr>
              <a:t>Outliers Present.</a:t>
            </a:r>
            <a:endParaRPr lang="en-US" sz="3000" dirty="0">
              <a:latin typeface="Times New Roman" panose="02020603050405020304" pitchFamily="18" charset="0"/>
              <a:cs typeface="Times New Roman" panose="02020603050405020304" pitchFamily="18" charset="0"/>
            </a:endParaRPr>
          </a:p>
        </p:txBody>
      </p:sp>
      <p:pic>
        <p:nvPicPr>
          <p:cNvPr id="11266" name="Picture 2">
            <a:extLst>
              <a:ext uri="{FF2B5EF4-FFF2-40B4-BE49-F238E27FC236}">
                <a16:creationId xmlns:a16="http://schemas.microsoft.com/office/drawing/2014/main" id="{FB572DEF-BF51-4F6D-A6FE-B6D08484D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026" y="1334900"/>
            <a:ext cx="479470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9C39409E-16BE-4F61-8DE8-53772323E4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43" y="3859025"/>
            <a:ext cx="5497983"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86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855917"/>
          </a:xfrm>
        </p:spPr>
        <p:txBody>
          <a:bodyPr>
            <a:normAutofit/>
          </a:bodyPr>
          <a:lstStyle/>
          <a:p>
            <a:r>
              <a:rPr lang="en-US" sz="6000" b="1" u="sng" dirty="0"/>
              <a:t>BACKGROUND</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720001" y="1630392"/>
            <a:ext cx="5099774" cy="4608408"/>
          </a:xfrm>
        </p:spPr>
        <p:txBody>
          <a:bodyPr>
            <a:normAutofit lnSpcReduction="10000"/>
          </a:bodyPr>
          <a:lstStyle/>
          <a:p>
            <a:r>
              <a:rPr lang="en-GB" sz="2400" dirty="0">
                <a:solidFill>
                  <a:schemeClr val="tx1">
                    <a:lumMod val="85000"/>
                  </a:schemeClr>
                </a:solidFill>
                <a:latin typeface="+mj-lt"/>
              </a:rPr>
              <a:t>There is a huge demand for used cars in the Indian Market today. As sales of new cars have slowed down in the recent past, the pre-owned car market has continued to grow over the past years and is larger than the new car market now. Cars4U is a budding tech start-up that aims to find footholds in this market.</a:t>
            </a:r>
          </a:p>
          <a:p>
            <a:r>
              <a:rPr lang="en-GB" sz="2400" dirty="0">
                <a:solidFill>
                  <a:schemeClr val="tx1">
                    <a:lumMod val="85000"/>
                  </a:schemeClr>
                </a:solidFill>
                <a:latin typeface="+mj-lt"/>
              </a:rPr>
              <a:t>As a senior data scientist at Cars4U, you have to come up with a pricing model that can effectively predict the price of used cars and can help the business in devising profitable strategies using differential pricing. For example, if the business knows the market price, it will never sell anything below it. </a:t>
            </a:r>
            <a:endParaRPr lang="en-US" sz="2400" dirty="0">
              <a:solidFill>
                <a:schemeClr val="tx1">
                  <a:lumMod val="85000"/>
                </a:schemeClr>
              </a:solidFill>
              <a:latin typeface="+mj-lt"/>
            </a:endParaRPr>
          </a:p>
        </p:txBody>
      </p:sp>
      <p:pic>
        <p:nvPicPr>
          <p:cNvPr id="4" name="Picture 2" descr="Cartoon Car Sale Stock Illustrations – 3,375 Cartoon Car Sale Stock  Illustrations, Vectors &amp; Clipart - Dreamstime">
            <a:extLst>
              <a:ext uri="{FF2B5EF4-FFF2-40B4-BE49-F238E27FC236}">
                <a16:creationId xmlns:a16="http://schemas.microsoft.com/office/drawing/2014/main" id="{B3B6D56B-BC87-4DC9-A1E7-4582C78E0C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151" t="8928" r="6717" b="7308"/>
          <a:stretch/>
        </p:blipFill>
        <p:spPr bwMode="auto">
          <a:xfrm>
            <a:off x="6096000"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314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690336"/>
            <a:ext cx="10728322" cy="1477328"/>
          </a:xfrm>
        </p:spPr>
        <p:txBody>
          <a:bodyPr>
            <a:normAutofit/>
          </a:bodyPr>
          <a:lstStyle/>
          <a:p>
            <a:pPr algn="ctr"/>
            <a:r>
              <a:rPr lang="en-US" sz="10000" b="1" dirty="0"/>
              <a:t>B</a:t>
            </a:r>
            <a:r>
              <a:rPr lang="en-US" sz="10000" dirty="0"/>
              <a:t>IVARIATE ANALYSIS</a:t>
            </a:r>
          </a:p>
        </p:txBody>
      </p:sp>
    </p:spTree>
    <p:extLst>
      <p:ext uri="{BB962C8B-B14F-4D97-AF65-F5344CB8AC3E}">
        <p14:creationId xmlns:p14="http://schemas.microsoft.com/office/powerpoint/2010/main" val="2907624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6730667" y="594449"/>
            <a:ext cx="4647867" cy="855917"/>
          </a:xfrm>
        </p:spPr>
        <p:txBody>
          <a:bodyPr>
            <a:normAutofit/>
          </a:bodyPr>
          <a:lstStyle/>
          <a:p>
            <a:pPr algn="ctr"/>
            <a:r>
              <a:rPr lang="en-US" sz="6000" b="1" u="sng" dirty="0"/>
              <a:t>Correlation Heat Map</a:t>
            </a:r>
          </a:p>
        </p:txBody>
      </p:sp>
      <p:sp>
        <p:nvSpPr>
          <p:cNvPr id="10" name="TextBox 9">
            <a:extLst>
              <a:ext uri="{FF2B5EF4-FFF2-40B4-BE49-F238E27FC236}">
                <a16:creationId xmlns:a16="http://schemas.microsoft.com/office/drawing/2014/main" id="{1846B9BD-A653-47D3-8174-DE6BF89EAF56}"/>
              </a:ext>
            </a:extLst>
          </p:cNvPr>
          <p:cNvSpPr txBox="1"/>
          <p:nvPr/>
        </p:nvSpPr>
        <p:spPr>
          <a:xfrm>
            <a:off x="6305608" y="1574272"/>
            <a:ext cx="5497983" cy="4832092"/>
          </a:xfrm>
          <a:prstGeom prst="rect">
            <a:avLst/>
          </a:prstGeom>
          <a:noFill/>
        </p:spPr>
        <p:txBody>
          <a:bodyPr wrap="square">
            <a:spAutoFit/>
          </a:bodyPr>
          <a:lstStyle/>
          <a:p>
            <a:pPr algn="just"/>
            <a:r>
              <a:rPr lang="en-GB" sz="2200" b="0" i="0" dirty="0">
                <a:effectLst/>
                <a:latin typeface="Times New Roman" panose="02020603050405020304" pitchFamily="18" charset="0"/>
                <a:cs typeface="Times New Roman" panose="02020603050405020304" pitchFamily="18" charset="0"/>
              </a:rPr>
              <a:t>This Heat Map shows the correlation between the individual attributes. With this we can draw the following inferences :</a:t>
            </a:r>
          </a:p>
          <a:p>
            <a:pPr algn="just"/>
            <a:endParaRPr lang="en-GB" sz="2200" b="0" i="0" dirty="0">
              <a:effectLst/>
              <a:latin typeface="Times New Roman" panose="02020603050405020304" pitchFamily="18" charset="0"/>
              <a:cs typeface="Times New Roman" panose="02020603050405020304" pitchFamily="18" charset="0"/>
            </a:endParaRPr>
          </a:p>
          <a:p>
            <a:pPr algn="just"/>
            <a:r>
              <a:rPr lang="en-GB" sz="2200" b="0" i="0" dirty="0">
                <a:effectLst/>
                <a:latin typeface="Times New Roman" panose="02020603050405020304" pitchFamily="18" charset="0"/>
                <a:cs typeface="Times New Roman" panose="02020603050405020304" pitchFamily="18" charset="0"/>
              </a:rPr>
              <a:t>1) There is distributed correlation between the attributes of this dataset.</a:t>
            </a:r>
          </a:p>
          <a:p>
            <a:pPr algn="just"/>
            <a:r>
              <a:rPr lang="en-GB" sz="2200" b="0" i="0" dirty="0">
                <a:effectLst/>
                <a:latin typeface="Times New Roman" panose="02020603050405020304" pitchFamily="18" charset="0"/>
                <a:cs typeface="Times New Roman" panose="02020603050405020304" pitchFamily="18" charset="0"/>
              </a:rPr>
              <a:t>2) The Highest Correlation is between 'Engine' and 'Power' with 0.86.</a:t>
            </a:r>
          </a:p>
          <a:p>
            <a:pPr algn="just"/>
            <a:r>
              <a:rPr lang="en-GB" sz="2200" b="0" i="0" dirty="0">
                <a:effectLst/>
                <a:latin typeface="Times New Roman" panose="02020603050405020304" pitchFamily="18" charset="0"/>
                <a:cs typeface="Times New Roman" panose="02020603050405020304" pitchFamily="18" charset="0"/>
              </a:rPr>
              <a:t>3) The Lowest Correlation is between 'Engine' and 'Mileage' with -0.59 (Negative).</a:t>
            </a:r>
          </a:p>
          <a:p>
            <a:pPr algn="just"/>
            <a:r>
              <a:rPr lang="en-GB" sz="2200" b="0" i="0" dirty="0">
                <a:effectLst/>
                <a:latin typeface="Times New Roman" panose="02020603050405020304" pitchFamily="18" charset="0"/>
                <a:cs typeface="Times New Roman" panose="02020603050405020304" pitchFamily="18" charset="0"/>
              </a:rPr>
              <a:t>4) Engine, Power and Price show strong dependency amongst each other.</a:t>
            </a:r>
          </a:p>
          <a:p>
            <a:pPr algn="just"/>
            <a:r>
              <a:rPr lang="en-GB" sz="2200" b="0" i="0" dirty="0">
                <a:effectLst/>
                <a:latin typeface="Times New Roman" panose="02020603050405020304" pitchFamily="18" charset="0"/>
                <a:cs typeface="Times New Roman" panose="02020603050405020304" pitchFamily="18" charset="0"/>
              </a:rPr>
              <a:t>5) Mileage has negative correlation with most attributes.</a:t>
            </a:r>
            <a:endParaRPr lang="en-US" sz="2200" dirty="0">
              <a:latin typeface="Times New Roman" panose="02020603050405020304" pitchFamily="18" charset="0"/>
              <a:cs typeface="Times New Roman" panose="02020603050405020304" pitchFamily="18" charset="0"/>
            </a:endParaRPr>
          </a:p>
        </p:txBody>
      </p:sp>
      <p:pic>
        <p:nvPicPr>
          <p:cNvPr id="12290" name="Picture 2">
            <a:extLst>
              <a:ext uri="{FF2B5EF4-FFF2-40B4-BE49-F238E27FC236}">
                <a16:creationId xmlns:a16="http://schemas.microsoft.com/office/drawing/2014/main" id="{B37D5300-1FD7-4F18-AF5D-0B51D6442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775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Pair Plot</a:t>
            </a:r>
          </a:p>
        </p:txBody>
      </p:sp>
      <p:pic>
        <p:nvPicPr>
          <p:cNvPr id="13316" name="Picture 4">
            <a:extLst>
              <a:ext uri="{FF2B5EF4-FFF2-40B4-BE49-F238E27FC236}">
                <a16:creationId xmlns:a16="http://schemas.microsoft.com/office/drawing/2014/main" id="{7F07B45C-889D-4EC0-8EC9-8B8F51534C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8519"/>
          <a:stretch/>
        </p:blipFill>
        <p:spPr bwMode="auto">
          <a:xfrm>
            <a:off x="60656" y="1286933"/>
            <a:ext cx="11634106" cy="48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34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Pair Plot</a:t>
            </a:r>
          </a:p>
        </p:txBody>
      </p:sp>
      <p:pic>
        <p:nvPicPr>
          <p:cNvPr id="14338" name="Picture 2">
            <a:extLst>
              <a:ext uri="{FF2B5EF4-FFF2-40B4-BE49-F238E27FC236}">
                <a16:creationId xmlns:a16="http://schemas.microsoft.com/office/drawing/2014/main" id="{E7E87C96-288B-4FCA-8C8B-60E00A3A69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1728" b="16790"/>
          <a:stretch/>
        </p:blipFill>
        <p:spPr bwMode="auto">
          <a:xfrm>
            <a:off x="397933" y="1320798"/>
            <a:ext cx="11370734" cy="471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562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Pair Plot</a:t>
            </a:r>
          </a:p>
        </p:txBody>
      </p:sp>
      <p:pic>
        <p:nvPicPr>
          <p:cNvPr id="15362" name="Picture 2">
            <a:extLst>
              <a:ext uri="{FF2B5EF4-FFF2-40B4-BE49-F238E27FC236}">
                <a16:creationId xmlns:a16="http://schemas.microsoft.com/office/drawing/2014/main" id="{9E73EEC0-F8B4-4B8B-B3EC-7E5519852F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3210"/>
          <a:stretch/>
        </p:blipFill>
        <p:spPr bwMode="auto">
          <a:xfrm>
            <a:off x="121682" y="1824959"/>
            <a:ext cx="11643836" cy="19550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96E4168-79C6-4BCB-BC7A-9184891F9A1A}"/>
              </a:ext>
            </a:extLst>
          </p:cNvPr>
          <p:cNvSpPr txBox="1"/>
          <p:nvPr/>
        </p:nvSpPr>
        <p:spPr>
          <a:xfrm>
            <a:off x="720000" y="4458604"/>
            <a:ext cx="10728322" cy="1569660"/>
          </a:xfrm>
          <a:prstGeom prst="rect">
            <a:avLst/>
          </a:prstGeom>
          <a:noFill/>
        </p:spPr>
        <p:txBody>
          <a:bodyPr wrap="square" rtlCol="0">
            <a:spAutoFit/>
          </a:bodyPr>
          <a:lstStyle/>
          <a:p>
            <a:r>
              <a:rPr lang="en-GB" sz="3200" dirty="0" err="1">
                <a:latin typeface="Times New Roman" panose="02020603050405020304" pitchFamily="18" charset="0"/>
                <a:cs typeface="Times New Roman" panose="02020603050405020304" pitchFamily="18" charset="0"/>
              </a:rPr>
              <a:t>Pairplot</a:t>
            </a:r>
            <a:r>
              <a:rPr lang="en-GB" sz="3200" dirty="0">
                <a:latin typeface="Times New Roman" panose="02020603050405020304" pitchFamily="18" charset="0"/>
                <a:cs typeface="Times New Roman" panose="02020603050405020304" pitchFamily="18" charset="0"/>
              </a:rPr>
              <a:t> to show the relationship between the different variables. It is a more graphical representation of the Correlation Heat Map.</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4810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TRANSMISSION V/S FUEL TYPE</a:t>
            </a:r>
          </a:p>
        </p:txBody>
      </p:sp>
      <p:sp>
        <p:nvSpPr>
          <p:cNvPr id="10" name="TextBox 9">
            <a:extLst>
              <a:ext uri="{FF2B5EF4-FFF2-40B4-BE49-F238E27FC236}">
                <a16:creationId xmlns:a16="http://schemas.microsoft.com/office/drawing/2014/main" id="{1846B9BD-A653-47D3-8174-DE6BF89EAF56}"/>
              </a:ext>
            </a:extLst>
          </p:cNvPr>
          <p:cNvSpPr txBox="1"/>
          <p:nvPr/>
        </p:nvSpPr>
        <p:spPr>
          <a:xfrm>
            <a:off x="6096000" y="2274838"/>
            <a:ext cx="5497983" cy="2677656"/>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Manual Transmission is more preferred than Automatic</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CNG driven cars are only available in Manual Transmission</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LPG and Electric cars are too few in number to be visible on the graph</a:t>
            </a:r>
            <a:endParaRPr lang="en-US" sz="2400" dirty="0">
              <a:latin typeface="Times New Roman" panose="02020603050405020304" pitchFamily="18" charset="0"/>
              <a:cs typeface="Times New Roman" panose="02020603050405020304" pitchFamily="18" charset="0"/>
            </a:endParaRPr>
          </a:p>
        </p:txBody>
      </p:sp>
      <p:pic>
        <p:nvPicPr>
          <p:cNvPr id="16388" name="Picture 4">
            <a:extLst>
              <a:ext uri="{FF2B5EF4-FFF2-40B4-BE49-F238E27FC236}">
                <a16:creationId xmlns:a16="http://schemas.microsoft.com/office/drawing/2014/main" id="{BF36EAF0-7A4D-4875-999F-312A8EC1F1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950" y="1602895"/>
            <a:ext cx="5381140" cy="4120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127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FUEL TYPE V/S OWNER TYPE</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345157" y="2459504"/>
            <a:ext cx="5497983" cy="1938992"/>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Most people prefer Diesel or Petrol Cars.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People prefer being the first owners of the cars that they buy</a:t>
            </a:r>
            <a:endParaRPr lang="en-US" sz="2400" dirty="0">
              <a:latin typeface="Times New Roman" panose="02020603050405020304" pitchFamily="18" charset="0"/>
              <a:cs typeface="Times New Roman" panose="02020603050405020304" pitchFamily="18" charset="0"/>
            </a:endParaRPr>
          </a:p>
        </p:txBody>
      </p:sp>
      <p:pic>
        <p:nvPicPr>
          <p:cNvPr id="17410" name="Picture 2">
            <a:extLst>
              <a:ext uri="{FF2B5EF4-FFF2-40B4-BE49-F238E27FC236}">
                <a16:creationId xmlns:a16="http://schemas.microsoft.com/office/drawing/2014/main" id="{1B59803A-6932-49E3-9F44-777A0A41C1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59" y="1738313"/>
            <a:ext cx="5367486" cy="3934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173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LOCATION V/S TRANSMISSION</a:t>
            </a:r>
          </a:p>
        </p:txBody>
      </p:sp>
      <p:sp>
        <p:nvSpPr>
          <p:cNvPr id="10" name="TextBox 9">
            <a:extLst>
              <a:ext uri="{FF2B5EF4-FFF2-40B4-BE49-F238E27FC236}">
                <a16:creationId xmlns:a16="http://schemas.microsoft.com/office/drawing/2014/main" id="{1846B9BD-A653-47D3-8174-DE6BF89EAF56}"/>
              </a:ext>
            </a:extLst>
          </p:cNvPr>
          <p:cNvSpPr txBox="1"/>
          <p:nvPr/>
        </p:nvSpPr>
        <p:spPr>
          <a:xfrm>
            <a:off x="6246346" y="2156051"/>
            <a:ext cx="5497983" cy="3046988"/>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All cities prefer Manual over Automatic Transmission</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Hyderabad has the highest Manual Transmission cars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Mumbai has the highest Automatic Transmission cars and also the highest number of cars in total.</a:t>
            </a:r>
            <a:endParaRPr lang="en-US" sz="2400" dirty="0">
              <a:latin typeface="Times New Roman" panose="02020603050405020304" pitchFamily="18" charset="0"/>
              <a:cs typeface="Times New Roman" panose="02020603050405020304" pitchFamily="18" charset="0"/>
            </a:endParaRPr>
          </a:p>
        </p:txBody>
      </p:sp>
      <p:pic>
        <p:nvPicPr>
          <p:cNvPr id="18434" name="Picture 2">
            <a:extLst>
              <a:ext uri="{FF2B5EF4-FFF2-40B4-BE49-F238E27FC236}">
                <a16:creationId xmlns:a16="http://schemas.microsoft.com/office/drawing/2014/main" id="{D08CF9B7-0593-47D9-B693-2D63DB139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1" y="1742848"/>
            <a:ext cx="5497983" cy="4415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199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FUEL TYPE V/S YEAR</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321531" y="2274838"/>
            <a:ext cx="5499522" cy="2677656"/>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CNG, LPG and Electric cars are relatively newer; with manufacturing year ranging from 2008 to 2019</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Diesel Cars have the oldest manufacturing years then followed by Petrol Cars.</a:t>
            </a:r>
            <a:endParaRPr lang="en-US" sz="2400" dirty="0">
              <a:latin typeface="Times New Roman" panose="02020603050405020304" pitchFamily="18" charset="0"/>
              <a:cs typeface="Times New Roman" panose="02020603050405020304" pitchFamily="18" charset="0"/>
            </a:endParaRPr>
          </a:p>
        </p:txBody>
      </p:sp>
      <p:pic>
        <p:nvPicPr>
          <p:cNvPr id="19458" name="Picture 2">
            <a:extLst>
              <a:ext uri="{FF2B5EF4-FFF2-40B4-BE49-F238E27FC236}">
                <a16:creationId xmlns:a16="http://schemas.microsoft.com/office/drawing/2014/main" id="{BF90B70F-69A8-41BA-B6B3-663602BCC5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947" y="1847851"/>
            <a:ext cx="5590613" cy="3774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165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YEAR V/S KILOMETERS DRIVEN</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230611" y="1929780"/>
            <a:ext cx="5690459" cy="3416320"/>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As the years increase; the </a:t>
            </a:r>
            <a:r>
              <a:rPr lang="en-GB" sz="2400" b="0" i="0" dirty="0" err="1">
                <a:effectLst/>
                <a:latin typeface="Times New Roman" panose="02020603050405020304" pitchFamily="18" charset="0"/>
                <a:cs typeface="Times New Roman" panose="02020603050405020304" pitchFamily="18" charset="0"/>
              </a:rPr>
              <a:t>kilometers</a:t>
            </a:r>
            <a:r>
              <a:rPr lang="en-GB" sz="2400" b="0" i="0" dirty="0">
                <a:effectLst/>
                <a:latin typeface="Times New Roman" panose="02020603050405020304" pitchFamily="18" charset="0"/>
                <a:cs typeface="Times New Roman" panose="02020603050405020304" pitchFamily="18" charset="0"/>
              </a:rPr>
              <a:t> driven seems to decrease. Except for the sharp spike in 2001.</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This could be because of the fact that as the years progress; people prefer being the first owners of the car therefore cutting down on the </a:t>
            </a:r>
            <a:r>
              <a:rPr lang="en-GB" sz="2400" b="0" i="0" dirty="0" err="1">
                <a:effectLst/>
                <a:latin typeface="Times New Roman" panose="02020603050405020304" pitchFamily="18" charset="0"/>
                <a:cs typeface="Times New Roman" panose="02020603050405020304" pitchFamily="18" charset="0"/>
              </a:rPr>
              <a:t>kilometers</a:t>
            </a:r>
            <a:r>
              <a:rPr lang="en-GB" sz="2400" b="0" i="0" dirty="0">
                <a:effectLst/>
                <a:latin typeface="Times New Roman" panose="02020603050405020304" pitchFamily="18" charset="0"/>
                <a:cs typeface="Times New Roman" panose="02020603050405020304" pitchFamily="18" charset="0"/>
              </a:rPr>
              <a:t> driven by </a:t>
            </a:r>
            <a:r>
              <a:rPr lang="en-GB" sz="2400" b="0" i="0" dirty="0" err="1">
                <a:effectLst/>
                <a:latin typeface="Times New Roman" panose="02020603050405020304" pitchFamily="18" charset="0"/>
                <a:cs typeface="Times New Roman" panose="02020603050405020304" pitchFamily="18" charset="0"/>
              </a:rPr>
              <a:t>previosu</a:t>
            </a:r>
            <a:r>
              <a:rPr lang="en-GB" sz="2400" b="0" i="0" dirty="0">
                <a:effectLst/>
                <a:latin typeface="Times New Roman" panose="02020603050405020304" pitchFamily="18" charset="0"/>
                <a:cs typeface="Times New Roman" panose="02020603050405020304" pitchFamily="18" charset="0"/>
              </a:rPr>
              <a:t> owners.</a:t>
            </a:r>
            <a:endParaRPr lang="en-US" sz="2400" dirty="0">
              <a:latin typeface="Times New Roman" panose="02020603050405020304" pitchFamily="18" charset="0"/>
              <a:cs typeface="Times New Roman" panose="02020603050405020304" pitchFamily="18" charset="0"/>
            </a:endParaRPr>
          </a:p>
        </p:txBody>
      </p:sp>
      <p:pic>
        <p:nvPicPr>
          <p:cNvPr id="20482" name="Picture 2">
            <a:extLst>
              <a:ext uri="{FF2B5EF4-FFF2-40B4-BE49-F238E27FC236}">
                <a16:creationId xmlns:a16="http://schemas.microsoft.com/office/drawing/2014/main" id="{E86423C5-F1FA-4684-8414-944F98D96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30" y="1929780"/>
            <a:ext cx="5873668" cy="3742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769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u="sng" dirty="0"/>
              <a:t>PROBLEM DEFINITION</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676400"/>
            <a:ext cx="10728322" cy="4562400"/>
          </a:xfrm>
        </p:spPr>
        <p:txBody>
          <a:bodyPr>
            <a:normAutofit/>
          </a:bodyPr>
          <a:lstStyle/>
          <a:p>
            <a:r>
              <a:rPr lang="en-GB" sz="3000" b="1" u="sng" dirty="0">
                <a:solidFill>
                  <a:schemeClr val="tx1"/>
                </a:solidFill>
                <a:latin typeface="+mj-lt"/>
              </a:rPr>
              <a:t>OBJECTIVE:</a:t>
            </a:r>
            <a:endParaRPr lang="en-GB" sz="3000" dirty="0">
              <a:solidFill>
                <a:schemeClr val="tx1"/>
              </a:solidFill>
              <a:latin typeface="+mj-lt"/>
            </a:endParaRPr>
          </a:p>
          <a:p>
            <a:r>
              <a:rPr lang="en-GB" sz="3000" dirty="0">
                <a:solidFill>
                  <a:schemeClr val="tx1"/>
                </a:solidFill>
                <a:latin typeface="+mj-lt"/>
              </a:rPr>
              <a:t>Explore and visualize the dataset.</a:t>
            </a:r>
          </a:p>
          <a:p>
            <a:r>
              <a:rPr lang="en-GB" sz="3000" dirty="0">
                <a:solidFill>
                  <a:schemeClr val="tx1"/>
                </a:solidFill>
                <a:latin typeface="+mj-lt"/>
              </a:rPr>
              <a:t>Data Pre-processing.</a:t>
            </a:r>
          </a:p>
          <a:p>
            <a:r>
              <a:rPr lang="en-GB" sz="3000" dirty="0">
                <a:solidFill>
                  <a:schemeClr val="tx1"/>
                </a:solidFill>
                <a:latin typeface="+mj-lt"/>
              </a:rPr>
              <a:t>Build a linear regression model to predict the prices of used cars.</a:t>
            </a:r>
          </a:p>
          <a:p>
            <a:r>
              <a:rPr lang="en-GB" sz="3000" dirty="0">
                <a:solidFill>
                  <a:schemeClr val="tx1"/>
                </a:solidFill>
                <a:latin typeface="+mj-lt"/>
              </a:rPr>
              <a:t>Testing of Assumptions and Model Performance Evaluation of Linear Regression Model.</a:t>
            </a:r>
          </a:p>
          <a:p>
            <a:r>
              <a:rPr lang="en-GB" sz="3000" dirty="0">
                <a:solidFill>
                  <a:schemeClr val="tx1"/>
                </a:solidFill>
                <a:latin typeface="+mj-lt"/>
              </a:rPr>
              <a:t>Generate a set of insights and recommendations that will help the business.</a:t>
            </a:r>
            <a:endParaRPr lang="en-US" sz="3000" dirty="0">
              <a:solidFill>
                <a:schemeClr val="tx1"/>
              </a:solidFill>
              <a:latin typeface="+mj-lt"/>
            </a:endParaRPr>
          </a:p>
        </p:txBody>
      </p:sp>
    </p:spTree>
    <p:extLst>
      <p:ext uri="{BB962C8B-B14F-4D97-AF65-F5344CB8AC3E}">
        <p14:creationId xmlns:p14="http://schemas.microsoft.com/office/powerpoint/2010/main" val="3533261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MILEAGE V/S FUEL TYPE</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420060" y="2015866"/>
            <a:ext cx="5407026" cy="3416320"/>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CNG cars give the most mileage followed by LPG, Diesel and then Petrol.</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Mileage value of electric cars is missing owing to the fact that it has no tangible source of fuel. Therefore consumption per km cannot be checked.</a:t>
            </a:r>
            <a:endParaRPr lang="en-US" sz="2400" dirty="0">
              <a:latin typeface="Times New Roman" panose="02020603050405020304" pitchFamily="18" charset="0"/>
              <a:cs typeface="Times New Roman" panose="02020603050405020304" pitchFamily="18" charset="0"/>
            </a:endParaRPr>
          </a:p>
        </p:txBody>
      </p:sp>
      <p:pic>
        <p:nvPicPr>
          <p:cNvPr id="21506" name="Picture 2">
            <a:extLst>
              <a:ext uri="{FF2B5EF4-FFF2-40B4-BE49-F238E27FC236}">
                <a16:creationId xmlns:a16="http://schemas.microsoft.com/office/drawing/2014/main" id="{774AEE28-D673-42BA-AF76-0A3B7BEA3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29" y="1888336"/>
            <a:ext cx="6023531" cy="4156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620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ENGINE V/S FUEL TYPE</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096000" y="2644170"/>
            <a:ext cx="5695951" cy="1569660"/>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Diesel cars have the most displacement volume of engine followed by Petrol, CNG, LPG and Electric.</a:t>
            </a:r>
            <a:endParaRPr lang="en-US" sz="2400" dirty="0">
              <a:latin typeface="Times New Roman" panose="02020603050405020304" pitchFamily="18" charset="0"/>
              <a:cs typeface="Times New Roman" panose="02020603050405020304" pitchFamily="18" charset="0"/>
            </a:endParaRPr>
          </a:p>
        </p:txBody>
      </p:sp>
      <p:pic>
        <p:nvPicPr>
          <p:cNvPr id="22530" name="Picture 2">
            <a:extLst>
              <a:ext uri="{FF2B5EF4-FFF2-40B4-BE49-F238E27FC236}">
                <a16:creationId xmlns:a16="http://schemas.microsoft.com/office/drawing/2014/main" id="{2AAF0EC3-59FB-44F7-A3B0-5559E9EBA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782" y="1945005"/>
            <a:ext cx="5683235" cy="3793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919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PRICE V/S FUEL TYPE</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096000" y="2644170"/>
            <a:ext cx="5695951" cy="1569660"/>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Electric cars are the most expensive cars followed by Diesel cars, Petrol, LPG and CNG.</a:t>
            </a:r>
            <a:endParaRPr lang="en-US" sz="2400" dirty="0">
              <a:latin typeface="Times New Roman" panose="02020603050405020304" pitchFamily="18" charset="0"/>
              <a:cs typeface="Times New Roman" panose="02020603050405020304" pitchFamily="18" charset="0"/>
            </a:endParaRPr>
          </a:p>
        </p:txBody>
      </p:sp>
      <p:pic>
        <p:nvPicPr>
          <p:cNvPr id="23554" name="Picture 2">
            <a:extLst>
              <a:ext uri="{FF2B5EF4-FFF2-40B4-BE49-F238E27FC236}">
                <a16:creationId xmlns:a16="http://schemas.microsoft.com/office/drawing/2014/main" id="{D00FC052-6737-485C-BA95-E395E182C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49" y="1879600"/>
            <a:ext cx="5469915" cy="3774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486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TRANSMISSION V/S POWER</a:t>
            </a:r>
          </a:p>
        </p:txBody>
      </p:sp>
      <p:sp>
        <p:nvSpPr>
          <p:cNvPr id="10" name="TextBox 9">
            <a:extLst>
              <a:ext uri="{FF2B5EF4-FFF2-40B4-BE49-F238E27FC236}">
                <a16:creationId xmlns:a16="http://schemas.microsoft.com/office/drawing/2014/main" id="{1846B9BD-A653-47D3-8174-DE6BF89EAF56}"/>
              </a:ext>
            </a:extLst>
          </p:cNvPr>
          <p:cNvSpPr txBox="1"/>
          <p:nvPr/>
        </p:nvSpPr>
        <p:spPr>
          <a:xfrm>
            <a:off x="720000" y="5367259"/>
            <a:ext cx="10330721" cy="1200329"/>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Automatic Transmission cars are displayed to have more power than the Manual Transmission Cars.</a:t>
            </a:r>
            <a:endParaRPr lang="en-US" sz="2400" dirty="0">
              <a:latin typeface="Times New Roman" panose="02020603050405020304" pitchFamily="18" charset="0"/>
              <a:cs typeface="Times New Roman" panose="02020603050405020304" pitchFamily="18" charset="0"/>
            </a:endParaRPr>
          </a:p>
        </p:txBody>
      </p:sp>
      <p:pic>
        <p:nvPicPr>
          <p:cNvPr id="24578" name="Picture 2">
            <a:extLst>
              <a:ext uri="{FF2B5EF4-FFF2-40B4-BE49-F238E27FC236}">
                <a16:creationId xmlns:a16="http://schemas.microsoft.com/office/drawing/2014/main" id="{0362BD81-D5E1-4A0C-B311-6BC0301F5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1146329"/>
            <a:ext cx="10330722" cy="4247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741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US" sz="6000" b="1" u="sng" dirty="0"/>
              <a:t>TRANSMISSION V/S MILEAGE</a:t>
            </a:r>
          </a:p>
        </p:txBody>
      </p:sp>
      <p:sp>
        <p:nvSpPr>
          <p:cNvPr id="10" name="TextBox 9">
            <a:extLst>
              <a:ext uri="{FF2B5EF4-FFF2-40B4-BE49-F238E27FC236}">
                <a16:creationId xmlns:a16="http://schemas.microsoft.com/office/drawing/2014/main" id="{1846B9BD-A653-47D3-8174-DE6BF89EAF56}"/>
              </a:ext>
            </a:extLst>
          </p:cNvPr>
          <p:cNvSpPr txBox="1"/>
          <p:nvPr/>
        </p:nvSpPr>
        <p:spPr>
          <a:xfrm>
            <a:off x="1076989" y="5483004"/>
            <a:ext cx="10371333" cy="1200329"/>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Both being relatively normally distributed; Manual Cars give more Mileage than Automatic Ones.</a:t>
            </a:r>
            <a:endParaRPr lang="en-US" sz="2400" dirty="0">
              <a:latin typeface="Times New Roman" panose="02020603050405020304" pitchFamily="18" charset="0"/>
              <a:cs typeface="Times New Roman" panose="02020603050405020304" pitchFamily="18" charset="0"/>
            </a:endParaRPr>
          </a:p>
        </p:txBody>
      </p:sp>
      <p:pic>
        <p:nvPicPr>
          <p:cNvPr id="25602" name="Picture 2">
            <a:extLst>
              <a:ext uri="{FF2B5EF4-FFF2-40B4-BE49-F238E27FC236}">
                <a16:creationId xmlns:a16="http://schemas.microsoft.com/office/drawing/2014/main" id="{AB776692-DE1F-4087-B3BA-CDFFBF7A5D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629" y="1064450"/>
            <a:ext cx="9009063" cy="441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583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PRICE V/S SEATS</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231853" y="2407103"/>
            <a:ext cx="5695951" cy="2308324"/>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2 seater cars are shown to be most expensive. Owing to the fact that they might be sports cars.</a:t>
            </a:r>
          </a:p>
          <a:p>
            <a:pPr marL="342900" indent="-34290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It is followed by 4,0,7,6,5,8,9,10 seater cars in that order.</a:t>
            </a:r>
            <a:endParaRPr lang="en-US" sz="2400" dirty="0">
              <a:latin typeface="Times New Roman" panose="02020603050405020304" pitchFamily="18" charset="0"/>
              <a:cs typeface="Times New Roman" panose="02020603050405020304" pitchFamily="18" charset="0"/>
            </a:endParaRPr>
          </a:p>
        </p:txBody>
      </p:sp>
      <p:pic>
        <p:nvPicPr>
          <p:cNvPr id="26626" name="Picture 2">
            <a:extLst>
              <a:ext uri="{FF2B5EF4-FFF2-40B4-BE49-F238E27FC236}">
                <a16:creationId xmlns:a16="http://schemas.microsoft.com/office/drawing/2014/main" id="{B55F7D8E-1B44-4417-8D33-A486F5F5E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32" y="1744134"/>
            <a:ext cx="5790817" cy="3996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083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690336"/>
            <a:ext cx="10728322" cy="1477328"/>
          </a:xfrm>
        </p:spPr>
        <p:txBody>
          <a:bodyPr>
            <a:normAutofit/>
          </a:bodyPr>
          <a:lstStyle/>
          <a:p>
            <a:pPr algn="ctr"/>
            <a:r>
              <a:rPr lang="en-US" sz="10000" b="1" dirty="0"/>
              <a:t>MULTI</a:t>
            </a:r>
            <a:r>
              <a:rPr lang="en-US" sz="10000" dirty="0"/>
              <a:t>VARIATE ANALYSIS</a:t>
            </a:r>
          </a:p>
        </p:txBody>
      </p:sp>
    </p:spTree>
    <p:extLst>
      <p:ext uri="{BB962C8B-B14F-4D97-AF65-F5344CB8AC3E}">
        <p14:creationId xmlns:p14="http://schemas.microsoft.com/office/powerpoint/2010/main" val="3600529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PRICE V/S LOCATIONS V/S TRANSMISSION</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5876926" y="2228671"/>
            <a:ext cx="6057900" cy="2400657"/>
          </a:xfrm>
          <a:prstGeom prst="rect">
            <a:avLst/>
          </a:prstGeom>
          <a:noFill/>
        </p:spPr>
        <p:txBody>
          <a:bodyPr wrap="square">
            <a:spAutoFit/>
          </a:bodyPr>
          <a:lstStyle/>
          <a:p>
            <a:pPr algn="just"/>
            <a:r>
              <a:rPr lang="en-GB" sz="25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500" b="0" i="0" dirty="0">
                <a:effectLst/>
                <a:latin typeface="Times New Roman" panose="02020603050405020304" pitchFamily="18" charset="0"/>
                <a:cs typeface="Times New Roman" panose="02020603050405020304" pitchFamily="18" charset="0"/>
              </a:rPr>
              <a:t>Manual Transmission cars are cheaper than Automatic Transmission cars.</a:t>
            </a:r>
          </a:p>
          <a:p>
            <a:pPr marL="342900" indent="-342900" algn="just">
              <a:buFont typeface="Arial" panose="020B0604020202020204" pitchFamily="34" charset="0"/>
              <a:buChar char="•"/>
            </a:pPr>
            <a:r>
              <a:rPr lang="en-GB" sz="2500" b="0" i="0" dirty="0">
                <a:effectLst/>
                <a:latin typeface="Times New Roman" panose="02020603050405020304" pitchFamily="18" charset="0"/>
                <a:cs typeface="Times New Roman" panose="02020603050405020304" pitchFamily="18" charset="0"/>
              </a:rPr>
              <a:t>Coimbatore, Hyderabad, Kochi and Bangalore a higher price range of cars than the other states for both Transmissions</a:t>
            </a:r>
            <a:endParaRPr lang="en-US" sz="2500" dirty="0">
              <a:latin typeface="Times New Roman" panose="02020603050405020304" pitchFamily="18" charset="0"/>
              <a:cs typeface="Times New Roman" panose="02020603050405020304" pitchFamily="18" charset="0"/>
            </a:endParaRPr>
          </a:p>
        </p:txBody>
      </p:sp>
      <p:pic>
        <p:nvPicPr>
          <p:cNvPr id="27650" name="Picture 2">
            <a:extLst>
              <a:ext uri="{FF2B5EF4-FFF2-40B4-BE49-F238E27FC236}">
                <a16:creationId xmlns:a16="http://schemas.microsoft.com/office/drawing/2014/main" id="{0DD0E9AD-CFD9-4D89-A4BD-81D93F629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4" y="1804457"/>
            <a:ext cx="5331088" cy="435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3957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PRICE V/S OWNER TYPE V/S FUEL TYPE</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536265" y="1905506"/>
            <a:ext cx="5245101" cy="3046988"/>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Electric cars are not pre owned.</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As the number of previous owners increase; the price of the car falls.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LPG cars have only First and Second Owners.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CNG cars do not have 4 or more previous owners.</a:t>
            </a:r>
            <a:endParaRPr lang="en-US" sz="2400" dirty="0">
              <a:latin typeface="Times New Roman" panose="02020603050405020304" pitchFamily="18" charset="0"/>
              <a:cs typeface="Times New Roman" panose="02020603050405020304" pitchFamily="18" charset="0"/>
            </a:endParaRPr>
          </a:p>
        </p:txBody>
      </p:sp>
      <p:pic>
        <p:nvPicPr>
          <p:cNvPr id="28674" name="Picture 2">
            <a:extLst>
              <a:ext uri="{FF2B5EF4-FFF2-40B4-BE49-F238E27FC236}">
                <a16:creationId xmlns:a16="http://schemas.microsoft.com/office/drawing/2014/main" id="{4F00544C-CB9A-4B92-B18A-3C601E80C8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634" y="1794406"/>
            <a:ext cx="5619820" cy="387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1018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KILOMETERS DRIVEN V/S LOCATIONS V/S OWNER TYPE</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084161" y="1561042"/>
            <a:ext cx="5753101" cy="4524315"/>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err="1">
                <a:effectLst/>
                <a:latin typeface="Times New Roman" panose="02020603050405020304" pitchFamily="18" charset="0"/>
                <a:cs typeface="Times New Roman" panose="02020603050405020304" pitchFamily="18" charset="0"/>
              </a:rPr>
              <a:t>Kilometers</a:t>
            </a:r>
            <a:r>
              <a:rPr lang="en-GB" sz="2400" b="0" i="0" dirty="0">
                <a:effectLst/>
                <a:latin typeface="Times New Roman" panose="02020603050405020304" pitchFamily="18" charset="0"/>
                <a:cs typeface="Times New Roman" panose="02020603050405020304" pitchFamily="18" charset="0"/>
              </a:rPr>
              <a:t> Driven increases as the number of previous owners increases.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Four and More previously owned cars show very high values for </a:t>
            </a:r>
            <a:r>
              <a:rPr lang="en-GB" sz="2400" b="0" i="0" dirty="0" err="1">
                <a:effectLst/>
                <a:latin typeface="Times New Roman" panose="02020603050405020304" pitchFamily="18" charset="0"/>
                <a:cs typeface="Times New Roman" panose="02020603050405020304" pitchFamily="18" charset="0"/>
              </a:rPr>
              <a:t>Kilometers</a:t>
            </a:r>
            <a:r>
              <a:rPr lang="en-GB" sz="2400" b="0" i="0" dirty="0">
                <a:effectLst/>
                <a:latin typeface="Times New Roman" panose="02020603050405020304" pitchFamily="18" charset="0"/>
                <a:cs typeface="Times New Roman" panose="02020603050405020304" pitchFamily="18" charset="0"/>
              </a:rPr>
              <a:t> Driven.</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Kolkata and Hyderabad only have First and Second Owned Cars.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Bangalore, Delhi, Kochi and Ahmedabad have </a:t>
            </a:r>
            <a:r>
              <a:rPr lang="en-GB" sz="2400" b="0" i="0" dirty="0" err="1">
                <a:effectLst/>
                <a:latin typeface="Times New Roman" panose="02020603050405020304" pitchFamily="18" charset="0"/>
                <a:cs typeface="Times New Roman" panose="02020603050405020304" pitchFamily="18" charset="0"/>
              </a:rPr>
              <a:t>First,Second</a:t>
            </a:r>
            <a:r>
              <a:rPr lang="en-GB" sz="2400" b="0" i="0" dirty="0">
                <a:effectLst/>
                <a:latin typeface="Times New Roman" panose="02020603050405020304" pitchFamily="18" charset="0"/>
                <a:cs typeface="Times New Roman" panose="02020603050405020304" pitchFamily="18" charset="0"/>
              </a:rPr>
              <a:t> and Third Owned cars.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The other cities have all types of previously owned cars.</a:t>
            </a:r>
            <a:endParaRPr lang="en-US" sz="2400" dirty="0">
              <a:latin typeface="Times New Roman" panose="02020603050405020304" pitchFamily="18" charset="0"/>
              <a:cs typeface="Times New Roman" panose="02020603050405020304" pitchFamily="18" charset="0"/>
            </a:endParaRPr>
          </a:p>
        </p:txBody>
      </p:sp>
      <p:pic>
        <p:nvPicPr>
          <p:cNvPr id="29698" name="Picture 2">
            <a:extLst>
              <a:ext uri="{FF2B5EF4-FFF2-40B4-BE49-F238E27FC236}">
                <a16:creationId xmlns:a16="http://schemas.microsoft.com/office/drawing/2014/main" id="{FAF09135-C3A9-440B-B53C-1FE401A6A4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99" y="1561042"/>
            <a:ext cx="5509983" cy="4524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497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634149" y="278192"/>
            <a:ext cx="10728322" cy="855917"/>
          </a:xfrm>
        </p:spPr>
        <p:txBody>
          <a:bodyPr>
            <a:normAutofit/>
          </a:bodyPr>
          <a:lstStyle/>
          <a:p>
            <a:r>
              <a:rPr lang="en-US" sz="6000" b="1" u="sng" dirty="0"/>
              <a:t>DATA INFORMATION </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4808920" y="315036"/>
            <a:ext cx="6992015" cy="586597"/>
          </a:xfrm>
        </p:spPr>
        <p:txBody>
          <a:bodyPr>
            <a:normAutofit/>
          </a:bodyPr>
          <a:lstStyle/>
          <a:p>
            <a:r>
              <a:rPr lang="en-GB" sz="3000" dirty="0">
                <a:solidFill>
                  <a:schemeClr val="tx1"/>
                </a:solidFill>
                <a:latin typeface="+mj-lt"/>
              </a:rPr>
              <a:t>The data is for customers of Cars4U that focus on reselling used cars:</a:t>
            </a:r>
          </a:p>
          <a:p>
            <a:endParaRPr lang="en-US" sz="3000" dirty="0">
              <a:solidFill>
                <a:schemeClr val="tx1"/>
              </a:solidFill>
              <a:latin typeface="+mj-lt"/>
            </a:endParaRPr>
          </a:p>
        </p:txBody>
      </p:sp>
      <p:graphicFrame>
        <p:nvGraphicFramePr>
          <p:cNvPr id="4" name="Table 4">
            <a:extLst>
              <a:ext uri="{FF2B5EF4-FFF2-40B4-BE49-F238E27FC236}">
                <a16:creationId xmlns:a16="http://schemas.microsoft.com/office/drawing/2014/main" id="{833849A4-A1EF-4B7A-9F9C-717FE09C1C15}"/>
              </a:ext>
            </a:extLst>
          </p:cNvPr>
          <p:cNvGraphicFramePr>
            <a:graphicFrameLocks noGrp="1"/>
          </p:cNvGraphicFramePr>
          <p:nvPr>
            <p:extLst>
              <p:ext uri="{D42A27DB-BD31-4B8C-83A1-F6EECF244321}">
                <p14:modId xmlns:p14="http://schemas.microsoft.com/office/powerpoint/2010/main" val="866815182"/>
              </p:ext>
            </p:extLst>
          </p:nvPr>
        </p:nvGraphicFramePr>
        <p:xfrm>
          <a:off x="634149" y="1134109"/>
          <a:ext cx="6324267" cy="5537760"/>
        </p:xfrm>
        <a:graphic>
          <a:graphicData uri="http://schemas.openxmlformats.org/drawingml/2006/table">
            <a:tbl>
              <a:tblPr firstRow="1" bandRow="1">
                <a:tableStyleId>{5C22544A-7EE6-4342-B048-85BDC9FD1C3A}</a:tableStyleId>
              </a:tblPr>
              <a:tblGrid>
                <a:gridCol w="1869302">
                  <a:extLst>
                    <a:ext uri="{9D8B030D-6E8A-4147-A177-3AD203B41FA5}">
                      <a16:colId xmlns:a16="http://schemas.microsoft.com/office/drawing/2014/main" val="4249588755"/>
                    </a:ext>
                  </a:extLst>
                </a:gridCol>
                <a:gridCol w="983632">
                  <a:extLst>
                    <a:ext uri="{9D8B030D-6E8A-4147-A177-3AD203B41FA5}">
                      <a16:colId xmlns:a16="http://schemas.microsoft.com/office/drawing/2014/main" val="1550090802"/>
                    </a:ext>
                  </a:extLst>
                </a:gridCol>
                <a:gridCol w="3471333">
                  <a:extLst>
                    <a:ext uri="{9D8B030D-6E8A-4147-A177-3AD203B41FA5}">
                      <a16:colId xmlns:a16="http://schemas.microsoft.com/office/drawing/2014/main" val="3929733551"/>
                    </a:ext>
                  </a:extLst>
                </a:gridCol>
              </a:tblGrid>
              <a:tr h="381560">
                <a:tc>
                  <a:txBody>
                    <a:bodyPr/>
                    <a:lstStyle/>
                    <a:p>
                      <a:r>
                        <a:rPr lang="en-US" sz="1600" dirty="0">
                          <a:latin typeface="Times New Roman" panose="02020603050405020304" pitchFamily="18" charset="0"/>
                          <a:cs typeface="Times New Roman" panose="02020603050405020304" pitchFamily="18" charset="0"/>
                        </a:rPr>
                        <a:t>Name</a:t>
                      </a:r>
                    </a:p>
                  </a:txBody>
                  <a:tcPr/>
                </a:tc>
                <a:tc>
                  <a:txBody>
                    <a:bodyPr/>
                    <a:lstStyle/>
                    <a:p>
                      <a:r>
                        <a:rPr lang="en-US" sz="1600" dirty="0">
                          <a:latin typeface="Times New Roman" panose="02020603050405020304" pitchFamily="18" charset="0"/>
                          <a:cs typeface="Times New Roman" panose="02020603050405020304" pitchFamily="18" charset="0"/>
                        </a:rPr>
                        <a:t>Type</a:t>
                      </a:r>
                    </a:p>
                  </a:txBody>
                  <a:tcPr/>
                </a:tc>
                <a:tc>
                  <a:txBody>
                    <a:bodyPr/>
                    <a:lstStyle/>
                    <a:p>
                      <a:r>
                        <a:rPr lang="en-US" sz="1600" dirty="0">
                          <a:latin typeface="Times New Roman" panose="02020603050405020304" pitchFamily="18" charset="0"/>
                          <a:cs typeface="Times New Roman" panose="02020603050405020304" pitchFamily="18" charset="0"/>
                        </a:rPr>
                        <a:t>Information</a:t>
                      </a:r>
                    </a:p>
                  </a:txBody>
                  <a:tcPr/>
                </a:tc>
                <a:extLst>
                  <a:ext uri="{0D108BD9-81ED-4DB2-BD59-A6C34878D82A}">
                    <a16:rowId xmlns:a16="http://schemas.microsoft.com/office/drawing/2014/main" val="1882133419"/>
                  </a:ext>
                </a:extLst>
              </a:tr>
              <a:tr h="370840">
                <a:tc>
                  <a:txBody>
                    <a:bodyPr/>
                    <a:lstStyle/>
                    <a:p>
                      <a:r>
                        <a:rPr lang="en-US" sz="1600" dirty="0" err="1">
                          <a:latin typeface="Times New Roman" panose="02020603050405020304" pitchFamily="18" charset="0"/>
                          <a:cs typeface="Times New Roman" panose="02020603050405020304" pitchFamily="18" charset="0"/>
                        </a:rPr>
                        <a:t>S.No</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Integer</a:t>
                      </a:r>
                    </a:p>
                  </a:txBody>
                  <a:tcPr/>
                </a:tc>
                <a:tc>
                  <a:txBody>
                    <a:bodyPr/>
                    <a:lstStyle/>
                    <a:p>
                      <a:r>
                        <a:rPr lang="en-US" sz="1600" dirty="0">
                          <a:latin typeface="Times New Roman" panose="02020603050405020304" pitchFamily="18" charset="0"/>
                          <a:cs typeface="Times New Roman" panose="02020603050405020304" pitchFamily="18" charset="0"/>
                        </a:rPr>
                        <a:t>Serial Number</a:t>
                      </a:r>
                    </a:p>
                  </a:txBody>
                  <a:tcPr/>
                </a:tc>
                <a:extLst>
                  <a:ext uri="{0D108BD9-81ED-4DB2-BD59-A6C34878D82A}">
                    <a16:rowId xmlns:a16="http://schemas.microsoft.com/office/drawing/2014/main" val="1895912510"/>
                  </a:ext>
                </a:extLst>
              </a:tr>
              <a:tr h="370840">
                <a:tc>
                  <a:txBody>
                    <a:bodyPr/>
                    <a:lstStyle/>
                    <a:p>
                      <a:r>
                        <a:rPr lang="en-US" sz="1600" dirty="0">
                          <a:latin typeface="Times New Roman" panose="02020603050405020304" pitchFamily="18" charset="0"/>
                          <a:cs typeface="Times New Roman" panose="02020603050405020304" pitchFamily="18" charset="0"/>
                        </a:rPr>
                        <a:t>Name</a:t>
                      </a:r>
                    </a:p>
                  </a:txBody>
                  <a:tcPr/>
                </a:tc>
                <a:tc>
                  <a:txBody>
                    <a:bodyPr/>
                    <a:lstStyle/>
                    <a:p>
                      <a:r>
                        <a:rPr lang="en-US" sz="1600" dirty="0">
                          <a:latin typeface="Times New Roman" panose="02020603050405020304" pitchFamily="18" charset="0"/>
                          <a:cs typeface="Times New Roman" panose="02020603050405020304" pitchFamily="18" charset="0"/>
                        </a:rPr>
                        <a:t>Object</a:t>
                      </a:r>
                    </a:p>
                  </a:txBody>
                  <a:tcPr/>
                </a:tc>
                <a:tc>
                  <a:txBody>
                    <a:bodyPr/>
                    <a:lstStyle/>
                    <a:p>
                      <a:r>
                        <a:rPr lang="en-US" sz="1600" dirty="0">
                          <a:latin typeface="Times New Roman" panose="02020603050405020304" pitchFamily="18" charset="0"/>
                          <a:cs typeface="Times New Roman" panose="02020603050405020304" pitchFamily="18" charset="0"/>
                        </a:rPr>
                        <a:t>Names of Cars</a:t>
                      </a:r>
                    </a:p>
                  </a:txBody>
                  <a:tcPr/>
                </a:tc>
                <a:extLst>
                  <a:ext uri="{0D108BD9-81ED-4DB2-BD59-A6C34878D82A}">
                    <a16:rowId xmlns:a16="http://schemas.microsoft.com/office/drawing/2014/main" val="2320497982"/>
                  </a:ext>
                </a:extLst>
              </a:tr>
              <a:tr h="370840">
                <a:tc>
                  <a:txBody>
                    <a:bodyPr/>
                    <a:lstStyle/>
                    <a:p>
                      <a:r>
                        <a:rPr lang="en-US" sz="1600" dirty="0">
                          <a:latin typeface="Times New Roman" panose="02020603050405020304" pitchFamily="18" charset="0"/>
                          <a:cs typeface="Times New Roman" panose="02020603050405020304" pitchFamily="18" charset="0"/>
                        </a:rPr>
                        <a:t>Location</a:t>
                      </a:r>
                    </a:p>
                  </a:txBody>
                  <a:tcPr/>
                </a:tc>
                <a:tc>
                  <a:txBody>
                    <a:bodyPr/>
                    <a:lstStyle/>
                    <a:p>
                      <a:r>
                        <a:rPr lang="en-US" sz="1600" dirty="0">
                          <a:latin typeface="Times New Roman" panose="02020603050405020304" pitchFamily="18" charset="0"/>
                          <a:cs typeface="Times New Roman" panose="02020603050405020304" pitchFamily="18" charset="0"/>
                        </a:rPr>
                        <a:t>Object</a:t>
                      </a:r>
                    </a:p>
                  </a:txBody>
                  <a:tcPr/>
                </a:tc>
                <a:tc>
                  <a:txBody>
                    <a:bodyPr/>
                    <a:lstStyle/>
                    <a:p>
                      <a:r>
                        <a:rPr lang="en-US" sz="1600" dirty="0">
                          <a:latin typeface="Times New Roman" panose="02020603050405020304" pitchFamily="18" charset="0"/>
                          <a:cs typeface="Times New Roman" panose="02020603050405020304" pitchFamily="18" charset="0"/>
                        </a:rPr>
                        <a:t>11 Cities in India</a:t>
                      </a:r>
                    </a:p>
                  </a:txBody>
                  <a:tcPr/>
                </a:tc>
                <a:extLst>
                  <a:ext uri="{0D108BD9-81ED-4DB2-BD59-A6C34878D82A}">
                    <a16:rowId xmlns:a16="http://schemas.microsoft.com/office/drawing/2014/main" val="1530686599"/>
                  </a:ext>
                </a:extLst>
              </a:tr>
              <a:tr h="370840">
                <a:tc>
                  <a:txBody>
                    <a:bodyPr/>
                    <a:lstStyle/>
                    <a:p>
                      <a:r>
                        <a:rPr lang="en-US" sz="1600" dirty="0">
                          <a:latin typeface="Times New Roman" panose="02020603050405020304" pitchFamily="18" charset="0"/>
                          <a:cs typeface="Times New Roman" panose="02020603050405020304" pitchFamily="18" charset="0"/>
                        </a:rPr>
                        <a:t>Year</a:t>
                      </a:r>
                    </a:p>
                  </a:txBody>
                  <a:tcPr/>
                </a:tc>
                <a:tc>
                  <a:txBody>
                    <a:bodyPr/>
                    <a:lstStyle/>
                    <a:p>
                      <a:r>
                        <a:rPr lang="en-US" sz="1600" dirty="0">
                          <a:latin typeface="Times New Roman" panose="02020603050405020304" pitchFamily="18" charset="0"/>
                          <a:cs typeface="Times New Roman" panose="02020603050405020304" pitchFamily="18" charset="0"/>
                        </a:rPr>
                        <a:t>Integer</a:t>
                      </a:r>
                    </a:p>
                  </a:txBody>
                  <a:tcPr/>
                </a:tc>
                <a:tc>
                  <a:txBody>
                    <a:bodyPr/>
                    <a:lstStyle/>
                    <a:p>
                      <a:r>
                        <a:rPr lang="en-US" sz="1600" dirty="0">
                          <a:latin typeface="Times New Roman" panose="02020603050405020304" pitchFamily="18" charset="0"/>
                          <a:cs typeface="Times New Roman" panose="02020603050405020304" pitchFamily="18" charset="0"/>
                        </a:rPr>
                        <a:t>Range from 1996 – 2019</a:t>
                      </a:r>
                    </a:p>
                  </a:txBody>
                  <a:tcPr/>
                </a:tc>
                <a:extLst>
                  <a:ext uri="{0D108BD9-81ED-4DB2-BD59-A6C34878D82A}">
                    <a16:rowId xmlns:a16="http://schemas.microsoft.com/office/drawing/2014/main" val="1928911242"/>
                  </a:ext>
                </a:extLst>
              </a:tr>
              <a:tr h="128867">
                <a:tc>
                  <a:txBody>
                    <a:bodyPr/>
                    <a:lstStyle/>
                    <a:p>
                      <a:r>
                        <a:rPr lang="en-US" sz="1600" dirty="0" err="1">
                          <a:latin typeface="Times New Roman" panose="02020603050405020304" pitchFamily="18" charset="0"/>
                          <a:cs typeface="Times New Roman" panose="02020603050405020304" pitchFamily="18" charset="0"/>
                        </a:rPr>
                        <a:t>Kilometers_Driven</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Integer</a:t>
                      </a:r>
                    </a:p>
                  </a:txBody>
                  <a:tcPr/>
                </a:tc>
                <a:tc>
                  <a:txBody>
                    <a:bodyPr/>
                    <a:lstStyle/>
                    <a:p>
                      <a:r>
                        <a:rPr lang="en-US" sz="1600" dirty="0">
                          <a:latin typeface="Times New Roman" panose="02020603050405020304" pitchFamily="18" charset="0"/>
                          <a:cs typeface="Times New Roman" panose="02020603050405020304" pitchFamily="18" charset="0"/>
                        </a:rPr>
                        <a:t>Ranges from 171 – 6500000km</a:t>
                      </a:r>
                    </a:p>
                  </a:txBody>
                  <a:tcPr/>
                </a:tc>
                <a:extLst>
                  <a:ext uri="{0D108BD9-81ED-4DB2-BD59-A6C34878D82A}">
                    <a16:rowId xmlns:a16="http://schemas.microsoft.com/office/drawing/2014/main" val="3873655558"/>
                  </a:ext>
                </a:extLst>
              </a:tr>
              <a:tr h="370840">
                <a:tc>
                  <a:txBody>
                    <a:bodyPr/>
                    <a:lstStyle/>
                    <a:p>
                      <a:r>
                        <a:rPr lang="en-US" sz="1600" dirty="0" err="1">
                          <a:latin typeface="Times New Roman" panose="02020603050405020304" pitchFamily="18" charset="0"/>
                          <a:cs typeface="Times New Roman" panose="02020603050405020304" pitchFamily="18" charset="0"/>
                        </a:rPr>
                        <a:t>Fuel_Type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Object</a:t>
                      </a:r>
                    </a:p>
                  </a:txBody>
                  <a:tcPr/>
                </a:tc>
                <a:tc>
                  <a:txBody>
                    <a:bodyPr/>
                    <a:lstStyle/>
                    <a:p>
                      <a:r>
                        <a:rPr lang="en-GB" sz="1600" dirty="0">
                          <a:latin typeface="Times New Roman" panose="02020603050405020304" pitchFamily="18" charset="0"/>
                          <a:cs typeface="Times New Roman" panose="02020603050405020304" pitchFamily="18" charset="0"/>
                        </a:rPr>
                        <a:t>5 unique types</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2594277"/>
                  </a:ext>
                </a:extLst>
              </a:tr>
              <a:tr h="370840">
                <a:tc>
                  <a:txBody>
                    <a:bodyPr/>
                    <a:lstStyle/>
                    <a:p>
                      <a:r>
                        <a:rPr lang="en-US" sz="1600" dirty="0">
                          <a:latin typeface="Times New Roman" panose="02020603050405020304" pitchFamily="18" charset="0"/>
                          <a:cs typeface="Times New Roman" panose="02020603050405020304" pitchFamily="18" charset="0"/>
                        </a:rPr>
                        <a:t>Transmission</a:t>
                      </a:r>
                    </a:p>
                  </a:txBody>
                  <a:tcPr/>
                </a:tc>
                <a:tc>
                  <a:txBody>
                    <a:bodyPr/>
                    <a:lstStyle/>
                    <a:p>
                      <a:r>
                        <a:rPr lang="en-US" sz="1600" dirty="0">
                          <a:latin typeface="Times New Roman" panose="02020603050405020304" pitchFamily="18" charset="0"/>
                          <a:cs typeface="Times New Roman" panose="02020603050405020304" pitchFamily="18" charset="0"/>
                        </a:rPr>
                        <a:t>Object</a:t>
                      </a:r>
                    </a:p>
                  </a:txBody>
                  <a:tcPr/>
                </a:tc>
                <a:tc>
                  <a:txBody>
                    <a:bodyPr/>
                    <a:lstStyle/>
                    <a:p>
                      <a:r>
                        <a:rPr lang="en-GB" sz="1600" dirty="0">
                          <a:latin typeface="Times New Roman" panose="02020603050405020304" pitchFamily="18" charset="0"/>
                          <a:cs typeface="Times New Roman" panose="02020603050405020304" pitchFamily="18" charset="0"/>
                        </a:rPr>
                        <a:t>Manual / Automatic</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32141422"/>
                  </a:ext>
                </a:extLst>
              </a:tr>
              <a:tr h="370840">
                <a:tc>
                  <a:txBody>
                    <a:bodyPr/>
                    <a:lstStyle/>
                    <a:p>
                      <a:r>
                        <a:rPr lang="en-US" sz="1600" dirty="0">
                          <a:latin typeface="Times New Roman" panose="02020603050405020304" pitchFamily="18" charset="0"/>
                          <a:cs typeface="Times New Roman" panose="02020603050405020304" pitchFamily="18" charset="0"/>
                        </a:rPr>
                        <a:t>Owner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Object</a:t>
                      </a:r>
                    </a:p>
                  </a:txBody>
                  <a:tcPr/>
                </a:tc>
                <a:tc>
                  <a:txBody>
                    <a:bodyPr/>
                    <a:lstStyle/>
                    <a:p>
                      <a:r>
                        <a:rPr lang="en-US" sz="1600" dirty="0">
                          <a:latin typeface="Times New Roman" panose="02020603050405020304" pitchFamily="18" charset="0"/>
                          <a:cs typeface="Times New Roman" panose="02020603050405020304" pitchFamily="18" charset="0"/>
                        </a:rPr>
                        <a:t>4 Types</a:t>
                      </a:r>
                    </a:p>
                  </a:txBody>
                  <a:tcPr/>
                </a:tc>
                <a:extLst>
                  <a:ext uri="{0D108BD9-81ED-4DB2-BD59-A6C34878D82A}">
                    <a16:rowId xmlns:a16="http://schemas.microsoft.com/office/drawing/2014/main" val="2354308842"/>
                  </a:ext>
                </a:extLst>
              </a:tr>
              <a:tr h="370840">
                <a:tc>
                  <a:txBody>
                    <a:bodyPr/>
                    <a:lstStyle/>
                    <a:p>
                      <a:r>
                        <a:rPr lang="en-US" sz="1600" dirty="0">
                          <a:latin typeface="Times New Roman" panose="02020603050405020304" pitchFamily="18" charset="0"/>
                          <a:cs typeface="Times New Roman" panose="02020603050405020304" pitchFamily="18" charset="0"/>
                        </a:rPr>
                        <a:t>Mileage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Object</a:t>
                      </a:r>
                    </a:p>
                  </a:txBody>
                  <a:tcPr/>
                </a:tc>
                <a:tc>
                  <a:txBody>
                    <a:bodyPr/>
                    <a:lstStyle/>
                    <a:p>
                      <a:r>
                        <a:rPr lang="en-US" sz="1600" dirty="0">
                          <a:latin typeface="Times New Roman" panose="02020603050405020304" pitchFamily="18" charset="0"/>
                          <a:cs typeface="Times New Roman" panose="02020603050405020304" pitchFamily="18" charset="0"/>
                        </a:rPr>
                        <a:t>Ranges from 0 – 34 kmpl </a:t>
                      </a:r>
                    </a:p>
                  </a:txBody>
                  <a:tcPr/>
                </a:tc>
                <a:extLst>
                  <a:ext uri="{0D108BD9-81ED-4DB2-BD59-A6C34878D82A}">
                    <a16:rowId xmlns:a16="http://schemas.microsoft.com/office/drawing/2014/main" val="4207505619"/>
                  </a:ext>
                </a:extLst>
              </a:tr>
              <a:tr h="370840">
                <a:tc>
                  <a:txBody>
                    <a:bodyPr/>
                    <a:lstStyle/>
                    <a:p>
                      <a:r>
                        <a:rPr lang="en-US" sz="1600" dirty="0">
                          <a:latin typeface="Times New Roman" panose="02020603050405020304" pitchFamily="18" charset="0"/>
                          <a:cs typeface="Times New Roman" panose="02020603050405020304" pitchFamily="18" charset="0"/>
                        </a:rPr>
                        <a:t>Engine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Object</a:t>
                      </a:r>
                    </a:p>
                  </a:txBody>
                  <a:tcPr/>
                </a:tc>
                <a:tc>
                  <a:txBody>
                    <a:bodyPr/>
                    <a:lstStyle/>
                    <a:p>
                      <a:r>
                        <a:rPr lang="en-US" sz="1600" dirty="0">
                          <a:latin typeface="Times New Roman" panose="02020603050405020304" pitchFamily="18" charset="0"/>
                          <a:cs typeface="Times New Roman" panose="02020603050405020304" pitchFamily="18" charset="0"/>
                        </a:rPr>
                        <a:t>Ranges from 72 CC to 5998 CC</a:t>
                      </a:r>
                    </a:p>
                  </a:txBody>
                  <a:tcPr/>
                </a:tc>
                <a:extLst>
                  <a:ext uri="{0D108BD9-81ED-4DB2-BD59-A6C34878D82A}">
                    <a16:rowId xmlns:a16="http://schemas.microsoft.com/office/drawing/2014/main" val="521757880"/>
                  </a:ext>
                </a:extLst>
              </a:tr>
              <a:tr h="370840">
                <a:tc>
                  <a:txBody>
                    <a:bodyPr/>
                    <a:lstStyle/>
                    <a:p>
                      <a:r>
                        <a:rPr lang="en-US" sz="1600" dirty="0">
                          <a:latin typeface="Times New Roman" panose="02020603050405020304" pitchFamily="18" charset="0"/>
                          <a:cs typeface="Times New Roman" panose="02020603050405020304" pitchFamily="18" charset="0"/>
                        </a:rPr>
                        <a:t>Power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Object</a:t>
                      </a:r>
                    </a:p>
                  </a:txBody>
                  <a:tcPr/>
                </a:tc>
                <a:tc>
                  <a:txBody>
                    <a:bodyPr/>
                    <a:lstStyle/>
                    <a:p>
                      <a:r>
                        <a:rPr lang="en-US" sz="1600" dirty="0">
                          <a:latin typeface="Times New Roman" panose="02020603050405020304" pitchFamily="18" charset="0"/>
                          <a:cs typeface="Times New Roman" panose="02020603050405020304" pitchFamily="18" charset="0"/>
                        </a:rPr>
                        <a:t>Ranges from 34 – 616 bhp</a:t>
                      </a:r>
                    </a:p>
                  </a:txBody>
                  <a:tcPr/>
                </a:tc>
                <a:extLst>
                  <a:ext uri="{0D108BD9-81ED-4DB2-BD59-A6C34878D82A}">
                    <a16:rowId xmlns:a16="http://schemas.microsoft.com/office/drawing/2014/main" val="1764902338"/>
                  </a:ext>
                </a:extLst>
              </a:tr>
              <a:tr h="370840">
                <a:tc>
                  <a:txBody>
                    <a:bodyPr/>
                    <a:lstStyle/>
                    <a:p>
                      <a:r>
                        <a:rPr lang="en-US" sz="1600" dirty="0">
                          <a:latin typeface="Times New Roman" panose="02020603050405020304" pitchFamily="18" charset="0"/>
                          <a:cs typeface="Times New Roman" panose="02020603050405020304" pitchFamily="18" charset="0"/>
                        </a:rPr>
                        <a:t>Seats</a:t>
                      </a:r>
                    </a:p>
                  </a:txBody>
                  <a:tcPr/>
                </a:tc>
                <a:tc>
                  <a:txBody>
                    <a:bodyPr/>
                    <a:lstStyle/>
                    <a:p>
                      <a:r>
                        <a:rPr lang="en-US" sz="1600" dirty="0">
                          <a:latin typeface="Times New Roman" panose="02020603050405020304" pitchFamily="18" charset="0"/>
                          <a:cs typeface="Times New Roman" panose="02020603050405020304" pitchFamily="18" charset="0"/>
                        </a:rPr>
                        <a:t>Float</a:t>
                      </a:r>
                    </a:p>
                  </a:txBody>
                  <a:tcPr/>
                </a:tc>
                <a:tc>
                  <a:txBody>
                    <a:bodyPr/>
                    <a:lstStyle/>
                    <a:p>
                      <a:r>
                        <a:rPr lang="en-US" sz="1600" dirty="0">
                          <a:latin typeface="Times New Roman" panose="02020603050405020304" pitchFamily="18" charset="0"/>
                          <a:cs typeface="Times New Roman" panose="02020603050405020304" pitchFamily="18" charset="0"/>
                        </a:rPr>
                        <a:t>Ranges from 0 – 5 seats</a:t>
                      </a:r>
                    </a:p>
                  </a:txBody>
                  <a:tcPr/>
                </a:tc>
                <a:extLst>
                  <a:ext uri="{0D108BD9-81ED-4DB2-BD59-A6C34878D82A}">
                    <a16:rowId xmlns:a16="http://schemas.microsoft.com/office/drawing/2014/main" val="2519069034"/>
                  </a:ext>
                </a:extLst>
              </a:tr>
              <a:tr h="370840">
                <a:tc>
                  <a:txBody>
                    <a:bodyPr/>
                    <a:lstStyle/>
                    <a:p>
                      <a:r>
                        <a:rPr lang="en-US" sz="1600" dirty="0" err="1">
                          <a:latin typeface="Times New Roman" panose="02020603050405020304" pitchFamily="18" charset="0"/>
                          <a:cs typeface="Times New Roman" panose="02020603050405020304" pitchFamily="18" charset="0"/>
                        </a:rPr>
                        <a:t>New_Price</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Object</a:t>
                      </a:r>
                    </a:p>
                  </a:txBody>
                  <a:tcPr/>
                </a:tc>
                <a:tc>
                  <a:txBody>
                    <a:bodyPr/>
                    <a:lstStyle/>
                    <a:p>
                      <a:r>
                        <a:rPr lang="en-US" sz="1600" dirty="0">
                          <a:latin typeface="Times New Roman" panose="02020603050405020304" pitchFamily="18" charset="0"/>
                          <a:cs typeface="Times New Roman" panose="02020603050405020304" pitchFamily="18" charset="0"/>
                        </a:rPr>
                        <a:t>Price of new car of same model</a:t>
                      </a:r>
                    </a:p>
                  </a:txBody>
                  <a:tcPr/>
                </a:tc>
                <a:extLst>
                  <a:ext uri="{0D108BD9-81ED-4DB2-BD59-A6C34878D82A}">
                    <a16:rowId xmlns:a16="http://schemas.microsoft.com/office/drawing/2014/main" val="1743780479"/>
                  </a:ext>
                </a:extLst>
              </a:tr>
              <a:tr h="370840">
                <a:tc>
                  <a:txBody>
                    <a:bodyPr/>
                    <a:lstStyle/>
                    <a:p>
                      <a:r>
                        <a:rPr lang="en-US" sz="1600" dirty="0">
                          <a:latin typeface="Times New Roman" panose="02020603050405020304" pitchFamily="18" charset="0"/>
                          <a:cs typeface="Times New Roman" panose="02020603050405020304" pitchFamily="18" charset="0"/>
                        </a:rPr>
                        <a:t>Price</a:t>
                      </a:r>
                    </a:p>
                  </a:txBody>
                  <a:tcPr/>
                </a:tc>
                <a:tc>
                  <a:txBody>
                    <a:bodyPr/>
                    <a:lstStyle/>
                    <a:p>
                      <a:r>
                        <a:rPr lang="en-US" sz="1600" dirty="0">
                          <a:latin typeface="Times New Roman" panose="02020603050405020304" pitchFamily="18" charset="0"/>
                          <a:cs typeface="Times New Roman" panose="02020603050405020304" pitchFamily="18" charset="0"/>
                        </a:rPr>
                        <a:t>Float</a:t>
                      </a:r>
                    </a:p>
                  </a:txBody>
                  <a:tcPr/>
                </a:tc>
                <a:tc>
                  <a:txBody>
                    <a:bodyPr/>
                    <a:lstStyle/>
                    <a:p>
                      <a:r>
                        <a:rPr lang="en-US" sz="1600" dirty="0">
                          <a:latin typeface="Times New Roman" panose="02020603050405020304" pitchFamily="18" charset="0"/>
                          <a:cs typeface="Times New Roman" panose="02020603050405020304" pitchFamily="18" charset="0"/>
                        </a:rPr>
                        <a:t>Ranges from Rs.44000 – Rs 1.6 Crore</a:t>
                      </a:r>
                    </a:p>
                  </a:txBody>
                  <a:tcPr/>
                </a:tc>
                <a:extLst>
                  <a:ext uri="{0D108BD9-81ED-4DB2-BD59-A6C34878D82A}">
                    <a16:rowId xmlns:a16="http://schemas.microsoft.com/office/drawing/2014/main" val="889256420"/>
                  </a:ext>
                </a:extLst>
              </a:tr>
            </a:tbl>
          </a:graphicData>
        </a:graphic>
      </p:graphicFrame>
      <p:sp>
        <p:nvSpPr>
          <p:cNvPr id="5" name="Content Placeholder 2">
            <a:extLst>
              <a:ext uri="{FF2B5EF4-FFF2-40B4-BE49-F238E27FC236}">
                <a16:creationId xmlns:a16="http://schemas.microsoft.com/office/drawing/2014/main" id="{D875B51D-DDD9-4F3D-88DA-368D3D564F01}"/>
              </a:ext>
            </a:extLst>
          </p:cNvPr>
          <p:cNvSpPr txBox="1">
            <a:spLocks/>
          </p:cNvSpPr>
          <p:nvPr/>
        </p:nvSpPr>
        <p:spPr>
          <a:xfrm>
            <a:off x="7187663" y="1883834"/>
            <a:ext cx="4613272" cy="3719120"/>
          </a:xfrm>
          <a:prstGeom prst="rect">
            <a:avLst/>
          </a:prstGeom>
        </p:spPr>
        <p:txBody>
          <a:bodyPr vert="horz" lIns="0" tIns="0" rIns="0" bIns="0" rtlCol="0">
            <a:normAutofit lnSpcReduction="10000"/>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000" dirty="0">
                <a:solidFill>
                  <a:schemeClr val="tx1"/>
                </a:solidFill>
                <a:latin typeface="+mj-lt"/>
              </a:rPr>
              <a:t>There are a 7253 rows and 14 columns</a:t>
            </a:r>
          </a:p>
          <a:p>
            <a:r>
              <a:rPr lang="en-GB" sz="3000" dirty="0">
                <a:solidFill>
                  <a:schemeClr val="tx1"/>
                </a:solidFill>
                <a:latin typeface="+mj-lt"/>
              </a:rPr>
              <a:t>There are 9 attributes of type OBJECT (Strings).</a:t>
            </a:r>
          </a:p>
          <a:p>
            <a:r>
              <a:rPr lang="en-GB" sz="3000" dirty="0">
                <a:solidFill>
                  <a:schemeClr val="tx1"/>
                </a:solidFill>
                <a:latin typeface="+mj-lt"/>
              </a:rPr>
              <a:t>There are 3 attributes of type INTEGER.</a:t>
            </a:r>
          </a:p>
          <a:p>
            <a:r>
              <a:rPr lang="en-GB" sz="3000" dirty="0">
                <a:solidFill>
                  <a:schemeClr val="tx1"/>
                </a:solidFill>
                <a:latin typeface="+mj-lt"/>
              </a:rPr>
              <a:t>There are 2 attributes of type FLOAT.</a:t>
            </a:r>
          </a:p>
          <a:p>
            <a:r>
              <a:rPr lang="en-GB" sz="3000" dirty="0">
                <a:solidFill>
                  <a:schemeClr val="tx1"/>
                </a:solidFill>
                <a:latin typeface="+mj-lt"/>
              </a:rPr>
              <a:t>TOTAL : 14 Attributes.</a:t>
            </a:r>
          </a:p>
          <a:p>
            <a:endParaRPr lang="en-US" sz="3000" dirty="0">
              <a:solidFill>
                <a:schemeClr val="tx1"/>
              </a:solidFill>
              <a:latin typeface="+mj-lt"/>
            </a:endParaRPr>
          </a:p>
        </p:txBody>
      </p:sp>
    </p:spTree>
    <p:extLst>
      <p:ext uri="{BB962C8B-B14F-4D97-AF65-F5344CB8AC3E}">
        <p14:creationId xmlns:p14="http://schemas.microsoft.com/office/powerpoint/2010/main" val="186369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YEAR V/S FUEL TYPE V/S OWNER TYPE</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096000" y="2090172"/>
            <a:ext cx="5771482" cy="2677656"/>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As the number of previous owners increase; the manufacturing year of the car grows older. (Moves back)</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First Owned cars have latest manufacturing dates while fourth owned have older manufacturing dates.</a:t>
            </a:r>
            <a:endParaRPr lang="en-US" sz="2400" dirty="0">
              <a:latin typeface="Times New Roman" panose="02020603050405020304" pitchFamily="18" charset="0"/>
              <a:cs typeface="Times New Roman" panose="02020603050405020304" pitchFamily="18" charset="0"/>
            </a:endParaRPr>
          </a:p>
        </p:txBody>
      </p:sp>
      <p:pic>
        <p:nvPicPr>
          <p:cNvPr id="30722" name="Picture 2">
            <a:extLst>
              <a:ext uri="{FF2B5EF4-FFF2-40B4-BE49-F238E27FC236}">
                <a16:creationId xmlns:a16="http://schemas.microsoft.com/office/drawing/2014/main" id="{C13BDE0F-8F49-438D-A54A-1FCC40BF1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39" y="1777471"/>
            <a:ext cx="5784708" cy="3861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8148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YEAR V/S LOCATIONS V/S TRANSMISSION</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5757861" y="2274838"/>
            <a:ext cx="6229351" cy="2308324"/>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Most cities have newer Automatic Transmission cars than Manual ones, except for Kolkata where it is vice versa.</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Coimbatore and Kochi have the latest cars for both Manual and Automatic transmission.</a:t>
            </a:r>
            <a:endParaRPr lang="en-US" sz="2400" dirty="0">
              <a:latin typeface="Times New Roman" panose="02020603050405020304" pitchFamily="18" charset="0"/>
              <a:cs typeface="Times New Roman" panose="02020603050405020304" pitchFamily="18" charset="0"/>
            </a:endParaRPr>
          </a:p>
        </p:txBody>
      </p:sp>
      <p:pic>
        <p:nvPicPr>
          <p:cNvPr id="31746" name="Picture 2">
            <a:extLst>
              <a:ext uri="{FF2B5EF4-FFF2-40B4-BE49-F238E27FC236}">
                <a16:creationId xmlns:a16="http://schemas.microsoft.com/office/drawing/2014/main" id="{4812195F-410B-4DFC-AE87-6845B4F972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8" y="1781175"/>
            <a:ext cx="5412549" cy="4280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3254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SEATS V/S ENGINE V/S FUEL TYPE</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084161" y="1364192"/>
            <a:ext cx="5670551" cy="4154984"/>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For CNG and Diesel cars; as the number of seats increase, the displacement volume of the engine increases as well.</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For Petrol; as the number of seats increase, the displacement volume of the engine decreases.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LPG and Electric cars are mostly concentrated at 5 seats and hence trends for increasing or decreasing number of seats cannot be observed.</a:t>
            </a:r>
            <a:endParaRPr lang="en-US" sz="2400" dirty="0">
              <a:latin typeface="Times New Roman" panose="02020603050405020304" pitchFamily="18" charset="0"/>
              <a:cs typeface="Times New Roman" panose="02020603050405020304" pitchFamily="18" charset="0"/>
            </a:endParaRPr>
          </a:p>
        </p:txBody>
      </p:sp>
      <p:pic>
        <p:nvPicPr>
          <p:cNvPr id="32770" name="Picture 2">
            <a:extLst>
              <a:ext uri="{FF2B5EF4-FFF2-40B4-BE49-F238E27FC236}">
                <a16:creationId xmlns:a16="http://schemas.microsoft.com/office/drawing/2014/main" id="{73896007-17B6-4F42-A97F-020167D3E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25" y="1364192"/>
            <a:ext cx="5601862" cy="4681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527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SEATS V/S POWER V/S OWNER TYPE</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468533" y="1905506"/>
            <a:ext cx="5213351" cy="3046988"/>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First, Second and Four &amp; Above owned cars show an increase in Power as the number of seats increase.</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Third owned cars show a decrease in Power and the number of seats increases.</a:t>
            </a:r>
            <a:endParaRPr lang="en-US" sz="2400" dirty="0">
              <a:latin typeface="Times New Roman" panose="02020603050405020304" pitchFamily="18" charset="0"/>
              <a:cs typeface="Times New Roman" panose="02020603050405020304" pitchFamily="18" charset="0"/>
            </a:endParaRPr>
          </a:p>
        </p:txBody>
      </p:sp>
      <p:pic>
        <p:nvPicPr>
          <p:cNvPr id="33794" name="Picture 2">
            <a:extLst>
              <a:ext uri="{FF2B5EF4-FFF2-40B4-BE49-F238E27FC236}">
                <a16:creationId xmlns:a16="http://schemas.microsoft.com/office/drawing/2014/main" id="{3DFCEBA8-2450-4A73-B4C2-21559F53AD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46" y="1482725"/>
            <a:ext cx="6326187" cy="4935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2821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90412"/>
            <a:ext cx="10728322" cy="855917"/>
          </a:xfrm>
        </p:spPr>
        <p:txBody>
          <a:bodyPr>
            <a:normAutofit/>
          </a:bodyPr>
          <a:lstStyle/>
          <a:p>
            <a:r>
              <a:rPr lang="en-GB" sz="6000" b="1" u="sng" dirty="0"/>
              <a:t>ENGINE V/S OWNER TYPE V/S TRANSMISSION</a:t>
            </a:r>
            <a:endParaRPr lang="en-US" sz="6000" b="1" u="sng" dirty="0"/>
          </a:p>
        </p:txBody>
      </p:sp>
      <p:sp>
        <p:nvSpPr>
          <p:cNvPr id="10" name="TextBox 9">
            <a:extLst>
              <a:ext uri="{FF2B5EF4-FFF2-40B4-BE49-F238E27FC236}">
                <a16:creationId xmlns:a16="http://schemas.microsoft.com/office/drawing/2014/main" id="{1846B9BD-A653-47D3-8174-DE6BF89EAF56}"/>
              </a:ext>
            </a:extLst>
          </p:cNvPr>
          <p:cNvSpPr txBox="1"/>
          <p:nvPr/>
        </p:nvSpPr>
        <p:spPr>
          <a:xfrm>
            <a:off x="6451600" y="1600706"/>
            <a:ext cx="5213351" cy="4524315"/>
          </a:xfrm>
          <a:prstGeom prst="rect">
            <a:avLst/>
          </a:prstGeom>
          <a:noFill/>
        </p:spPr>
        <p:txBody>
          <a:bodyPr wrap="square">
            <a:spAutoFit/>
          </a:bodyPr>
          <a:lstStyle/>
          <a:p>
            <a:pPr algn="just"/>
            <a:r>
              <a:rPr lang="en-GB" sz="2400" b="1" i="0" u="sng" dirty="0">
                <a:effectLst/>
                <a:latin typeface="Times New Roman" panose="02020603050405020304" pitchFamily="18" charset="0"/>
                <a:cs typeface="Times New Roman" panose="02020603050405020304" pitchFamily="18" charset="0"/>
              </a:rPr>
              <a:t>OBSERVATIONS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Automatic cars have a higher engine displacement volume than Manual Transmission cars.</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For Manual Transmission, as number of owners increase; there is a rise in the Engine Displacement Volume.</a:t>
            </a:r>
          </a:p>
          <a:p>
            <a:pPr marL="342900" indent="-342900" algn="just">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Automatic Transmission cars show similar trends; except when the car is owned 4 or more times, where the engine displacement volume is shown to decrease.</a:t>
            </a:r>
            <a:endParaRPr lang="en-US" sz="2400" dirty="0">
              <a:latin typeface="Times New Roman" panose="02020603050405020304" pitchFamily="18" charset="0"/>
              <a:cs typeface="Times New Roman" panose="02020603050405020304" pitchFamily="18" charset="0"/>
            </a:endParaRPr>
          </a:p>
        </p:txBody>
      </p:sp>
      <p:pic>
        <p:nvPicPr>
          <p:cNvPr id="34818" name="Picture 2">
            <a:extLst>
              <a:ext uri="{FF2B5EF4-FFF2-40B4-BE49-F238E27FC236}">
                <a16:creationId xmlns:a16="http://schemas.microsoft.com/office/drawing/2014/main" id="{0BB7FC63-5A0B-4A3E-B4EA-FFCD5AA63F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184" y="1228725"/>
            <a:ext cx="5905500" cy="56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373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69034"/>
            <a:ext cx="10728322" cy="855917"/>
          </a:xfrm>
        </p:spPr>
        <p:txBody>
          <a:bodyPr>
            <a:normAutofit/>
          </a:bodyPr>
          <a:lstStyle/>
          <a:p>
            <a:r>
              <a:rPr lang="en-GB" sz="6000" b="1" u="sng" dirty="0"/>
              <a:t>Key Insights based on EDA</a:t>
            </a:r>
            <a:endParaRPr lang="en-US" sz="6000" b="1" u="sng"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693375" y="1224951"/>
            <a:ext cx="10805249" cy="4987970"/>
          </a:xfrm>
        </p:spPr>
        <p:txBody>
          <a:bodyPr>
            <a:noAutofit/>
          </a:bodyPr>
          <a:lstStyle/>
          <a:p>
            <a:r>
              <a:rPr lang="en-GB" sz="2400" dirty="0">
                <a:solidFill>
                  <a:schemeClr val="tx1"/>
                </a:solidFill>
                <a:latin typeface="+mj-lt"/>
              </a:rPr>
              <a:t>People prefer cars manufactured from 2010 to 2019</a:t>
            </a:r>
          </a:p>
          <a:p>
            <a:r>
              <a:rPr lang="en-GB" sz="2400" dirty="0">
                <a:solidFill>
                  <a:schemeClr val="tx1"/>
                </a:solidFill>
                <a:latin typeface="+mj-lt"/>
              </a:rPr>
              <a:t>Most people prefer cars with 5 seats.</a:t>
            </a:r>
          </a:p>
          <a:p>
            <a:r>
              <a:rPr lang="en-GB" sz="2400" dirty="0">
                <a:solidFill>
                  <a:schemeClr val="tx1"/>
                </a:solidFill>
                <a:latin typeface="+mj-lt"/>
              </a:rPr>
              <a:t>Most preferred price range : 0 to 20 Lakhs.</a:t>
            </a:r>
          </a:p>
          <a:p>
            <a:r>
              <a:rPr lang="en-GB" sz="2400" dirty="0">
                <a:solidFill>
                  <a:schemeClr val="tx1"/>
                </a:solidFill>
                <a:latin typeface="+mj-lt"/>
              </a:rPr>
              <a:t>Mumbai appears most on the dataset and Ahmedabad the least (10% difference between them)</a:t>
            </a:r>
          </a:p>
          <a:p>
            <a:r>
              <a:rPr lang="en-GB" sz="2400" dirty="0">
                <a:solidFill>
                  <a:schemeClr val="tx1"/>
                </a:solidFill>
                <a:latin typeface="+mj-lt"/>
              </a:rPr>
              <a:t>Diesel cars are most preferred followed by Petrol. Other types have negligible values.</a:t>
            </a:r>
          </a:p>
          <a:p>
            <a:r>
              <a:rPr lang="en-GB" sz="2400" dirty="0">
                <a:solidFill>
                  <a:schemeClr val="tx1"/>
                </a:solidFill>
                <a:latin typeface="+mj-lt"/>
              </a:rPr>
              <a:t>Manual Transmission is most preferred at 72% with Automatic at 28%.</a:t>
            </a:r>
          </a:p>
          <a:p>
            <a:r>
              <a:rPr lang="en-GB" sz="2400" dirty="0">
                <a:solidFill>
                  <a:schemeClr val="tx1"/>
                </a:solidFill>
                <a:latin typeface="+mj-lt"/>
              </a:rPr>
              <a:t>Most people are first owners with the percentage rising as the years progress.</a:t>
            </a:r>
          </a:p>
          <a:p>
            <a:r>
              <a:rPr lang="en-GB" sz="2400" dirty="0">
                <a:solidFill>
                  <a:schemeClr val="tx1"/>
                </a:solidFill>
                <a:latin typeface="+mj-lt"/>
              </a:rPr>
              <a:t>Most cars have mileage ranging from 3 - 13</a:t>
            </a:r>
          </a:p>
          <a:p>
            <a:r>
              <a:rPr lang="en-GB" sz="2400" dirty="0">
                <a:solidFill>
                  <a:schemeClr val="tx1"/>
                </a:solidFill>
                <a:latin typeface="+mj-lt"/>
              </a:rPr>
              <a:t>Most cars have a 500 - 2000 CC Engine</a:t>
            </a:r>
          </a:p>
          <a:p>
            <a:r>
              <a:rPr lang="en-GB" sz="2400" dirty="0">
                <a:solidFill>
                  <a:schemeClr val="tx1"/>
                </a:solidFill>
                <a:latin typeface="+mj-lt"/>
              </a:rPr>
              <a:t>Most consistent Power range is 0 - 150 bhp</a:t>
            </a:r>
          </a:p>
        </p:txBody>
      </p:sp>
    </p:spTree>
    <p:extLst>
      <p:ext uri="{BB962C8B-B14F-4D97-AF65-F5344CB8AC3E}">
        <p14:creationId xmlns:p14="http://schemas.microsoft.com/office/powerpoint/2010/main" val="643657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69034"/>
            <a:ext cx="10728322" cy="855917"/>
          </a:xfrm>
        </p:spPr>
        <p:txBody>
          <a:bodyPr>
            <a:normAutofit/>
          </a:bodyPr>
          <a:lstStyle/>
          <a:p>
            <a:r>
              <a:rPr lang="en-GB" sz="6000" b="1" u="sng" dirty="0"/>
              <a:t>Key Insights based on EDA</a:t>
            </a:r>
            <a:endParaRPr lang="en-US" sz="6000" b="1" u="sng"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720000" y="1365529"/>
            <a:ext cx="10805249" cy="4987970"/>
          </a:xfrm>
        </p:spPr>
        <p:txBody>
          <a:bodyPr>
            <a:noAutofit/>
          </a:bodyPr>
          <a:lstStyle/>
          <a:p>
            <a:r>
              <a:rPr lang="en-GB" sz="2300" dirty="0">
                <a:solidFill>
                  <a:schemeClr val="tx1"/>
                </a:solidFill>
                <a:latin typeface="+mj-lt"/>
              </a:rPr>
              <a:t>Manual Transmission is more preferred than Automatic</a:t>
            </a:r>
          </a:p>
          <a:p>
            <a:r>
              <a:rPr lang="en-GB" sz="2300" dirty="0">
                <a:solidFill>
                  <a:schemeClr val="tx1"/>
                </a:solidFill>
                <a:latin typeface="+mj-lt"/>
              </a:rPr>
              <a:t>CNG driven cars are only available in Manual Transmission</a:t>
            </a:r>
          </a:p>
          <a:p>
            <a:r>
              <a:rPr lang="en-GB" sz="2300" dirty="0">
                <a:solidFill>
                  <a:schemeClr val="tx1"/>
                </a:solidFill>
                <a:latin typeface="+mj-lt"/>
              </a:rPr>
              <a:t>All cities prefer Manual over Automatic Transmission</a:t>
            </a:r>
          </a:p>
          <a:p>
            <a:r>
              <a:rPr lang="en-GB" sz="2300" dirty="0">
                <a:solidFill>
                  <a:schemeClr val="tx1"/>
                </a:solidFill>
                <a:latin typeface="+mj-lt"/>
              </a:rPr>
              <a:t>Hyderabad has the highest Manual Transmission cars</a:t>
            </a:r>
          </a:p>
          <a:p>
            <a:r>
              <a:rPr lang="en-GB" sz="2300" dirty="0">
                <a:solidFill>
                  <a:schemeClr val="tx1"/>
                </a:solidFill>
                <a:latin typeface="+mj-lt"/>
              </a:rPr>
              <a:t>Mumbai has the highest Automatic Transmission cars and also the highest number of cars in total.</a:t>
            </a:r>
          </a:p>
          <a:p>
            <a:r>
              <a:rPr lang="en-GB" sz="2300" dirty="0">
                <a:solidFill>
                  <a:schemeClr val="tx1"/>
                </a:solidFill>
                <a:latin typeface="+mj-lt"/>
              </a:rPr>
              <a:t>CNG, LPG and Electric cars are relatively newer; with manufacturing year ranging from 2008 to 2019</a:t>
            </a:r>
          </a:p>
          <a:p>
            <a:r>
              <a:rPr lang="en-GB" sz="2300" dirty="0">
                <a:solidFill>
                  <a:schemeClr val="tx1"/>
                </a:solidFill>
                <a:latin typeface="+mj-lt"/>
              </a:rPr>
              <a:t>Diesel Cars have the oldest manufacturing years then followed by Petrol Cars.</a:t>
            </a:r>
          </a:p>
          <a:p>
            <a:r>
              <a:rPr lang="en-GB" sz="2300" dirty="0">
                <a:solidFill>
                  <a:schemeClr val="tx1"/>
                </a:solidFill>
                <a:latin typeface="+mj-lt"/>
              </a:rPr>
              <a:t>As the years increase; the </a:t>
            </a:r>
            <a:r>
              <a:rPr lang="en-GB" sz="2300" dirty="0" err="1">
                <a:solidFill>
                  <a:schemeClr val="tx1"/>
                </a:solidFill>
                <a:latin typeface="+mj-lt"/>
              </a:rPr>
              <a:t>kilometers</a:t>
            </a:r>
            <a:r>
              <a:rPr lang="en-GB" sz="2300" dirty="0">
                <a:solidFill>
                  <a:schemeClr val="tx1"/>
                </a:solidFill>
                <a:latin typeface="+mj-lt"/>
              </a:rPr>
              <a:t> driven seems to decrease. Except for the sharp spike in 2001. (This could be because of the fact that as the years progress; people prefer being the first owners of the car therefore cutting down on the </a:t>
            </a:r>
            <a:r>
              <a:rPr lang="en-GB" sz="2300" dirty="0" err="1">
                <a:solidFill>
                  <a:schemeClr val="tx1"/>
                </a:solidFill>
                <a:latin typeface="+mj-lt"/>
              </a:rPr>
              <a:t>kilometers</a:t>
            </a:r>
            <a:r>
              <a:rPr lang="en-GB" sz="2300" dirty="0">
                <a:solidFill>
                  <a:schemeClr val="tx1"/>
                </a:solidFill>
                <a:latin typeface="+mj-lt"/>
              </a:rPr>
              <a:t> driven by previous owners.)</a:t>
            </a:r>
          </a:p>
          <a:p>
            <a:r>
              <a:rPr lang="en-GB" sz="2300" dirty="0">
                <a:solidFill>
                  <a:schemeClr val="tx1"/>
                </a:solidFill>
                <a:latin typeface="+mj-lt"/>
              </a:rPr>
              <a:t>CNG cars give the most mileage followed by LPG, Diesel and then Petrol.</a:t>
            </a:r>
          </a:p>
        </p:txBody>
      </p:sp>
    </p:spTree>
    <p:extLst>
      <p:ext uri="{BB962C8B-B14F-4D97-AF65-F5344CB8AC3E}">
        <p14:creationId xmlns:p14="http://schemas.microsoft.com/office/powerpoint/2010/main" val="14642323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69034"/>
            <a:ext cx="10728322" cy="855917"/>
          </a:xfrm>
        </p:spPr>
        <p:txBody>
          <a:bodyPr>
            <a:normAutofit/>
          </a:bodyPr>
          <a:lstStyle/>
          <a:p>
            <a:r>
              <a:rPr lang="en-GB" sz="6000" b="1" u="sng" dirty="0"/>
              <a:t>Key Insights based on EDA</a:t>
            </a:r>
            <a:endParaRPr lang="en-US" sz="6000" b="1" u="sng"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720000" y="1365529"/>
            <a:ext cx="10805249" cy="4987970"/>
          </a:xfrm>
        </p:spPr>
        <p:txBody>
          <a:bodyPr>
            <a:noAutofit/>
          </a:bodyPr>
          <a:lstStyle/>
          <a:p>
            <a:r>
              <a:rPr lang="en-GB" sz="2400" dirty="0">
                <a:solidFill>
                  <a:schemeClr val="tx1"/>
                </a:solidFill>
                <a:latin typeface="+mj-lt"/>
              </a:rPr>
              <a:t>Diesel cars have the most displacement volume of engine followed by Petrol, CNG, LPG and Electric.</a:t>
            </a:r>
          </a:p>
          <a:p>
            <a:r>
              <a:rPr lang="en-GB" sz="2400" dirty="0">
                <a:solidFill>
                  <a:schemeClr val="tx1"/>
                </a:solidFill>
                <a:latin typeface="+mj-lt"/>
              </a:rPr>
              <a:t>Electric cars are the most expensive cars followed by Diesel cars, Petrol, LPG and CNG.</a:t>
            </a:r>
          </a:p>
          <a:p>
            <a:r>
              <a:rPr lang="en-GB" sz="2400" dirty="0">
                <a:solidFill>
                  <a:schemeClr val="tx1"/>
                </a:solidFill>
                <a:latin typeface="+mj-lt"/>
              </a:rPr>
              <a:t>Automatic Transmission cars are displayed to have more power than the Manual Transmission Cars.</a:t>
            </a:r>
          </a:p>
          <a:p>
            <a:r>
              <a:rPr lang="en-GB" sz="2400" dirty="0">
                <a:solidFill>
                  <a:schemeClr val="tx1"/>
                </a:solidFill>
                <a:latin typeface="+mj-lt"/>
              </a:rPr>
              <a:t>Both being relatively normally distributed; Manual Cars give more Mileage than Automatic Ones.</a:t>
            </a:r>
          </a:p>
          <a:p>
            <a:r>
              <a:rPr lang="en-GB" sz="2400" dirty="0">
                <a:solidFill>
                  <a:schemeClr val="tx1"/>
                </a:solidFill>
                <a:latin typeface="+mj-lt"/>
              </a:rPr>
              <a:t>2 seater cars are shown to be most expensive. Owing to the fact that they might be sports cars.</a:t>
            </a:r>
          </a:p>
          <a:p>
            <a:r>
              <a:rPr lang="en-GB" sz="2400" dirty="0">
                <a:solidFill>
                  <a:schemeClr val="tx1"/>
                </a:solidFill>
                <a:latin typeface="+mj-lt"/>
              </a:rPr>
              <a:t>Manual Transmission cars are cheaper than Automatic Transmission cars.</a:t>
            </a:r>
          </a:p>
          <a:p>
            <a:r>
              <a:rPr lang="en-GB" sz="2400" dirty="0">
                <a:solidFill>
                  <a:schemeClr val="tx1"/>
                </a:solidFill>
                <a:latin typeface="+mj-lt"/>
              </a:rPr>
              <a:t>Coimbatore, Hyderabad, Kochi and Bangalore a higher price range of cars than the other states for both Transmissions</a:t>
            </a:r>
          </a:p>
          <a:p>
            <a:r>
              <a:rPr lang="en-GB" sz="2400" dirty="0">
                <a:solidFill>
                  <a:schemeClr val="tx1"/>
                </a:solidFill>
                <a:latin typeface="+mj-lt"/>
              </a:rPr>
              <a:t>Electric cars are not pre owned.</a:t>
            </a:r>
          </a:p>
          <a:p>
            <a:r>
              <a:rPr lang="en-GB" sz="2400" dirty="0">
                <a:solidFill>
                  <a:schemeClr val="tx1"/>
                </a:solidFill>
                <a:latin typeface="+mj-lt"/>
              </a:rPr>
              <a:t>As the number of previous owners increase; the price of the car falls.</a:t>
            </a:r>
          </a:p>
          <a:p>
            <a:pPr marL="0" indent="0">
              <a:buNone/>
            </a:pPr>
            <a:endParaRPr lang="en-GB" sz="2400" dirty="0">
              <a:solidFill>
                <a:schemeClr val="tx1"/>
              </a:solidFill>
              <a:latin typeface="+mj-lt"/>
            </a:endParaRPr>
          </a:p>
        </p:txBody>
      </p:sp>
    </p:spTree>
    <p:extLst>
      <p:ext uri="{BB962C8B-B14F-4D97-AF65-F5344CB8AC3E}">
        <p14:creationId xmlns:p14="http://schemas.microsoft.com/office/powerpoint/2010/main" val="23417101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69034"/>
            <a:ext cx="10728322" cy="855917"/>
          </a:xfrm>
        </p:spPr>
        <p:txBody>
          <a:bodyPr>
            <a:normAutofit/>
          </a:bodyPr>
          <a:lstStyle/>
          <a:p>
            <a:r>
              <a:rPr lang="en-GB" sz="6000" b="1" u="sng" dirty="0"/>
              <a:t>Key Insights based on EDA</a:t>
            </a:r>
            <a:endParaRPr lang="en-US" sz="6000" b="1" u="sng"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720000" y="1365529"/>
            <a:ext cx="10805249" cy="4987970"/>
          </a:xfrm>
        </p:spPr>
        <p:txBody>
          <a:bodyPr>
            <a:noAutofit/>
          </a:bodyPr>
          <a:lstStyle/>
          <a:p>
            <a:r>
              <a:rPr lang="en-GB" sz="2300" dirty="0">
                <a:solidFill>
                  <a:schemeClr val="tx1"/>
                </a:solidFill>
                <a:latin typeface="+mj-lt"/>
              </a:rPr>
              <a:t>LPG cars have only First and Second Owners.</a:t>
            </a:r>
          </a:p>
          <a:p>
            <a:r>
              <a:rPr lang="en-GB" sz="2300" dirty="0">
                <a:solidFill>
                  <a:schemeClr val="tx1"/>
                </a:solidFill>
                <a:latin typeface="+mj-lt"/>
              </a:rPr>
              <a:t>CNG cars do not have 4 or more previous owners.</a:t>
            </a:r>
          </a:p>
          <a:p>
            <a:r>
              <a:rPr lang="en-GB" sz="2300" dirty="0" err="1">
                <a:solidFill>
                  <a:schemeClr val="tx1"/>
                </a:solidFill>
                <a:latin typeface="+mj-lt"/>
              </a:rPr>
              <a:t>Kilometers</a:t>
            </a:r>
            <a:r>
              <a:rPr lang="en-GB" sz="2300" dirty="0">
                <a:solidFill>
                  <a:schemeClr val="tx1"/>
                </a:solidFill>
                <a:latin typeface="+mj-lt"/>
              </a:rPr>
              <a:t> Driven increases as the number of previous owners increases.</a:t>
            </a:r>
          </a:p>
          <a:p>
            <a:r>
              <a:rPr lang="en-GB" sz="2300" dirty="0">
                <a:solidFill>
                  <a:schemeClr val="tx1"/>
                </a:solidFill>
                <a:latin typeface="+mj-lt"/>
              </a:rPr>
              <a:t>Four and More previously owned cars show very high values for </a:t>
            </a:r>
            <a:r>
              <a:rPr lang="en-GB" sz="2300" dirty="0" err="1">
                <a:solidFill>
                  <a:schemeClr val="tx1"/>
                </a:solidFill>
                <a:latin typeface="+mj-lt"/>
              </a:rPr>
              <a:t>Kilometers</a:t>
            </a:r>
            <a:r>
              <a:rPr lang="en-GB" sz="2300" dirty="0">
                <a:solidFill>
                  <a:schemeClr val="tx1"/>
                </a:solidFill>
                <a:latin typeface="+mj-lt"/>
              </a:rPr>
              <a:t> Driven.</a:t>
            </a:r>
          </a:p>
          <a:p>
            <a:r>
              <a:rPr lang="en-GB" sz="2300" dirty="0">
                <a:solidFill>
                  <a:schemeClr val="tx1"/>
                </a:solidFill>
                <a:latin typeface="+mj-lt"/>
              </a:rPr>
              <a:t>Kolkata and Hyderabad only have First and Second Owned Cars.</a:t>
            </a:r>
          </a:p>
          <a:p>
            <a:r>
              <a:rPr lang="en-GB" sz="2300" dirty="0">
                <a:solidFill>
                  <a:schemeClr val="tx1"/>
                </a:solidFill>
                <a:latin typeface="+mj-lt"/>
              </a:rPr>
              <a:t>Bangalore, Delhi, Kochi and Ahmedabad have </a:t>
            </a:r>
            <a:r>
              <a:rPr lang="en-GB" sz="2300" dirty="0" err="1">
                <a:solidFill>
                  <a:schemeClr val="tx1"/>
                </a:solidFill>
                <a:latin typeface="+mj-lt"/>
              </a:rPr>
              <a:t>First,Second</a:t>
            </a:r>
            <a:r>
              <a:rPr lang="en-GB" sz="2300" dirty="0">
                <a:solidFill>
                  <a:schemeClr val="tx1"/>
                </a:solidFill>
                <a:latin typeface="+mj-lt"/>
              </a:rPr>
              <a:t> and Third Owned cars.</a:t>
            </a:r>
          </a:p>
          <a:p>
            <a:r>
              <a:rPr lang="en-GB" sz="2300" dirty="0">
                <a:solidFill>
                  <a:schemeClr val="tx1"/>
                </a:solidFill>
                <a:latin typeface="+mj-lt"/>
              </a:rPr>
              <a:t>The other cities have all types of previously owned cars.</a:t>
            </a:r>
          </a:p>
          <a:p>
            <a:r>
              <a:rPr lang="en-GB" sz="2300" dirty="0">
                <a:solidFill>
                  <a:schemeClr val="tx1"/>
                </a:solidFill>
                <a:latin typeface="+mj-lt"/>
              </a:rPr>
              <a:t>As the number of previous owners increase; the manufacturing year of the car grows older. (Moves back)</a:t>
            </a:r>
          </a:p>
          <a:p>
            <a:r>
              <a:rPr lang="en-GB" sz="2300" dirty="0">
                <a:solidFill>
                  <a:schemeClr val="tx1"/>
                </a:solidFill>
                <a:latin typeface="+mj-lt"/>
              </a:rPr>
              <a:t>Most cities have newer Automatic Transmission cars than Manual ones, </a:t>
            </a:r>
            <a:r>
              <a:rPr lang="en-GB" sz="2300" dirty="0" err="1">
                <a:solidFill>
                  <a:schemeClr val="tx1"/>
                </a:solidFill>
                <a:latin typeface="+mj-lt"/>
              </a:rPr>
              <a:t>expept</a:t>
            </a:r>
            <a:r>
              <a:rPr lang="en-GB" sz="2300" dirty="0">
                <a:solidFill>
                  <a:schemeClr val="tx1"/>
                </a:solidFill>
                <a:latin typeface="+mj-lt"/>
              </a:rPr>
              <a:t> for Kolkata where it is vice versa.</a:t>
            </a:r>
          </a:p>
          <a:p>
            <a:r>
              <a:rPr lang="en-GB" sz="2300" dirty="0">
                <a:solidFill>
                  <a:schemeClr val="tx1"/>
                </a:solidFill>
                <a:latin typeface="+mj-lt"/>
              </a:rPr>
              <a:t>Coimbatore and Kochi have the latest cars for both Manual and Automatic transmission.</a:t>
            </a:r>
          </a:p>
          <a:p>
            <a:endParaRPr lang="en-GB" sz="2300" dirty="0">
              <a:solidFill>
                <a:schemeClr val="tx1"/>
              </a:solidFill>
              <a:latin typeface="+mj-lt"/>
            </a:endParaRPr>
          </a:p>
        </p:txBody>
      </p:sp>
    </p:spTree>
    <p:extLst>
      <p:ext uri="{BB962C8B-B14F-4D97-AF65-F5344CB8AC3E}">
        <p14:creationId xmlns:p14="http://schemas.microsoft.com/office/powerpoint/2010/main" val="33254256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69034"/>
            <a:ext cx="10728322" cy="855917"/>
          </a:xfrm>
        </p:spPr>
        <p:txBody>
          <a:bodyPr>
            <a:normAutofit/>
          </a:bodyPr>
          <a:lstStyle/>
          <a:p>
            <a:r>
              <a:rPr lang="en-GB" sz="6000" b="1" u="sng" dirty="0"/>
              <a:t>Key Insights based on EDA</a:t>
            </a:r>
            <a:endParaRPr lang="en-US" sz="6000" b="1" u="sng"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720000" y="1365529"/>
            <a:ext cx="10805249" cy="4987970"/>
          </a:xfrm>
        </p:spPr>
        <p:txBody>
          <a:bodyPr>
            <a:noAutofit/>
          </a:bodyPr>
          <a:lstStyle/>
          <a:p>
            <a:r>
              <a:rPr lang="en-GB" sz="2400" dirty="0">
                <a:solidFill>
                  <a:schemeClr val="tx1"/>
                </a:solidFill>
                <a:latin typeface="+mj-lt"/>
              </a:rPr>
              <a:t>For CNG and Diesel cars; as the number of seats increase, the displacement volume of the engine increases as well.</a:t>
            </a:r>
          </a:p>
          <a:p>
            <a:r>
              <a:rPr lang="en-GB" sz="2400" dirty="0">
                <a:solidFill>
                  <a:schemeClr val="tx1"/>
                </a:solidFill>
                <a:latin typeface="+mj-lt"/>
              </a:rPr>
              <a:t>For Petrol; as the number of seats increase, the displacement volume of the engine decreases.</a:t>
            </a:r>
          </a:p>
          <a:p>
            <a:r>
              <a:rPr lang="en-GB" sz="2400" dirty="0">
                <a:solidFill>
                  <a:schemeClr val="tx1"/>
                </a:solidFill>
                <a:latin typeface="+mj-lt"/>
              </a:rPr>
              <a:t>LPG and Electric cars are mostly concentrated at 5 seats and hence trends for increasing or decreasing number of seats cannot be observed.</a:t>
            </a:r>
          </a:p>
          <a:p>
            <a:r>
              <a:rPr lang="en-GB" sz="2400" dirty="0">
                <a:solidFill>
                  <a:schemeClr val="tx1"/>
                </a:solidFill>
                <a:latin typeface="+mj-lt"/>
              </a:rPr>
              <a:t>First, Second and Four &amp; Above owned cars show an increase in Power as the number of seats increase.</a:t>
            </a:r>
          </a:p>
          <a:p>
            <a:r>
              <a:rPr lang="en-GB" sz="2400" dirty="0">
                <a:solidFill>
                  <a:schemeClr val="tx1"/>
                </a:solidFill>
                <a:latin typeface="+mj-lt"/>
              </a:rPr>
              <a:t>Third owned cars show a decrease in Power and the number of seats increases.</a:t>
            </a:r>
          </a:p>
          <a:p>
            <a:r>
              <a:rPr lang="en-GB" sz="2400" dirty="0">
                <a:solidFill>
                  <a:schemeClr val="tx1"/>
                </a:solidFill>
                <a:latin typeface="+mj-lt"/>
              </a:rPr>
              <a:t>Automatic cars have a higher engine displacement volume than Manual Transmission cars.</a:t>
            </a:r>
          </a:p>
          <a:p>
            <a:r>
              <a:rPr lang="en-GB" sz="2400" dirty="0">
                <a:solidFill>
                  <a:schemeClr val="tx1"/>
                </a:solidFill>
                <a:latin typeface="+mj-lt"/>
              </a:rPr>
              <a:t>For Manual Transmission, as number of owners increase; there is a rise in the Engine Displacement Volume.</a:t>
            </a:r>
          </a:p>
          <a:p>
            <a:r>
              <a:rPr lang="en-GB" sz="2400" dirty="0">
                <a:solidFill>
                  <a:schemeClr val="tx1"/>
                </a:solidFill>
                <a:latin typeface="+mj-lt"/>
              </a:rPr>
              <a:t>Automatic Transmission cars show similar trends; except when the car is owned 4 or more times, where the engine displacement volume is shown to decrease.</a:t>
            </a:r>
          </a:p>
        </p:txBody>
      </p:sp>
    </p:spTree>
    <p:extLst>
      <p:ext uri="{BB962C8B-B14F-4D97-AF65-F5344CB8AC3E}">
        <p14:creationId xmlns:p14="http://schemas.microsoft.com/office/powerpoint/2010/main" val="741677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u="sng" dirty="0"/>
              <a:t>DATA PREPROCESSING I</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676400"/>
            <a:ext cx="10728322" cy="4562400"/>
          </a:xfrm>
        </p:spPr>
        <p:txBody>
          <a:bodyPr>
            <a:normAutofit/>
          </a:bodyPr>
          <a:lstStyle/>
          <a:p>
            <a:r>
              <a:rPr lang="en-GB" sz="3000" b="1" dirty="0">
                <a:solidFill>
                  <a:schemeClr val="tx1"/>
                </a:solidFill>
                <a:latin typeface="+mj-lt"/>
              </a:rPr>
              <a:t>This part of Data Pre-processing is done to understand the </a:t>
            </a:r>
            <a:r>
              <a:rPr lang="en-GB" sz="3000" b="1" dirty="0" err="1">
                <a:solidFill>
                  <a:schemeClr val="tx1"/>
                </a:solidFill>
                <a:latin typeface="+mj-lt"/>
              </a:rPr>
              <a:t>DataSet</a:t>
            </a:r>
            <a:r>
              <a:rPr lang="en-GB" sz="3000" b="1" dirty="0">
                <a:solidFill>
                  <a:schemeClr val="tx1"/>
                </a:solidFill>
                <a:latin typeface="+mj-lt"/>
              </a:rPr>
              <a:t> better and for UNIVARIATE and BIVARIATE Exploratory Data Analysis.</a:t>
            </a:r>
          </a:p>
          <a:p>
            <a:r>
              <a:rPr lang="en-GB" sz="3000" b="1" dirty="0">
                <a:solidFill>
                  <a:schemeClr val="tx1"/>
                </a:solidFill>
                <a:latin typeface="+mj-lt"/>
              </a:rPr>
              <a:t>Further Data Pre-processing will be done after EDA is complete.</a:t>
            </a:r>
          </a:p>
          <a:p>
            <a:r>
              <a:rPr lang="en-GB" sz="3000" b="1" dirty="0">
                <a:solidFill>
                  <a:schemeClr val="tx1"/>
                </a:solidFill>
                <a:latin typeface="+mj-lt"/>
              </a:rPr>
              <a:t>Pre Processing Done : </a:t>
            </a:r>
          </a:p>
          <a:p>
            <a:r>
              <a:rPr lang="en-GB" sz="3000" b="1" dirty="0">
                <a:solidFill>
                  <a:schemeClr val="tx1"/>
                </a:solidFill>
                <a:latin typeface="+mj-lt"/>
              </a:rPr>
              <a:t>1) DROP UNNECESSARY COLUMNS (</a:t>
            </a:r>
            <a:r>
              <a:rPr lang="en-GB" sz="3000" b="1" dirty="0" err="1">
                <a:solidFill>
                  <a:schemeClr val="tx1"/>
                </a:solidFill>
                <a:latin typeface="+mj-lt"/>
              </a:rPr>
              <a:t>S.No</a:t>
            </a:r>
            <a:r>
              <a:rPr lang="en-GB" sz="3000" b="1" dirty="0">
                <a:solidFill>
                  <a:schemeClr val="tx1"/>
                </a:solidFill>
                <a:latin typeface="+mj-lt"/>
              </a:rPr>
              <a:t> and </a:t>
            </a:r>
            <a:r>
              <a:rPr lang="en-GB" sz="3000" b="1" dirty="0" err="1">
                <a:solidFill>
                  <a:schemeClr val="tx1"/>
                </a:solidFill>
                <a:latin typeface="+mj-lt"/>
              </a:rPr>
              <a:t>New_Price</a:t>
            </a:r>
            <a:r>
              <a:rPr lang="en-GB" sz="3000" b="1" dirty="0">
                <a:solidFill>
                  <a:schemeClr val="tx1"/>
                </a:solidFill>
                <a:latin typeface="+mj-lt"/>
              </a:rPr>
              <a:t>)</a:t>
            </a:r>
          </a:p>
          <a:p>
            <a:r>
              <a:rPr lang="en-GB" sz="3000" b="1" dirty="0">
                <a:solidFill>
                  <a:schemeClr val="tx1"/>
                </a:solidFill>
                <a:latin typeface="+mj-lt"/>
              </a:rPr>
              <a:t>2) PROCESSING COLUMNS (Mileage, Engine and Power are converted from Object Type to Float Type)</a:t>
            </a:r>
          </a:p>
          <a:p>
            <a:endParaRPr lang="en-US" sz="3000" dirty="0">
              <a:solidFill>
                <a:schemeClr val="tx1"/>
              </a:solidFill>
              <a:latin typeface="+mj-lt"/>
            </a:endParaRPr>
          </a:p>
        </p:txBody>
      </p:sp>
    </p:spTree>
    <p:extLst>
      <p:ext uri="{BB962C8B-B14F-4D97-AF65-F5344CB8AC3E}">
        <p14:creationId xmlns:p14="http://schemas.microsoft.com/office/powerpoint/2010/main" val="42249373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69034"/>
            <a:ext cx="10728322" cy="855917"/>
          </a:xfrm>
        </p:spPr>
        <p:txBody>
          <a:bodyPr>
            <a:normAutofit/>
          </a:bodyPr>
          <a:lstStyle/>
          <a:p>
            <a:r>
              <a:rPr lang="en-GB" sz="6000" b="1" u="sng" dirty="0"/>
              <a:t>Recommendations based on EDA</a:t>
            </a:r>
            <a:endParaRPr lang="en-US" sz="6000" b="1" u="sng"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681536" y="1500996"/>
            <a:ext cx="10805249" cy="4987970"/>
          </a:xfrm>
        </p:spPr>
        <p:txBody>
          <a:bodyPr>
            <a:noAutofit/>
          </a:bodyPr>
          <a:lstStyle/>
          <a:p>
            <a:r>
              <a:rPr lang="en-GB" sz="2400" dirty="0">
                <a:solidFill>
                  <a:schemeClr val="tx1"/>
                </a:solidFill>
                <a:latin typeface="+mj-lt"/>
              </a:rPr>
              <a:t>Specific Marketing strategies catering to older cars focusing on the lower prices to </a:t>
            </a:r>
            <a:r>
              <a:rPr lang="en-GB" sz="2400" dirty="0" err="1">
                <a:solidFill>
                  <a:schemeClr val="tx1"/>
                </a:solidFill>
                <a:latin typeface="+mj-lt"/>
              </a:rPr>
              <a:t>sttract</a:t>
            </a:r>
            <a:r>
              <a:rPr lang="en-GB" sz="2400" dirty="0">
                <a:solidFill>
                  <a:schemeClr val="tx1"/>
                </a:solidFill>
                <a:latin typeface="+mj-lt"/>
              </a:rPr>
              <a:t> customers.</a:t>
            </a:r>
          </a:p>
          <a:p>
            <a:r>
              <a:rPr lang="en-GB" sz="2400" dirty="0">
                <a:solidFill>
                  <a:schemeClr val="tx1"/>
                </a:solidFill>
                <a:latin typeface="+mj-lt"/>
              </a:rPr>
              <a:t>Drawing more attention to cars with more seats by </a:t>
            </a:r>
            <a:r>
              <a:rPr lang="en-GB" sz="2400" dirty="0" err="1">
                <a:solidFill>
                  <a:schemeClr val="tx1"/>
                </a:solidFill>
                <a:latin typeface="+mj-lt"/>
              </a:rPr>
              <a:t>targetting</a:t>
            </a:r>
            <a:r>
              <a:rPr lang="en-GB" sz="2400" dirty="0">
                <a:solidFill>
                  <a:schemeClr val="tx1"/>
                </a:solidFill>
                <a:latin typeface="+mj-lt"/>
              </a:rPr>
              <a:t> audiences with bigger extended families living together.</a:t>
            </a:r>
          </a:p>
          <a:p>
            <a:r>
              <a:rPr lang="en-GB" sz="2400" dirty="0">
                <a:solidFill>
                  <a:schemeClr val="tx1"/>
                </a:solidFill>
                <a:latin typeface="+mj-lt"/>
              </a:rPr>
              <a:t>Expensive cars like the Electric ones and 2 seater sports cars can be branded as luxury items and can attract customers. Also encourage customers to sell the car in a few years in favour of the new ones with more features.</a:t>
            </a:r>
          </a:p>
          <a:p>
            <a:r>
              <a:rPr lang="en-GB" sz="2400" dirty="0">
                <a:solidFill>
                  <a:schemeClr val="tx1"/>
                </a:solidFill>
                <a:latin typeface="+mj-lt"/>
              </a:rPr>
              <a:t>Focusing on Petrol and Diesel Prices for marketing strategies to ensure sales </a:t>
            </a:r>
            <a:r>
              <a:rPr lang="en-GB" sz="2400" dirty="0" err="1">
                <a:solidFill>
                  <a:schemeClr val="tx1"/>
                </a:solidFill>
                <a:latin typeface="+mj-lt"/>
              </a:rPr>
              <a:t>dont</a:t>
            </a:r>
            <a:r>
              <a:rPr lang="en-GB" sz="2400" dirty="0">
                <a:solidFill>
                  <a:schemeClr val="tx1"/>
                </a:solidFill>
                <a:latin typeface="+mj-lt"/>
              </a:rPr>
              <a:t> fall.</a:t>
            </a:r>
          </a:p>
          <a:p>
            <a:r>
              <a:rPr lang="en-GB" sz="2400" dirty="0">
                <a:solidFill>
                  <a:schemeClr val="tx1"/>
                </a:solidFill>
                <a:latin typeface="+mj-lt"/>
              </a:rPr>
              <a:t>Marketing Electric, LPG and CNG cars as </a:t>
            </a:r>
            <a:r>
              <a:rPr lang="en-GB" sz="2400" dirty="0" err="1">
                <a:solidFill>
                  <a:schemeClr val="tx1"/>
                </a:solidFill>
                <a:latin typeface="+mj-lt"/>
              </a:rPr>
              <a:t>ecofriendly</a:t>
            </a:r>
            <a:r>
              <a:rPr lang="en-GB" sz="2400" dirty="0">
                <a:solidFill>
                  <a:schemeClr val="tx1"/>
                </a:solidFill>
                <a:latin typeface="+mj-lt"/>
              </a:rPr>
              <a:t>.</a:t>
            </a:r>
          </a:p>
          <a:p>
            <a:r>
              <a:rPr lang="en-GB" sz="2400" dirty="0">
                <a:solidFill>
                  <a:schemeClr val="tx1"/>
                </a:solidFill>
                <a:latin typeface="+mj-lt"/>
              </a:rPr>
              <a:t>Creating an easy to understand chart to explain which cars may be more suitable to which city terrain.</a:t>
            </a:r>
          </a:p>
          <a:p>
            <a:r>
              <a:rPr lang="en-GB" sz="2400" dirty="0">
                <a:solidFill>
                  <a:schemeClr val="tx1"/>
                </a:solidFill>
                <a:latin typeface="+mj-lt"/>
              </a:rPr>
              <a:t>Draw more attention to Automatic transmission cars by showing that they are easier to drive.</a:t>
            </a:r>
          </a:p>
        </p:txBody>
      </p:sp>
    </p:spTree>
    <p:extLst>
      <p:ext uri="{BB962C8B-B14F-4D97-AF65-F5344CB8AC3E}">
        <p14:creationId xmlns:p14="http://schemas.microsoft.com/office/powerpoint/2010/main" val="16500309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369034"/>
            <a:ext cx="10728322" cy="855917"/>
          </a:xfrm>
        </p:spPr>
        <p:txBody>
          <a:bodyPr>
            <a:normAutofit/>
          </a:bodyPr>
          <a:lstStyle/>
          <a:p>
            <a:r>
              <a:rPr lang="en-GB" sz="6000" b="1" u="sng" dirty="0"/>
              <a:t>Recommendations based on EDA</a:t>
            </a:r>
            <a:endParaRPr lang="en-US" sz="6000" b="1" u="sng" dirty="0"/>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idx="1"/>
          </p:nvPr>
        </p:nvSpPr>
        <p:spPr>
          <a:xfrm>
            <a:off x="720000" y="1365529"/>
            <a:ext cx="10805249" cy="4987970"/>
          </a:xfrm>
        </p:spPr>
        <p:txBody>
          <a:bodyPr>
            <a:noAutofit/>
          </a:bodyPr>
          <a:lstStyle/>
          <a:p>
            <a:r>
              <a:rPr lang="en-GB" sz="2400" dirty="0">
                <a:solidFill>
                  <a:schemeClr val="tx1"/>
                </a:solidFill>
                <a:latin typeface="+mj-lt"/>
              </a:rPr>
              <a:t>As CNG cars give more mileage than any other type of car; draw customer attention to this fact to show them that they can save money.</a:t>
            </a:r>
          </a:p>
          <a:p>
            <a:r>
              <a:rPr lang="en-GB" sz="2400" dirty="0">
                <a:solidFill>
                  <a:schemeClr val="tx1"/>
                </a:solidFill>
                <a:latin typeface="+mj-lt"/>
              </a:rPr>
              <a:t>Specific Marketing Strategies based on the Engine and Power output of the car.</a:t>
            </a:r>
          </a:p>
        </p:txBody>
      </p:sp>
    </p:spTree>
    <p:extLst>
      <p:ext uri="{BB962C8B-B14F-4D97-AF65-F5344CB8AC3E}">
        <p14:creationId xmlns:p14="http://schemas.microsoft.com/office/powerpoint/2010/main" val="34007241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u="sng" dirty="0"/>
              <a:t>DATA PREPROCESSING II</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676400"/>
            <a:ext cx="10728322" cy="4562400"/>
          </a:xfrm>
        </p:spPr>
        <p:txBody>
          <a:bodyPr>
            <a:normAutofit fontScale="92500" lnSpcReduction="10000"/>
          </a:bodyPr>
          <a:lstStyle/>
          <a:p>
            <a:r>
              <a:rPr lang="en-GB" sz="3000" b="1" dirty="0">
                <a:solidFill>
                  <a:schemeClr val="tx1"/>
                </a:solidFill>
                <a:latin typeface="+mj-lt"/>
              </a:rPr>
              <a:t>This part of Data </a:t>
            </a:r>
            <a:r>
              <a:rPr lang="en-GB" sz="3000" b="1" dirty="0" err="1">
                <a:solidFill>
                  <a:schemeClr val="tx1"/>
                </a:solidFill>
                <a:latin typeface="+mj-lt"/>
              </a:rPr>
              <a:t>Preprocessing</a:t>
            </a:r>
            <a:r>
              <a:rPr lang="en-GB" sz="3000" b="1" dirty="0">
                <a:solidFill>
                  <a:schemeClr val="tx1"/>
                </a:solidFill>
                <a:latin typeface="+mj-lt"/>
              </a:rPr>
              <a:t> is done to cater to the Model Building part of the project. It will help in easier development of the Linear Regression Model</a:t>
            </a:r>
          </a:p>
          <a:p>
            <a:r>
              <a:rPr lang="en-GB" sz="3000" b="1" dirty="0">
                <a:solidFill>
                  <a:schemeClr val="tx1"/>
                </a:solidFill>
                <a:latin typeface="+mj-lt"/>
              </a:rPr>
              <a:t>CONTINUATION : Pre-Processing Done:</a:t>
            </a:r>
          </a:p>
          <a:p>
            <a:r>
              <a:rPr lang="en-GB" sz="3000" b="1" dirty="0">
                <a:solidFill>
                  <a:schemeClr val="tx1"/>
                </a:solidFill>
                <a:latin typeface="+mj-lt"/>
              </a:rPr>
              <a:t>3) FIXING MISSING VALUES : Missing Values across the Numeric Columns are replaced with the median of the column</a:t>
            </a:r>
          </a:p>
          <a:p>
            <a:r>
              <a:rPr lang="en-GB" sz="3000" b="1" dirty="0">
                <a:solidFill>
                  <a:schemeClr val="tx1"/>
                </a:solidFill>
                <a:latin typeface="+mj-lt"/>
              </a:rPr>
              <a:t>4) FIXING DATA TYPE : Conversion of Object Type Column to Category Type.</a:t>
            </a:r>
          </a:p>
          <a:p>
            <a:r>
              <a:rPr lang="en-GB" sz="3000" b="1" dirty="0">
                <a:solidFill>
                  <a:schemeClr val="tx1"/>
                </a:solidFill>
                <a:latin typeface="+mj-lt"/>
              </a:rPr>
              <a:t>5) OUTLIERS AND THEIR TREATMENT : Identifying the outliers in all columns and treating them. Using IQR to treat the outliers.</a:t>
            </a:r>
            <a:endParaRPr lang="en-US" sz="3000" dirty="0">
              <a:solidFill>
                <a:schemeClr val="tx1"/>
              </a:solidFill>
              <a:latin typeface="+mj-lt"/>
            </a:endParaRPr>
          </a:p>
        </p:txBody>
      </p:sp>
    </p:spTree>
    <p:extLst>
      <p:ext uri="{BB962C8B-B14F-4D97-AF65-F5344CB8AC3E}">
        <p14:creationId xmlns:p14="http://schemas.microsoft.com/office/powerpoint/2010/main" val="3803844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224857"/>
            <a:ext cx="10728322" cy="921733"/>
          </a:xfrm>
        </p:spPr>
        <p:txBody>
          <a:bodyPr>
            <a:normAutofit/>
          </a:bodyPr>
          <a:lstStyle/>
          <a:p>
            <a:r>
              <a:rPr lang="en-US" sz="6000" b="1" u="sng" dirty="0"/>
              <a:t>DATA PREPROCESSING II</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798134" y="2042300"/>
            <a:ext cx="3887255" cy="3628610"/>
          </a:xfrm>
        </p:spPr>
        <p:txBody>
          <a:bodyPr>
            <a:noAutofit/>
          </a:bodyPr>
          <a:lstStyle/>
          <a:p>
            <a:r>
              <a:rPr lang="en-US" sz="2800" b="1" dirty="0">
                <a:solidFill>
                  <a:schemeClr val="tx1"/>
                </a:solidFill>
                <a:latin typeface="+mj-lt"/>
              </a:rPr>
              <a:t>Plot shows that outliers have been treated.</a:t>
            </a:r>
          </a:p>
          <a:p>
            <a:r>
              <a:rPr lang="en-US" sz="2800" b="1" dirty="0">
                <a:solidFill>
                  <a:schemeClr val="tx1"/>
                </a:solidFill>
                <a:latin typeface="+mj-lt"/>
              </a:rPr>
              <a:t>There are no missing values in the dataset now.</a:t>
            </a:r>
          </a:p>
          <a:p>
            <a:r>
              <a:rPr lang="en-US" sz="2800" b="1" dirty="0">
                <a:solidFill>
                  <a:schemeClr val="tx1"/>
                </a:solidFill>
                <a:latin typeface="+mj-lt"/>
              </a:rPr>
              <a:t>All object type attributes have been converted to Category Type</a:t>
            </a:r>
            <a:endParaRPr lang="en-GB" sz="2800" b="1" dirty="0">
              <a:solidFill>
                <a:schemeClr val="tx1"/>
              </a:solidFill>
              <a:latin typeface="+mj-lt"/>
            </a:endParaRPr>
          </a:p>
        </p:txBody>
      </p:sp>
      <p:pic>
        <p:nvPicPr>
          <p:cNvPr id="35842" name="Picture 2">
            <a:extLst>
              <a:ext uri="{FF2B5EF4-FFF2-40B4-BE49-F238E27FC236}">
                <a16:creationId xmlns:a16="http://schemas.microsoft.com/office/drawing/2014/main" id="{A08BA399-6965-4369-BC3F-73D3D28C78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367" y="1080068"/>
            <a:ext cx="6781800" cy="555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6912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690336"/>
            <a:ext cx="10728322" cy="1477328"/>
          </a:xfrm>
        </p:spPr>
        <p:txBody>
          <a:bodyPr>
            <a:normAutofit/>
          </a:bodyPr>
          <a:lstStyle/>
          <a:p>
            <a:pPr algn="ctr"/>
            <a:r>
              <a:rPr lang="en-US" sz="10000" b="1" dirty="0"/>
              <a:t>MODEL BUILDING</a:t>
            </a:r>
            <a:endParaRPr lang="en-US" sz="10000" dirty="0"/>
          </a:p>
        </p:txBody>
      </p:sp>
    </p:spTree>
    <p:extLst>
      <p:ext uri="{BB962C8B-B14F-4D97-AF65-F5344CB8AC3E}">
        <p14:creationId xmlns:p14="http://schemas.microsoft.com/office/powerpoint/2010/main" val="7088725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93920"/>
            <a:ext cx="10728322" cy="5600479"/>
          </a:xfrm>
        </p:spPr>
        <p:txBody>
          <a:bodyPr>
            <a:normAutofit fontScale="90000"/>
          </a:bodyPr>
          <a:lstStyle/>
          <a:p>
            <a:r>
              <a:rPr lang="en-GB" sz="4000" b="1" u="sng" dirty="0"/>
              <a:t>STEP 1:  IMPORTING LIBRARIES</a:t>
            </a:r>
            <a:br>
              <a:rPr lang="en-GB" sz="4000" b="1" u="sng" dirty="0"/>
            </a:br>
            <a:r>
              <a:rPr lang="en-GB" sz="2400" b="1" dirty="0"/>
              <a:t>from </a:t>
            </a:r>
            <a:r>
              <a:rPr lang="en-GB" sz="2400" b="1" dirty="0" err="1"/>
              <a:t>sklearn.linear_model</a:t>
            </a:r>
            <a:r>
              <a:rPr lang="en-GB" sz="2400" b="1" dirty="0"/>
              <a:t> import </a:t>
            </a:r>
            <a:r>
              <a:rPr lang="en-GB" sz="2400" b="1" dirty="0" err="1"/>
              <a:t>LinearRegression</a:t>
            </a:r>
            <a:br>
              <a:rPr lang="en-GB" sz="2400" b="1" dirty="0"/>
            </a:br>
            <a:r>
              <a:rPr lang="en-GB" sz="2400" b="1" dirty="0"/>
              <a:t>from </a:t>
            </a:r>
            <a:r>
              <a:rPr lang="en-GB" sz="2400" b="1" dirty="0" err="1"/>
              <a:t>sklearn.model_selection</a:t>
            </a:r>
            <a:r>
              <a:rPr lang="en-GB" sz="2400" b="1" dirty="0"/>
              <a:t> import </a:t>
            </a:r>
            <a:r>
              <a:rPr lang="en-GB" sz="2400" b="1" dirty="0" err="1"/>
              <a:t>train_test_split</a:t>
            </a:r>
            <a:br>
              <a:rPr lang="en-GB" sz="2400" b="1" dirty="0"/>
            </a:br>
            <a:br>
              <a:rPr lang="en-GB" sz="2400" b="1" dirty="0"/>
            </a:br>
            <a:r>
              <a:rPr lang="en-GB" sz="4000" b="1" u="sng" dirty="0"/>
              <a:t>STEP 2:  DEFINING X &amp; Y VARIABLES</a:t>
            </a:r>
            <a:br>
              <a:rPr lang="en-GB" sz="4000" b="1" u="sng" dirty="0"/>
            </a:br>
            <a:r>
              <a:rPr lang="en-GB" sz="2400" b="1" dirty="0"/>
              <a:t>X (Independent Variables) :  Location, Year, </a:t>
            </a:r>
            <a:r>
              <a:rPr lang="en-GB" sz="2400" b="1" dirty="0" err="1"/>
              <a:t>Kilometers_Driven</a:t>
            </a:r>
            <a:r>
              <a:rPr lang="en-GB" sz="2400" b="1" dirty="0"/>
              <a:t>, </a:t>
            </a:r>
            <a:r>
              <a:rPr lang="en-GB" sz="2400" b="1" dirty="0" err="1"/>
              <a:t>Fuel_Type</a:t>
            </a:r>
            <a:r>
              <a:rPr lang="en-GB" sz="2400" b="1" dirty="0"/>
              <a:t>, Transmission, Owner_Type, Mileage, Engine, Power, Seats </a:t>
            </a:r>
            <a:br>
              <a:rPr lang="en-GB" sz="2400" b="1" dirty="0"/>
            </a:br>
            <a:r>
              <a:rPr lang="en-GB" sz="2400" b="1" dirty="0"/>
              <a:t>y (Dependent Variable) : Price</a:t>
            </a:r>
            <a:br>
              <a:rPr lang="en-GB" sz="2400" b="1" dirty="0"/>
            </a:br>
            <a:br>
              <a:rPr lang="en-GB" sz="4000" b="1" dirty="0"/>
            </a:br>
            <a:r>
              <a:rPr lang="en-GB" sz="4000" b="1" u="sng" dirty="0"/>
              <a:t>STEP 2:  CREATING DUMMY VARIABLES</a:t>
            </a:r>
            <a:br>
              <a:rPr lang="en-GB" sz="4000" b="1" u="sng" dirty="0"/>
            </a:br>
            <a:r>
              <a:rPr lang="en-GB" sz="2700" b="1" dirty="0"/>
              <a:t>The Categorical Columns in this dataset cannot be read by the equation pertaining to model building.</a:t>
            </a:r>
            <a:br>
              <a:rPr lang="en-GB" sz="2700" b="1" dirty="0"/>
            </a:br>
            <a:r>
              <a:rPr lang="en-GB" sz="2700" b="1" dirty="0"/>
              <a:t>So we create simple true or false columns with their titular equivalent and column value. These will be used as independent variables without imposing any kind of ordering between the values of that particular column.</a:t>
            </a:r>
            <a:br>
              <a:rPr lang="en-GB" sz="2700" b="1" dirty="0"/>
            </a:br>
            <a:r>
              <a:rPr lang="en-GB" sz="2700" b="1" dirty="0"/>
              <a:t>In this case; the Categorical Columns are :</a:t>
            </a:r>
            <a:br>
              <a:rPr lang="en-GB" sz="2700" b="1" dirty="0"/>
            </a:br>
            <a:r>
              <a:rPr lang="en-GB" sz="2700" b="1" dirty="0"/>
              <a:t>1) Location</a:t>
            </a:r>
            <a:br>
              <a:rPr lang="en-GB" sz="2700" b="1" dirty="0"/>
            </a:br>
            <a:r>
              <a:rPr lang="en-GB" sz="2700" b="1" dirty="0"/>
              <a:t>2) </a:t>
            </a:r>
            <a:r>
              <a:rPr lang="en-GB" sz="2700" b="1" dirty="0" err="1"/>
              <a:t>Fuel_Type</a:t>
            </a:r>
            <a:br>
              <a:rPr lang="en-GB" sz="2700" b="1" dirty="0"/>
            </a:br>
            <a:r>
              <a:rPr lang="en-GB" sz="2700" b="1" dirty="0"/>
              <a:t>3) Transmission</a:t>
            </a:r>
            <a:br>
              <a:rPr lang="en-GB" sz="2700" b="1" dirty="0"/>
            </a:br>
            <a:r>
              <a:rPr lang="en-GB" sz="2700" b="1" dirty="0"/>
              <a:t>4) Owner_Type</a:t>
            </a:r>
            <a:endParaRPr lang="en-US" sz="2700" b="1" dirty="0"/>
          </a:p>
        </p:txBody>
      </p:sp>
    </p:spTree>
    <p:extLst>
      <p:ext uri="{BB962C8B-B14F-4D97-AF65-F5344CB8AC3E}">
        <p14:creationId xmlns:p14="http://schemas.microsoft.com/office/powerpoint/2010/main" val="34222920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93920"/>
            <a:ext cx="10728322" cy="6277813"/>
          </a:xfrm>
        </p:spPr>
        <p:txBody>
          <a:bodyPr>
            <a:normAutofit fontScale="90000"/>
          </a:bodyPr>
          <a:lstStyle/>
          <a:p>
            <a:r>
              <a:rPr lang="en-GB" sz="4000" b="1" u="sng" dirty="0"/>
              <a:t>STEP 3:  SPLITTING THE DATA INTO TRAINING AND TESTING SET</a:t>
            </a:r>
            <a:br>
              <a:rPr lang="en-GB" sz="4000" b="1" u="sng" dirty="0"/>
            </a:br>
            <a:r>
              <a:rPr lang="en-GB" sz="2400" b="1" dirty="0"/>
              <a:t>70% Training Data Set (5077 rows)</a:t>
            </a:r>
            <a:br>
              <a:rPr lang="en-GB" sz="2400" b="1" dirty="0"/>
            </a:br>
            <a:r>
              <a:rPr lang="en-GB" sz="2400" b="1" dirty="0"/>
              <a:t>30% Testing Data Set (2176 rows)</a:t>
            </a:r>
            <a:br>
              <a:rPr lang="en-GB" sz="2400" b="1" dirty="0"/>
            </a:br>
            <a:br>
              <a:rPr lang="en-GB" sz="2400" b="1" dirty="0"/>
            </a:br>
            <a:r>
              <a:rPr lang="en-GB" sz="4000" b="1" u="sng" dirty="0"/>
              <a:t>STEP 4:  MODEL BUILDING</a:t>
            </a:r>
            <a:br>
              <a:rPr lang="en-GB" sz="4000" b="1" u="sng" dirty="0"/>
            </a:br>
            <a:r>
              <a:rPr lang="en-GB" sz="2400" b="1" dirty="0"/>
              <a:t>Linear Regression Equation : y = </a:t>
            </a:r>
            <a:r>
              <a:rPr lang="en-GB" sz="2400" b="1" dirty="0" err="1"/>
              <a:t>aX</a:t>
            </a:r>
            <a:r>
              <a:rPr lang="en-GB" sz="2400" b="1" dirty="0"/>
              <a:t> + b</a:t>
            </a:r>
            <a:br>
              <a:rPr lang="en-GB" sz="2400" b="1" dirty="0"/>
            </a:br>
            <a:r>
              <a:rPr lang="en-GB" sz="2400" b="1" dirty="0"/>
              <a:t>where:</a:t>
            </a:r>
            <a:br>
              <a:rPr lang="en-GB" sz="2400" b="1" dirty="0"/>
            </a:br>
            <a:r>
              <a:rPr lang="en-GB" sz="2400" b="1" dirty="0"/>
              <a:t>y = Dependent Variable</a:t>
            </a:r>
            <a:br>
              <a:rPr lang="en-GB" sz="2400" b="1" dirty="0"/>
            </a:br>
            <a:r>
              <a:rPr lang="en-GB" sz="2400" b="1" dirty="0"/>
              <a:t>a = Intercept</a:t>
            </a:r>
            <a:br>
              <a:rPr lang="en-GB" sz="2400" b="1" dirty="0"/>
            </a:br>
            <a:r>
              <a:rPr lang="en-GB" sz="2400" b="1" dirty="0"/>
              <a:t>b = Slope</a:t>
            </a:r>
            <a:br>
              <a:rPr lang="en-GB" sz="2400" b="1" dirty="0"/>
            </a:br>
            <a:r>
              <a:rPr lang="en-GB" sz="2400" b="1" dirty="0"/>
              <a:t>X = Independent Variables</a:t>
            </a:r>
            <a:br>
              <a:rPr lang="en-GB" sz="2400" b="1" dirty="0"/>
            </a:br>
            <a:br>
              <a:rPr lang="en-GB" sz="2400" b="1" dirty="0"/>
            </a:br>
            <a:r>
              <a:rPr lang="en-GB" sz="2400" b="1" i="1" dirty="0"/>
              <a:t>1) INTERCEPT or 'a' VALUE : </a:t>
            </a:r>
            <a:r>
              <a:rPr lang="en-GB" sz="2400" b="1" dirty="0"/>
              <a:t>Intercept of the linear equation: [-819.8219374]</a:t>
            </a:r>
            <a:br>
              <a:rPr lang="en-GB" sz="2400" b="1" dirty="0"/>
            </a:br>
            <a:br>
              <a:rPr lang="en-GB" sz="2400" b="1" dirty="0"/>
            </a:br>
            <a:r>
              <a:rPr lang="en-GB" sz="2400" b="1" i="1" dirty="0"/>
              <a:t>2) COEFFICIENTS or SLOPE VALUE : </a:t>
            </a:r>
            <a:r>
              <a:rPr lang="en-GB" sz="2400" b="1" dirty="0"/>
              <a:t>In simple or multiple linear regression, the size of the coefficient for each independent variable gives you the size of the effect that variable is having on your dependent variable, and the sign on the coefficient (positive or negative) gives you the direction of the effect. In regression with multiple independent variables, the coefficient tells you how much the dependent variable is expected to increase (if the coefficient is positive) or decrease (if the coefficient is negative) when that independent variable increases by one, holding all the other independent variables constant.</a:t>
            </a:r>
            <a:br>
              <a:rPr lang="en-GB" sz="2400" b="1" dirty="0"/>
            </a:br>
            <a:br>
              <a:rPr lang="en-GB" sz="2400" b="1" dirty="0"/>
            </a:br>
            <a:endParaRPr lang="en-US" sz="2700" b="1" dirty="0"/>
          </a:p>
        </p:txBody>
      </p:sp>
    </p:spTree>
    <p:extLst>
      <p:ext uri="{BB962C8B-B14F-4D97-AF65-F5344CB8AC3E}">
        <p14:creationId xmlns:p14="http://schemas.microsoft.com/office/powerpoint/2010/main" val="2569323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8F4B28-1F85-4020-A21B-25179B43E66F}"/>
              </a:ext>
            </a:extLst>
          </p:cNvPr>
          <p:cNvPicPr>
            <a:picLocks noChangeAspect="1"/>
          </p:cNvPicPr>
          <p:nvPr/>
        </p:nvPicPr>
        <p:blipFill>
          <a:blip r:embed="rId2"/>
          <a:stretch>
            <a:fillRect/>
          </a:stretch>
        </p:blipFill>
        <p:spPr>
          <a:xfrm>
            <a:off x="442332" y="237066"/>
            <a:ext cx="2518175" cy="6383867"/>
          </a:xfrm>
          <a:prstGeom prst="rect">
            <a:avLst/>
          </a:prstGeom>
        </p:spPr>
      </p:pic>
      <p:pic>
        <p:nvPicPr>
          <p:cNvPr id="36866" name="Picture 2">
            <a:extLst>
              <a:ext uri="{FF2B5EF4-FFF2-40B4-BE49-F238E27FC236}">
                <a16:creationId xmlns:a16="http://schemas.microsoft.com/office/drawing/2014/main" id="{F5FC89E0-488A-43FF-A265-5E74495CB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0497" y="237066"/>
            <a:ext cx="8817504" cy="6383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6000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93920"/>
                <a:ext cx="10728322" cy="6074613"/>
              </a:xfrm>
            </p:spPr>
            <p:txBody>
              <a:bodyPr>
                <a:normAutofit/>
              </a:bodyPr>
              <a:lstStyle/>
              <a:p>
                <a:r>
                  <a:rPr lang="en-GB" sz="4000" b="1" u="sng" dirty="0"/>
                  <a:t>STEP 4:  MODEL BUILDING</a:t>
                </a:r>
                <a:br>
                  <a:rPr lang="en-GB" sz="4000" b="1" u="sng" dirty="0"/>
                </a:br>
                <a:br>
                  <a:rPr lang="en-GB" sz="2400" b="1" dirty="0"/>
                </a:br>
                <a:r>
                  <a:rPr lang="en-GB" sz="2400" b="1" i="1" dirty="0"/>
                  <a:t>2) COEFFICIENTS or SLOPE VALUE :</a:t>
                </a:r>
                <a:br>
                  <a:rPr lang="en-GB" sz="2400" b="1" dirty="0"/>
                </a:br>
                <a:r>
                  <a:rPr lang="en-GB" sz="2400" b="1" dirty="0"/>
                  <a:t>As understood from the graph. Few variables have a strong relationship with the price of the car. This relationship can either be Positive or Negative.</a:t>
                </a:r>
                <a:br>
                  <a:rPr lang="en-GB" sz="2400" b="1" dirty="0"/>
                </a:br>
                <a:r>
                  <a:rPr lang="en-GB" sz="2400" b="1" dirty="0"/>
                  <a:t>SIGNIFICANT POSITIVE EFFECT : Year, Location(Bangalore, Chennai), </a:t>
                </a:r>
                <a:r>
                  <a:rPr lang="en-GB" sz="2400" b="1" dirty="0" err="1"/>
                  <a:t>Fuel_Type</a:t>
                </a:r>
                <a:r>
                  <a:rPr lang="en-GB" sz="2400" b="1" dirty="0"/>
                  <a:t>(Diesel), Owner_Type(First), Automatic Transmission</a:t>
                </a:r>
                <a:br>
                  <a:rPr lang="en-GB" sz="2400" b="1" dirty="0"/>
                </a:br>
                <a:r>
                  <a:rPr lang="en-GB" sz="2400" b="1" dirty="0"/>
                  <a:t>SIGNIFICANT NEGATIVE EFFECT : Location(Kolkata), </a:t>
                </a:r>
                <a:r>
                  <a:rPr lang="en-GB" sz="2400" b="1" dirty="0" err="1"/>
                  <a:t>Fuel_Type</a:t>
                </a:r>
                <a:r>
                  <a:rPr lang="en-GB" sz="2400" b="1" dirty="0"/>
                  <a:t>(</a:t>
                </a:r>
                <a:r>
                  <a:rPr lang="en-GB" sz="2400" b="1" dirty="0" err="1"/>
                  <a:t>LPG,Petrol</a:t>
                </a:r>
                <a:r>
                  <a:rPr lang="en-GB" sz="2400" b="1" dirty="0"/>
                  <a:t>), Owner_Type(Second), Manual Transmission</a:t>
                </a:r>
                <a:br>
                  <a:rPr lang="en-GB" sz="2400" b="1" dirty="0"/>
                </a:br>
                <a:br>
                  <a:rPr lang="en-GB" sz="2400" b="1" dirty="0"/>
                </a:br>
                <a:r>
                  <a:rPr lang="en-GB" sz="2400" b="1" i="1" dirty="0"/>
                  <a:t>3) </a:t>
                </a:r>
                <a14:m>
                  <m:oMath xmlns:m="http://schemas.openxmlformats.org/officeDocument/2006/math">
                    <m:sSup>
                      <m:sSupPr>
                        <m:ctrlPr>
                          <a:rPr lang="en-GB" sz="2400" b="1" i="1" smtClean="0">
                            <a:latin typeface="Cambria Math" panose="02040503050406030204" pitchFamily="18" charset="0"/>
                          </a:rPr>
                        </m:ctrlPr>
                      </m:sSupPr>
                      <m:e>
                        <m:r>
                          <a:rPr lang="en-US" sz="2400" b="1" i="1" smtClean="0">
                            <a:latin typeface="Cambria Math" panose="02040503050406030204" pitchFamily="18" charset="0"/>
                          </a:rPr>
                          <m:t>𝑹</m:t>
                        </m:r>
                      </m:e>
                      <m:sup>
                        <m:r>
                          <a:rPr lang="en-US" sz="2400" b="1" i="1" smtClean="0">
                            <a:latin typeface="Cambria Math" panose="02040503050406030204" pitchFamily="18" charset="0"/>
                          </a:rPr>
                          <m:t>𝟐</m:t>
                        </m:r>
                      </m:sup>
                    </m:sSup>
                  </m:oMath>
                </a14:m>
                <a:r>
                  <a:rPr lang="en-GB" sz="2400" b="1" i="1" dirty="0"/>
                  <a:t> VALUE : </a:t>
                </a:r>
                <a:br>
                  <a:rPr lang="en-GB" sz="2400" b="1" i="1" dirty="0"/>
                </a:br>
                <a:r>
                  <a:rPr lang="en-GB" sz="2400" b="1" dirty="0"/>
                  <a:t>It is a regression metric which tells us the amount of variance explained.</a:t>
                </a:r>
                <a:br>
                  <a:rPr lang="en-GB" sz="2400" b="1" dirty="0"/>
                </a:br>
                <a:r>
                  <a:rPr lang="en-GB" sz="2400" b="1" dirty="0"/>
                  <a:t>Best possible score is 1.0, and it can be negative because the model can be arbitrarily worse.</a:t>
                </a:r>
                <a:br>
                  <a:rPr lang="en-GB" sz="2400" b="1" dirty="0"/>
                </a:br>
                <a:r>
                  <a:rPr lang="en-GB" sz="2400" b="1" dirty="0"/>
                  <a:t>A constant model that always predicts the expected value of y, disregarding the input features, would get a R^2 score of 0.0.</a:t>
                </a:r>
                <a:br>
                  <a:rPr lang="en-GB" sz="2400" b="1" dirty="0"/>
                </a:br>
                <a:r>
                  <a:rPr lang="en-GB" sz="2400" b="1" dirty="0"/>
                  <a:t>-  Training Data Score : 0.6847420515999858</a:t>
                </a:r>
                <a:br>
                  <a:rPr lang="en-GB" sz="2400" b="1" dirty="0"/>
                </a:br>
                <a:r>
                  <a:rPr lang="en-GB" sz="2400" b="1" dirty="0"/>
                  <a:t>-  Testing Data Score : 0.715571624528472</a:t>
                </a:r>
                <a:br>
                  <a:rPr lang="en-GB" sz="2400" b="1" dirty="0"/>
                </a:br>
                <a14:m>
                  <m:oMath xmlns:m="http://schemas.openxmlformats.org/officeDocument/2006/math">
                    <m:sSup>
                      <m:sSupPr>
                        <m:ctrlPr>
                          <a:rPr lang="en-GB" sz="2800" b="1" i="1">
                            <a:latin typeface="Cambria Math" panose="02040503050406030204" pitchFamily="18" charset="0"/>
                          </a:rPr>
                        </m:ctrlPr>
                      </m:sSupPr>
                      <m:e>
                        <m:r>
                          <a:rPr lang="en-US" sz="2800" b="1" i="1">
                            <a:latin typeface="Cambria Math" panose="02040503050406030204" pitchFamily="18" charset="0"/>
                          </a:rPr>
                          <m:t>𝑹</m:t>
                        </m:r>
                      </m:e>
                      <m:sup>
                        <m:r>
                          <a:rPr lang="en-US" sz="2800" b="1" i="1">
                            <a:latin typeface="Cambria Math" panose="02040503050406030204" pitchFamily="18" charset="0"/>
                          </a:rPr>
                          <m:t>𝟐</m:t>
                        </m:r>
                      </m:sup>
                    </m:sSup>
                  </m:oMath>
                </a14:m>
                <a:r>
                  <a:rPr lang="en-US" sz="2700" b="1" dirty="0"/>
                  <a:t> </a:t>
                </a:r>
                <a:r>
                  <a:rPr lang="en-GB" sz="2700" b="1" dirty="0"/>
                  <a:t>value is 0.71, which means that in this model's independent variables are able to explain 71% of the variance in the dependent variable. Therefore; it is a satisfactory model.</a:t>
                </a:r>
                <a:br>
                  <a:rPr lang="en-GB" sz="2700" b="1" dirty="0"/>
                </a:br>
                <a:r>
                  <a:rPr lang="en-GB" sz="2700" b="1" dirty="0"/>
                  <a:t>The training and testing scores are 68% and 71%, and both scores are comparable. Hence, the model is a good fit.</a:t>
                </a:r>
                <a:endParaRPr lang="en-US" sz="2700" b="1" dirty="0"/>
              </a:p>
            </p:txBody>
          </p:sp>
        </mc:Choice>
        <mc:Fallback xmlns="">
          <p:sp>
            <p:nvSpPr>
              <p:cNvPr id="2" name="Title 1">
                <a:extLst>
                  <a:ext uri="{FF2B5EF4-FFF2-40B4-BE49-F238E27FC236}">
                    <a16:creationId xmlns:a16="http://schemas.microsoft.com/office/drawing/2014/main" id="{A9A6F573-0A1C-4E88-ADC4-724477CABC1B}"/>
                  </a:ext>
                </a:extLst>
              </p:cNvPr>
              <p:cNvSpPr>
                <a:spLocks noGrp="1" noRot="1" noChangeAspect="1" noMove="1" noResize="1" noEditPoints="1" noAdjustHandles="1" noChangeArrowheads="1" noChangeShapeType="1" noTextEdit="1"/>
              </p:cNvSpPr>
              <p:nvPr>
                <p:ph type="title"/>
              </p:nvPr>
            </p:nvSpPr>
            <p:spPr>
              <a:xfrm>
                <a:off x="731839" y="393920"/>
                <a:ext cx="10728322" cy="6074613"/>
              </a:xfrm>
              <a:blipFill>
                <a:blip r:embed="rId2"/>
                <a:stretch>
                  <a:fillRect l="-2841" t="-3815"/>
                </a:stretch>
              </a:blipFill>
            </p:spPr>
            <p:txBody>
              <a:bodyPr/>
              <a:lstStyle/>
              <a:p>
                <a:r>
                  <a:rPr lang="en-US">
                    <a:noFill/>
                  </a:rPr>
                  <a:t> </a:t>
                </a:r>
              </a:p>
            </p:txBody>
          </p:sp>
        </mc:Fallback>
      </mc:AlternateContent>
    </p:spTree>
    <p:extLst>
      <p:ext uri="{BB962C8B-B14F-4D97-AF65-F5344CB8AC3E}">
        <p14:creationId xmlns:p14="http://schemas.microsoft.com/office/powerpoint/2010/main" val="976302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93920"/>
                <a:ext cx="10728322" cy="5346480"/>
              </a:xfrm>
            </p:spPr>
            <p:txBody>
              <a:bodyPr>
                <a:normAutofit fontScale="90000"/>
              </a:bodyPr>
              <a:lstStyle/>
              <a:p>
                <a:r>
                  <a:rPr lang="en-GB" sz="4000" b="1" u="sng" dirty="0"/>
                  <a:t>STEP 4:  MODEL BUILDING</a:t>
                </a:r>
                <a:br>
                  <a:rPr lang="en-GB" sz="4000" b="1" u="sng" dirty="0"/>
                </a:br>
                <a:br>
                  <a:rPr lang="en-GB" sz="2400" b="1" dirty="0"/>
                </a:br>
                <a:r>
                  <a:rPr lang="en-GB" sz="3200" b="1" i="1" dirty="0"/>
                  <a:t>4) MODEL PERFORMANCE EVALUATION</a:t>
                </a:r>
                <a:br>
                  <a:rPr lang="en-GB" sz="3200" b="1" i="1" dirty="0"/>
                </a:br>
                <a:r>
                  <a:rPr lang="en-GB" sz="3200" b="1" i="1" dirty="0"/>
                  <a:t>- </a:t>
                </a:r>
                <a:r>
                  <a:rPr lang="en-GB" sz="3200" b="1" dirty="0"/>
                  <a:t>Mean Absolute Error : 1.6333095620442801</a:t>
                </a:r>
                <a:br>
                  <a:rPr lang="en-GB" sz="3200" b="1" dirty="0"/>
                </a:br>
                <a:r>
                  <a:rPr lang="en-GB" sz="3200" b="1" dirty="0"/>
                  <a:t>- Root Mean Square Error : 2.2839305825824274</a:t>
                </a:r>
                <a:br>
                  <a:rPr lang="en-GB" sz="3200" b="1" dirty="0"/>
                </a:br>
                <a:r>
                  <a:rPr lang="en-GB" sz="3200" b="1" dirty="0"/>
                  <a:t>Smaller RMSE and MAE value is preferred. In our case; the values are quite decent as the dataset is quite large.</a:t>
                </a:r>
                <a:br>
                  <a:rPr lang="en-GB" sz="3200" b="1" dirty="0"/>
                </a:br>
                <a:r>
                  <a:rPr lang="en-GB" sz="3200" b="1" dirty="0"/>
                  <a:t>All 3 performance evaluation values ( 𝑅2 , MAE and RMSE) can be improved.  𝑅2  can be increased by including more variable attributes. Efforts can be made to reduce the MAE and RMSE values as well</a:t>
                </a:r>
                <a:br>
                  <a:rPr lang="en-GB" sz="3200" b="1" dirty="0"/>
                </a:br>
                <a:br>
                  <a:rPr lang="en-GB" sz="3200" b="1" dirty="0"/>
                </a:br>
                <a:r>
                  <a:rPr lang="en-GB" sz="3200" b="1" i="1" dirty="0"/>
                  <a:t>5) ADDING INTERACTION TERMS (To increase the </a:t>
                </a:r>
                <a14:m>
                  <m:oMath xmlns:m="http://schemas.openxmlformats.org/officeDocument/2006/math">
                    <m:sSup>
                      <m:sSupPr>
                        <m:ctrlPr>
                          <a:rPr lang="en-GB" sz="3200" b="1" i="1">
                            <a:latin typeface="Cambria Math" panose="02040503050406030204" pitchFamily="18" charset="0"/>
                          </a:rPr>
                        </m:ctrlPr>
                      </m:sSupPr>
                      <m:e>
                        <m:r>
                          <a:rPr lang="en-US" sz="3200" b="1" i="1">
                            <a:latin typeface="Cambria Math" panose="02040503050406030204" pitchFamily="18" charset="0"/>
                          </a:rPr>
                          <m:t>𝑹</m:t>
                        </m:r>
                      </m:e>
                      <m:sup>
                        <m:r>
                          <a:rPr lang="en-US" sz="3200" b="1" i="1">
                            <a:latin typeface="Cambria Math" panose="02040503050406030204" pitchFamily="18" charset="0"/>
                          </a:rPr>
                          <m:t>𝟐</m:t>
                        </m:r>
                      </m:sup>
                    </m:sSup>
                  </m:oMath>
                </a14:m>
                <a:r>
                  <a:rPr lang="en-GB" sz="3200" b="1" i="1" dirty="0"/>
                  <a:t> value)</a:t>
                </a:r>
                <a:br>
                  <a:rPr lang="en-GB" sz="3200" b="1" i="1" dirty="0"/>
                </a:br>
                <a:r>
                  <a:rPr lang="en-GB" sz="3200" b="1" dirty="0"/>
                  <a:t>-  Training Data Score (After Addition of Interaction Terms) : 0.7120245156036937</a:t>
                </a:r>
                <a:br>
                  <a:rPr lang="en-GB" sz="3200" b="1" dirty="0"/>
                </a:br>
                <a:r>
                  <a:rPr lang="en-GB" sz="3200" b="1" dirty="0"/>
                  <a:t>-  Testing Data Score (After Addition of Interaction Terms) : 0.7661134722908403</a:t>
                </a:r>
                <a:br>
                  <a:rPr lang="en-GB" sz="3200" b="1" i="1" dirty="0"/>
                </a:br>
                <a:r>
                  <a:rPr lang="en-GB" sz="3200" b="1" dirty="0"/>
                  <a:t>But this is at the cost of adding new interaction terms and therefore more variables.</a:t>
                </a:r>
                <a:br>
                  <a:rPr lang="en-GB" sz="2400" b="1" dirty="0"/>
                </a:br>
                <a:br>
                  <a:rPr lang="en-GB" sz="2800" b="1" dirty="0"/>
                </a:br>
                <a:endParaRPr lang="en-US" sz="2700" b="1" dirty="0"/>
              </a:p>
            </p:txBody>
          </p:sp>
        </mc:Choice>
        <mc:Fallback xmlns="">
          <p:sp>
            <p:nvSpPr>
              <p:cNvPr id="2" name="Title 1">
                <a:extLst>
                  <a:ext uri="{FF2B5EF4-FFF2-40B4-BE49-F238E27FC236}">
                    <a16:creationId xmlns:a16="http://schemas.microsoft.com/office/drawing/2014/main" id="{A9A6F573-0A1C-4E88-ADC4-724477CABC1B}"/>
                  </a:ext>
                </a:extLst>
              </p:cNvPr>
              <p:cNvSpPr>
                <a:spLocks noGrp="1" noRot="1" noChangeAspect="1" noMove="1" noResize="1" noEditPoints="1" noAdjustHandles="1" noChangeArrowheads="1" noChangeShapeType="1" noTextEdit="1"/>
              </p:cNvSpPr>
              <p:nvPr>
                <p:ph type="title"/>
              </p:nvPr>
            </p:nvSpPr>
            <p:spPr>
              <a:xfrm>
                <a:off x="731839" y="393920"/>
                <a:ext cx="10728322" cy="5346480"/>
              </a:xfrm>
              <a:blipFill>
                <a:blip r:embed="rId2"/>
                <a:stretch>
                  <a:fillRect l="-2557" t="-3877" r="-1136"/>
                </a:stretch>
              </a:blipFill>
            </p:spPr>
            <p:txBody>
              <a:bodyPr/>
              <a:lstStyle/>
              <a:p>
                <a:r>
                  <a:rPr lang="en-US">
                    <a:noFill/>
                  </a:rPr>
                  <a:t> </a:t>
                </a:r>
              </a:p>
            </p:txBody>
          </p:sp>
        </mc:Fallback>
      </mc:AlternateContent>
    </p:spTree>
    <p:extLst>
      <p:ext uri="{BB962C8B-B14F-4D97-AF65-F5344CB8AC3E}">
        <p14:creationId xmlns:p14="http://schemas.microsoft.com/office/powerpoint/2010/main" val="2642136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20000" y="619200"/>
            <a:ext cx="10728322" cy="921733"/>
          </a:xfrm>
        </p:spPr>
        <p:txBody>
          <a:bodyPr>
            <a:normAutofit/>
          </a:bodyPr>
          <a:lstStyle/>
          <a:p>
            <a:r>
              <a:rPr lang="en-US" sz="6000" b="1" u="sng" dirty="0"/>
              <a:t>DATA PREPROCESSING I</a:t>
            </a:r>
          </a:p>
        </p:txBody>
      </p:sp>
      <p:sp>
        <p:nvSpPr>
          <p:cNvPr id="3" name="Content Placeholder 2">
            <a:extLst>
              <a:ext uri="{FF2B5EF4-FFF2-40B4-BE49-F238E27FC236}">
                <a16:creationId xmlns:a16="http://schemas.microsoft.com/office/drawing/2014/main" id="{4DBD2830-BBF6-429E-B673-DB6E8F36CC21}"/>
              </a:ext>
            </a:extLst>
          </p:cNvPr>
          <p:cNvSpPr>
            <a:spLocks noGrp="1"/>
          </p:cNvSpPr>
          <p:nvPr>
            <p:ph sz="half" idx="1"/>
          </p:nvPr>
        </p:nvSpPr>
        <p:spPr>
          <a:xfrm>
            <a:off x="720000" y="1676400"/>
            <a:ext cx="10728322" cy="4562400"/>
          </a:xfrm>
        </p:spPr>
        <p:txBody>
          <a:bodyPr>
            <a:normAutofit/>
          </a:bodyPr>
          <a:lstStyle/>
          <a:p>
            <a:r>
              <a:rPr lang="en-US" sz="3000" b="1" dirty="0">
                <a:solidFill>
                  <a:schemeClr val="tx1"/>
                </a:solidFill>
                <a:latin typeface="+mj-lt"/>
              </a:rPr>
              <a:t>DATA SET INFORMATION</a:t>
            </a:r>
          </a:p>
          <a:p>
            <a:r>
              <a:rPr lang="en-US" sz="3000" b="1" dirty="0">
                <a:solidFill>
                  <a:schemeClr val="tx1"/>
                </a:solidFill>
                <a:latin typeface="+mj-lt"/>
              </a:rPr>
              <a:t>Now there are 12 attributes/columns as compared to the initial 14</a:t>
            </a:r>
          </a:p>
          <a:p>
            <a:r>
              <a:rPr lang="en-GB" sz="3000" b="1" dirty="0">
                <a:solidFill>
                  <a:schemeClr val="tx1"/>
                </a:solidFill>
                <a:latin typeface="+mj-lt"/>
              </a:rPr>
              <a:t>7 attributes have no missing values. (Name, Location, Year, </a:t>
            </a:r>
            <a:r>
              <a:rPr lang="en-GB" sz="3000" b="1" dirty="0" err="1">
                <a:solidFill>
                  <a:schemeClr val="tx1"/>
                </a:solidFill>
                <a:latin typeface="+mj-lt"/>
              </a:rPr>
              <a:t>Kilometers_Driven</a:t>
            </a:r>
            <a:r>
              <a:rPr lang="en-GB" sz="3000" b="1" dirty="0">
                <a:solidFill>
                  <a:schemeClr val="tx1"/>
                </a:solidFill>
                <a:latin typeface="+mj-lt"/>
              </a:rPr>
              <a:t>, </a:t>
            </a:r>
            <a:r>
              <a:rPr lang="en-GB" sz="3000" b="1" dirty="0" err="1">
                <a:solidFill>
                  <a:schemeClr val="tx1"/>
                </a:solidFill>
                <a:latin typeface="+mj-lt"/>
              </a:rPr>
              <a:t>Fuel_Type</a:t>
            </a:r>
            <a:r>
              <a:rPr lang="en-GB" sz="3000" b="1" dirty="0">
                <a:solidFill>
                  <a:schemeClr val="tx1"/>
                </a:solidFill>
                <a:latin typeface="+mj-lt"/>
              </a:rPr>
              <a:t>, Transmission, </a:t>
            </a:r>
            <a:r>
              <a:rPr lang="en-GB" sz="3000" b="1" dirty="0" err="1">
                <a:solidFill>
                  <a:schemeClr val="tx1"/>
                </a:solidFill>
                <a:latin typeface="+mj-lt"/>
              </a:rPr>
              <a:t>Owner_Type</a:t>
            </a:r>
            <a:r>
              <a:rPr lang="en-GB" sz="3000" b="1" dirty="0">
                <a:solidFill>
                  <a:schemeClr val="tx1"/>
                </a:solidFill>
                <a:latin typeface="+mj-lt"/>
              </a:rPr>
              <a:t>)</a:t>
            </a:r>
          </a:p>
          <a:p>
            <a:r>
              <a:rPr lang="en-GB" sz="3000" b="1" dirty="0">
                <a:solidFill>
                  <a:schemeClr val="tx1"/>
                </a:solidFill>
                <a:latin typeface="+mj-lt"/>
              </a:rPr>
              <a:t>5 attributes have missing values. (Mileage, Engine, Power, Seats, Price)</a:t>
            </a:r>
          </a:p>
        </p:txBody>
      </p:sp>
    </p:spTree>
    <p:extLst>
      <p:ext uri="{BB962C8B-B14F-4D97-AF65-F5344CB8AC3E}">
        <p14:creationId xmlns:p14="http://schemas.microsoft.com/office/powerpoint/2010/main" val="17534849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93920"/>
            <a:ext cx="10728322" cy="6193147"/>
          </a:xfrm>
        </p:spPr>
        <p:txBody>
          <a:bodyPr>
            <a:normAutofit/>
          </a:bodyPr>
          <a:lstStyle/>
          <a:p>
            <a:r>
              <a:rPr lang="en-GB" sz="4000" b="1" u="sng" dirty="0"/>
              <a:t>STEP 4:  MODEL BUILDING</a:t>
            </a:r>
            <a:br>
              <a:rPr lang="en-GB" sz="2800" b="1" dirty="0"/>
            </a:br>
            <a:r>
              <a:rPr lang="en-GB" sz="2800" b="1" i="1" dirty="0"/>
              <a:t>6) FINAL EQUATION OF THE MODEL</a:t>
            </a:r>
            <a:br>
              <a:rPr lang="en-GB" sz="2800" b="1" i="1" dirty="0"/>
            </a:br>
            <a:br>
              <a:rPr lang="en-GB" sz="2800" b="1" i="1" dirty="0"/>
            </a:br>
            <a:r>
              <a:rPr lang="en-GB" sz="2800" b="1" dirty="0"/>
              <a:t>Price =	( 0.40879779963848883 ) * Year +  ( -1.045304873765375e-05 ) * </a:t>
            </a:r>
            <a:r>
              <a:rPr lang="en-GB" sz="2800" b="1" dirty="0" err="1"/>
              <a:t>Kilometers_Driven</a:t>
            </a:r>
            <a:r>
              <a:rPr lang="en-GB" sz="2800" b="1" dirty="0"/>
              <a:t> +  ( -0.08977878224484184 ) * Mileage +  ( 0.0009855126063751068 ) * Engine +  ( 0.036627580178181685 ) * Power +  ( 9.366951658762446e-13 ) * Seats +  ( 0.05849649253841341 ) * </a:t>
            </a:r>
            <a:r>
              <a:rPr lang="en-GB" sz="2800" b="1" dirty="0" err="1"/>
              <a:t>Location_Ahmedabad</a:t>
            </a:r>
            <a:r>
              <a:rPr lang="en-GB" sz="2800" b="1" dirty="0"/>
              <a:t> +  ( 0.35249370890987153 ) * </a:t>
            </a:r>
            <a:r>
              <a:rPr lang="en-GB" sz="2800" b="1" dirty="0" err="1"/>
              <a:t>Location_Bangalore</a:t>
            </a:r>
            <a:r>
              <a:rPr lang="en-GB" sz="2800" b="1" dirty="0"/>
              <a:t> +  ( 0.11630341981972431 ) * </a:t>
            </a:r>
            <a:r>
              <a:rPr lang="en-GB" sz="2800" b="1" dirty="0" err="1"/>
              <a:t>Location_Chennai</a:t>
            </a:r>
            <a:r>
              <a:rPr lang="en-GB" sz="2800" b="1" dirty="0"/>
              <a:t> +  ( 0.469580257537356 ) * </a:t>
            </a:r>
            <a:r>
              <a:rPr lang="en-GB" sz="2800" b="1" dirty="0" err="1"/>
              <a:t>Location_Coimbatore</a:t>
            </a:r>
            <a:r>
              <a:rPr lang="en-GB" sz="2800" b="1" dirty="0"/>
              <a:t> +  ( -0.21564162299846631 ) * </a:t>
            </a:r>
            <a:r>
              <a:rPr lang="en-GB" sz="2800" b="1" dirty="0" err="1"/>
              <a:t>Location_Delhi</a:t>
            </a:r>
            <a:r>
              <a:rPr lang="en-GB" sz="2800" b="1" dirty="0"/>
              <a:t> +  ( 0.4842451710290928 ) * </a:t>
            </a:r>
            <a:r>
              <a:rPr lang="en-GB" sz="2800" b="1" dirty="0" err="1"/>
              <a:t>Location_Hyderabad</a:t>
            </a:r>
            <a:r>
              <a:rPr lang="en-GB" sz="2800" b="1" dirty="0"/>
              <a:t> +  ( 0.07213293696261694 ) * </a:t>
            </a:r>
            <a:r>
              <a:rPr lang="en-GB" sz="2800" b="1" dirty="0" err="1"/>
              <a:t>Location_Jaipur</a:t>
            </a:r>
            <a:r>
              <a:rPr lang="en-GB" sz="2800" b="1" dirty="0"/>
              <a:t> +  ( -0.13430764983008867 ) * </a:t>
            </a:r>
            <a:r>
              <a:rPr lang="en-GB" sz="2800" b="1" dirty="0" err="1"/>
              <a:t>Location_Kochi</a:t>
            </a:r>
            <a:r>
              <a:rPr lang="en-GB" sz="2800" b="1" dirty="0"/>
              <a:t> +  ( -0.9407866252394254 ) * </a:t>
            </a:r>
            <a:r>
              <a:rPr lang="en-GB" sz="2800" b="1" dirty="0" err="1"/>
              <a:t>Location_Kolkata</a:t>
            </a:r>
            <a:r>
              <a:rPr lang="en-GB" sz="2800" b="1" dirty="0"/>
              <a:t> +  ( -0.1754854538536489 ) * </a:t>
            </a:r>
            <a:r>
              <a:rPr lang="en-GB" sz="2800" b="1" dirty="0" err="1"/>
              <a:t>Location_Mumbai</a:t>
            </a:r>
            <a:r>
              <a:rPr lang="en-GB" sz="2800" b="1" dirty="0"/>
              <a:t> +  ( -0.08703063487159302 ) * </a:t>
            </a:r>
            <a:r>
              <a:rPr lang="en-GB" sz="2800" b="1" dirty="0" err="1"/>
              <a:t>Location_Pune</a:t>
            </a:r>
            <a:r>
              <a:rPr lang="en-GB" sz="2800" b="1" dirty="0"/>
              <a:t> +  ( -0.01948736051800722 ) * </a:t>
            </a:r>
            <a:r>
              <a:rPr lang="en-GB" sz="2800" b="1" dirty="0" err="1"/>
              <a:t>Fuel_Type_CNG</a:t>
            </a:r>
            <a:r>
              <a:rPr lang="en-GB" sz="2800" b="1" dirty="0"/>
              <a:t> +  ( 0.8314305635116409 ) * </a:t>
            </a:r>
            <a:r>
              <a:rPr lang="en-GB" sz="2800" b="1" dirty="0" err="1"/>
              <a:t>Fuel_Type_Diesel</a:t>
            </a:r>
            <a:r>
              <a:rPr lang="en-GB" sz="2800" b="1" dirty="0"/>
              <a:t> +  ( 9.992007221626409e-16 ) * </a:t>
            </a:r>
            <a:r>
              <a:rPr lang="en-GB" sz="2800" b="1" dirty="0" err="1"/>
              <a:t>Fuel_Type_Electric</a:t>
            </a:r>
            <a:r>
              <a:rPr lang="en-GB" sz="2800" b="1" dirty="0"/>
              <a:t> +  ( -0.2722626863211187 ) * </a:t>
            </a:r>
            <a:r>
              <a:rPr lang="en-GB" sz="2800" b="1" dirty="0" err="1"/>
              <a:t>Fuel_Type_LPG</a:t>
            </a:r>
            <a:r>
              <a:rPr lang="en-GB" sz="2800" b="1" dirty="0"/>
              <a:t> +  ( -0.5396805166781 ) * </a:t>
            </a:r>
            <a:r>
              <a:rPr lang="en-GB" sz="2800" b="1" dirty="0" err="1"/>
              <a:t>Fuel_Type_Petrol</a:t>
            </a:r>
            <a:r>
              <a:rPr lang="en-GB" sz="2800" b="1" dirty="0"/>
              <a:t> +  ( 0.2772916758203992 ) * </a:t>
            </a:r>
            <a:r>
              <a:rPr lang="en-GB" sz="2800" b="1" dirty="0" err="1"/>
              <a:t>Owner_Type_First</a:t>
            </a:r>
            <a:r>
              <a:rPr lang="en-GB" sz="2800" b="1" dirty="0"/>
              <a:t> +  ( -0.3009942191891403 ) * </a:t>
            </a:r>
            <a:r>
              <a:rPr lang="en-GB" sz="2800" b="1" dirty="0" err="1"/>
              <a:t>Owner_Type_Fourth</a:t>
            </a:r>
            <a:r>
              <a:rPr lang="en-GB" sz="2800" b="1" dirty="0"/>
              <a:t> &amp; Above +  ( 0.13735138361864174 ) * </a:t>
            </a:r>
            <a:r>
              <a:rPr lang="en-GB" sz="2800" b="1" dirty="0" err="1"/>
              <a:t>Owner_Type_Second</a:t>
            </a:r>
            <a:r>
              <a:rPr lang="en-GB" sz="2800" b="1" dirty="0"/>
              <a:t> +  ( -0.11364884025382557 ) * </a:t>
            </a:r>
            <a:r>
              <a:rPr lang="en-GB" sz="2800" b="1" dirty="0" err="1"/>
              <a:t>Owner_Type_Third</a:t>
            </a:r>
            <a:r>
              <a:rPr lang="en-GB" sz="2800" b="1" dirty="0"/>
              <a:t> +  ( 0.6295151998733405 ) * </a:t>
            </a:r>
            <a:r>
              <a:rPr lang="en-GB" sz="2800" b="1" dirty="0" err="1"/>
              <a:t>Transmission_Automatic</a:t>
            </a:r>
            <a:r>
              <a:rPr lang="en-GB" sz="2800" b="1" dirty="0"/>
              <a:t> +  -0.6295151998734724</a:t>
            </a:r>
            <a:endParaRPr lang="en-US" sz="2700" b="1" dirty="0"/>
          </a:p>
        </p:txBody>
      </p:sp>
    </p:spTree>
    <p:extLst>
      <p:ext uri="{BB962C8B-B14F-4D97-AF65-F5344CB8AC3E}">
        <p14:creationId xmlns:p14="http://schemas.microsoft.com/office/powerpoint/2010/main" val="27096903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93921"/>
            <a:ext cx="10728322" cy="893012"/>
          </a:xfrm>
        </p:spPr>
        <p:txBody>
          <a:bodyPr>
            <a:normAutofit/>
          </a:bodyPr>
          <a:lstStyle/>
          <a:p>
            <a:r>
              <a:rPr lang="en-GB" sz="6000" b="1" u="sng" dirty="0"/>
              <a:t>MODEL INSIGHTS</a:t>
            </a:r>
            <a:endParaRPr lang="en-US" sz="6000" b="1" dirty="0"/>
          </a:p>
        </p:txBody>
      </p:sp>
      <p:sp>
        <p:nvSpPr>
          <p:cNvPr id="7" name="Content Placeholder 2">
            <a:extLst>
              <a:ext uri="{FF2B5EF4-FFF2-40B4-BE49-F238E27FC236}">
                <a16:creationId xmlns:a16="http://schemas.microsoft.com/office/drawing/2014/main" id="{456A1237-8EDE-44F5-BAFF-70D2D7277357}"/>
              </a:ext>
            </a:extLst>
          </p:cNvPr>
          <p:cNvSpPr>
            <a:spLocks noGrp="1"/>
          </p:cNvSpPr>
          <p:nvPr>
            <p:ph idx="1"/>
          </p:nvPr>
        </p:nvSpPr>
        <p:spPr>
          <a:xfrm>
            <a:off x="693375" y="1286934"/>
            <a:ext cx="10805249" cy="5317066"/>
          </a:xfrm>
        </p:spPr>
        <p:txBody>
          <a:bodyPr>
            <a:noAutofit/>
          </a:bodyPr>
          <a:lstStyle/>
          <a:p>
            <a:r>
              <a:rPr lang="en-GB" sz="2400" dirty="0">
                <a:solidFill>
                  <a:schemeClr val="tx1"/>
                </a:solidFill>
                <a:latin typeface="+mj-lt"/>
              </a:rPr>
              <a:t>Year, Location(Bangalore, Chennai), </a:t>
            </a:r>
            <a:r>
              <a:rPr lang="en-GB" sz="2400" dirty="0" err="1">
                <a:solidFill>
                  <a:schemeClr val="tx1"/>
                </a:solidFill>
                <a:latin typeface="+mj-lt"/>
              </a:rPr>
              <a:t>Fuel_Type</a:t>
            </a:r>
            <a:r>
              <a:rPr lang="en-GB" sz="2400" dirty="0">
                <a:solidFill>
                  <a:schemeClr val="tx1"/>
                </a:solidFill>
                <a:latin typeface="+mj-lt"/>
              </a:rPr>
              <a:t>(Diesel), Owner_Type(First), Automatic Transmission have a strong positive relationship with the price of the car.</a:t>
            </a:r>
          </a:p>
          <a:p>
            <a:r>
              <a:rPr lang="en-GB" sz="2400" dirty="0">
                <a:solidFill>
                  <a:schemeClr val="tx1"/>
                </a:solidFill>
                <a:latin typeface="+mj-lt"/>
              </a:rPr>
              <a:t>Location(Kolkata), </a:t>
            </a:r>
            <a:r>
              <a:rPr lang="en-GB" sz="2400" dirty="0" err="1">
                <a:solidFill>
                  <a:schemeClr val="tx1"/>
                </a:solidFill>
                <a:latin typeface="+mj-lt"/>
              </a:rPr>
              <a:t>Fuel_Type</a:t>
            </a:r>
            <a:r>
              <a:rPr lang="en-GB" sz="2400" dirty="0">
                <a:solidFill>
                  <a:schemeClr val="tx1"/>
                </a:solidFill>
                <a:latin typeface="+mj-lt"/>
              </a:rPr>
              <a:t>(</a:t>
            </a:r>
            <a:r>
              <a:rPr lang="en-GB" sz="2400" dirty="0" err="1">
                <a:solidFill>
                  <a:schemeClr val="tx1"/>
                </a:solidFill>
                <a:latin typeface="+mj-lt"/>
              </a:rPr>
              <a:t>LPG,Petrol</a:t>
            </a:r>
            <a:r>
              <a:rPr lang="en-GB" sz="2400" dirty="0">
                <a:solidFill>
                  <a:schemeClr val="tx1"/>
                </a:solidFill>
                <a:latin typeface="+mj-lt"/>
              </a:rPr>
              <a:t>), Owner_Type(Second), Manual Transmission have a strong negative relationship with the price of the car.</a:t>
            </a:r>
          </a:p>
          <a:p>
            <a:r>
              <a:rPr lang="en-GB" sz="2400" dirty="0">
                <a:solidFill>
                  <a:schemeClr val="tx1"/>
                </a:solidFill>
                <a:latin typeface="+mj-lt"/>
              </a:rPr>
              <a:t>Intercept of the linear equation: [-819.8219374]</a:t>
            </a:r>
          </a:p>
          <a:p>
            <a:r>
              <a:rPr lang="en-GB" sz="2400" dirty="0">
                <a:solidFill>
                  <a:schemeClr val="tx1"/>
                </a:solidFill>
                <a:latin typeface="+mj-lt"/>
              </a:rPr>
              <a:t>𝑅2  value is 0.71 (Testing Set), which means that in this model's independent variables are able to explain 71% of the variance in the dependent variable. Therefore; it is a satisfactory model.</a:t>
            </a:r>
          </a:p>
          <a:p>
            <a:r>
              <a:rPr lang="en-GB" sz="2400" dirty="0">
                <a:solidFill>
                  <a:schemeClr val="tx1"/>
                </a:solidFill>
                <a:latin typeface="+mj-lt"/>
              </a:rPr>
              <a:t>The training and testing scores are 68% and 71%, and both scores are comparable. Hence, the model is a good fit.</a:t>
            </a:r>
          </a:p>
          <a:p>
            <a:r>
              <a:rPr lang="en-GB" sz="2400" dirty="0">
                <a:solidFill>
                  <a:schemeClr val="tx1"/>
                </a:solidFill>
                <a:latin typeface="+mj-lt"/>
              </a:rPr>
              <a:t>MAE (Mean Absolute Error) = 1.6333095620442801 AND RMSE (Root Mean Square Error) = 2.2839305825824274</a:t>
            </a:r>
          </a:p>
          <a:p>
            <a:r>
              <a:rPr lang="en-GB" sz="2400" dirty="0">
                <a:solidFill>
                  <a:schemeClr val="tx1"/>
                </a:solidFill>
                <a:latin typeface="+mj-lt"/>
              </a:rPr>
              <a:t>Smaller RMSE and MAE value is preferred. In our case; the values are quite decent as the dataset is quite large.</a:t>
            </a:r>
          </a:p>
          <a:p>
            <a:endParaRPr lang="en-GB" sz="2400" dirty="0">
              <a:solidFill>
                <a:schemeClr val="tx1"/>
              </a:solidFill>
              <a:latin typeface="+mj-lt"/>
            </a:endParaRPr>
          </a:p>
        </p:txBody>
      </p:sp>
    </p:spTree>
    <p:extLst>
      <p:ext uri="{BB962C8B-B14F-4D97-AF65-F5344CB8AC3E}">
        <p14:creationId xmlns:p14="http://schemas.microsoft.com/office/powerpoint/2010/main" val="13726093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93921"/>
            <a:ext cx="10728322" cy="893012"/>
          </a:xfrm>
        </p:spPr>
        <p:txBody>
          <a:bodyPr>
            <a:normAutofit/>
          </a:bodyPr>
          <a:lstStyle/>
          <a:p>
            <a:r>
              <a:rPr lang="en-GB" sz="6000" b="1" u="sng" dirty="0"/>
              <a:t>MODEL INSIGHTS</a:t>
            </a:r>
            <a:endParaRPr lang="en-US" sz="6000" b="1" dirty="0"/>
          </a:p>
        </p:txBody>
      </p:sp>
      <p:sp>
        <p:nvSpPr>
          <p:cNvPr id="7" name="Content Placeholder 2">
            <a:extLst>
              <a:ext uri="{FF2B5EF4-FFF2-40B4-BE49-F238E27FC236}">
                <a16:creationId xmlns:a16="http://schemas.microsoft.com/office/drawing/2014/main" id="{456A1237-8EDE-44F5-BAFF-70D2D7277357}"/>
              </a:ext>
            </a:extLst>
          </p:cNvPr>
          <p:cNvSpPr>
            <a:spLocks noGrp="1"/>
          </p:cNvSpPr>
          <p:nvPr>
            <p:ph idx="1"/>
          </p:nvPr>
        </p:nvSpPr>
        <p:spPr>
          <a:xfrm>
            <a:off x="693375" y="1286934"/>
            <a:ext cx="10805249" cy="5317066"/>
          </a:xfrm>
        </p:spPr>
        <p:txBody>
          <a:bodyPr>
            <a:noAutofit/>
          </a:bodyPr>
          <a:lstStyle/>
          <a:p>
            <a:r>
              <a:rPr lang="en-GB" sz="2400" dirty="0">
                <a:solidFill>
                  <a:schemeClr val="tx1"/>
                </a:solidFill>
                <a:latin typeface="+mj-lt"/>
              </a:rPr>
              <a:t>All 3 performance evaluation values (  𝑅2  , MAE and RMSE) can be improved.  𝑅2  can be increased by including more variable attributes. Efforts can be made to reduce the MAE and RMSE values as well</a:t>
            </a:r>
          </a:p>
          <a:p>
            <a:r>
              <a:rPr lang="en-GB" sz="2400" dirty="0">
                <a:solidFill>
                  <a:schemeClr val="tx1"/>
                </a:solidFill>
                <a:latin typeface="+mj-lt"/>
              </a:rPr>
              <a:t>Addition of Interaction terms increases the  𝑅2  for both the training and testing set. But this is at the cost of </a:t>
            </a:r>
            <a:r>
              <a:rPr lang="en-GB" sz="2400" dirty="0" err="1">
                <a:solidFill>
                  <a:schemeClr val="tx1"/>
                </a:solidFill>
                <a:latin typeface="+mj-lt"/>
              </a:rPr>
              <a:t>additonal</a:t>
            </a:r>
            <a:r>
              <a:rPr lang="en-GB" sz="2400" dirty="0">
                <a:solidFill>
                  <a:schemeClr val="tx1"/>
                </a:solidFill>
                <a:latin typeface="+mj-lt"/>
              </a:rPr>
              <a:t> variables in the dataset.</a:t>
            </a:r>
          </a:p>
          <a:p>
            <a:r>
              <a:rPr lang="en-GB" sz="2400" dirty="0">
                <a:solidFill>
                  <a:schemeClr val="tx1"/>
                </a:solidFill>
                <a:latin typeface="+mj-lt"/>
              </a:rPr>
              <a:t>AFTER ADDITION OF INTERACTION VARIABLES :  𝑅2  for Training Set : 0.7120245156036937 ;  𝑅2  for Testing Set : 0.7661134722908403</a:t>
            </a:r>
          </a:p>
        </p:txBody>
      </p:sp>
    </p:spTree>
    <p:extLst>
      <p:ext uri="{BB962C8B-B14F-4D97-AF65-F5344CB8AC3E}">
        <p14:creationId xmlns:p14="http://schemas.microsoft.com/office/powerpoint/2010/main" val="3293325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93921"/>
            <a:ext cx="10728322" cy="893012"/>
          </a:xfrm>
        </p:spPr>
        <p:txBody>
          <a:bodyPr>
            <a:normAutofit/>
          </a:bodyPr>
          <a:lstStyle/>
          <a:p>
            <a:r>
              <a:rPr lang="en-GB" sz="6000" b="1" u="sng" dirty="0"/>
              <a:t>MODEL RECOMMENDATIONS</a:t>
            </a:r>
            <a:endParaRPr lang="en-US" sz="6000" b="1" dirty="0"/>
          </a:p>
        </p:txBody>
      </p:sp>
      <p:sp>
        <p:nvSpPr>
          <p:cNvPr id="7" name="Content Placeholder 2">
            <a:extLst>
              <a:ext uri="{FF2B5EF4-FFF2-40B4-BE49-F238E27FC236}">
                <a16:creationId xmlns:a16="http://schemas.microsoft.com/office/drawing/2014/main" id="{456A1237-8EDE-44F5-BAFF-70D2D7277357}"/>
              </a:ext>
            </a:extLst>
          </p:cNvPr>
          <p:cNvSpPr>
            <a:spLocks noGrp="1"/>
          </p:cNvSpPr>
          <p:nvPr>
            <p:ph idx="1"/>
          </p:nvPr>
        </p:nvSpPr>
        <p:spPr>
          <a:xfrm>
            <a:off x="693375" y="1286934"/>
            <a:ext cx="10805249" cy="5317066"/>
          </a:xfrm>
        </p:spPr>
        <p:txBody>
          <a:bodyPr>
            <a:noAutofit/>
          </a:bodyPr>
          <a:lstStyle/>
          <a:p>
            <a:r>
              <a:rPr lang="en-GB" sz="2400" dirty="0">
                <a:solidFill>
                  <a:schemeClr val="tx1"/>
                </a:solidFill>
                <a:latin typeface="+mj-lt"/>
              </a:rPr>
              <a:t>Focus on the attributes: Year, Location(Bangalore, Chennai), </a:t>
            </a:r>
            <a:r>
              <a:rPr lang="en-GB" sz="2400" dirty="0" err="1">
                <a:solidFill>
                  <a:schemeClr val="tx1"/>
                </a:solidFill>
                <a:latin typeface="+mj-lt"/>
              </a:rPr>
              <a:t>Fuel_Type</a:t>
            </a:r>
            <a:r>
              <a:rPr lang="en-GB" sz="2400" dirty="0">
                <a:solidFill>
                  <a:schemeClr val="tx1"/>
                </a:solidFill>
                <a:latin typeface="+mj-lt"/>
              </a:rPr>
              <a:t>(Diesel), Owner_Type(First), Automatic Transmission, Location(Kolkata), </a:t>
            </a:r>
            <a:r>
              <a:rPr lang="en-GB" sz="2400" dirty="0" err="1">
                <a:solidFill>
                  <a:schemeClr val="tx1"/>
                </a:solidFill>
                <a:latin typeface="+mj-lt"/>
              </a:rPr>
              <a:t>Fuel_Type</a:t>
            </a:r>
            <a:r>
              <a:rPr lang="en-GB" sz="2400" dirty="0">
                <a:solidFill>
                  <a:schemeClr val="tx1"/>
                </a:solidFill>
                <a:latin typeface="+mj-lt"/>
              </a:rPr>
              <a:t>(</a:t>
            </a:r>
            <a:r>
              <a:rPr lang="en-GB" sz="2400" dirty="0" err="1">
                <a:solidFill>
                  <a:schemeClr val="tx1"/>
                </a:solidFill>
                <a:latin typeface="+mj-lt"/>
              </a:rPr>
              <a:t>LPG,Petrol</a:t>
            </a:r>
            <a:r>
              <a:rPr lang="en-GB" sz="2400" dirty="0">
                <a:solidFill>
                  <a:schemeClr val="tx1"/>
                </a:solidFill>
                <a:latin typeface="+mj-lt"/>
              </a:rPr>
              <a:t>), Owner_Type(Second), Manual Transmission; to understand how to price the car correctly.</a:t>
            </a:r>
          </a:p>
          <a:p>
            <a:r>
              <a:rPr lang="en-GB" sz="2400" dirty="0">
                <a:solidFill>
                  <a:schemeClr val="tx1"/>
                </a:solidFill>
                <a:latin typeface="+mj-lt"/>
              </a:rPr>
              <a:t>Use of other methods to derive linear regression models to understand how they might help in understanding the dataset better and the differences in the various methods.</a:t>
            </a:r>
          </a:p>
          <a:p>
            <a:r>
              <a:rPr lang="en-GB" sz="2400" dirty="0">
                <a:solidFill>
                  <a:schemeClr val="tx1"/>
                </a:solidFill>
                <a:latin typeface="+mj-lt"/>
              </a:rPr>
              <a:t>It will also allow us an opportunity to understand </a:t>
            </a:r>
            <a:r>
              <a:rPr lang="en-GB" sz="2400">
                <a:solidFill>
                  <a:schemeClr val="tx1"/>
                </a:solidFill>
                <a:latin typeface="+mj-lt"/>
              </a:rPr>
              <a:t>which method </a:t>
            </a:r>
            <a:r>
              <a:rPr lang="en-GB" sz="2400" dirty="0">
                <a:solidFill>
                  <a:schemeClr val="tx1"/>
                </a:solidFill>
                <a:latin typeface="+mj-lt"/>
              </a:rPr>
              <a:t>works best under what scenarios.</a:t>
            </a:r>
          </a:p>
          <a:p>
            <a:r>
              <a:rPr lang="en-GB" sz="2400" dirty="0">
                <a:solidFill>
                  <a:schemeClr val="tx1"/>
                </a:solidFill>
                <a:latin typeface="+mj-lt"/>
              </a:rPr>
              <a:t>Work towards reducing MAE and RMSE values.</a:t>
            </a:r>
          </a:p>
        </p:txBody>
      </p:sp>
    </p:spTree>
    <p:extLst>
      <p:ext uri="{BB962C8B-B14F-4D97-AF65-F5344CB8AC3E}">
        <p14:creationId xmlns:p14="http://schemas.microsoft.com/office/powerpoint/2010/main" val="17243622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542D-83BF-4BC8-9722-4015C18B100F}"/>
              </a:ext>
            </a:extLst>
          </p:cNvPr>
          <p:cNvSpPr>
            <a:spLocks noGrp="1"/>
          </p:cNvSpPr>
          <p:nvPr>
            <p:ph type="title"/>
          </p:nvPr>
        </p:nvSpPr>
        <p:spPr>
          <a:xfrm>
            <a:off x="731839" y="2690336"/>
            <a:ext cx="10728322" cy="1477328"/>
          </a:xfrm>
        </p:spPr>
        <p:txBody>
          <a:bodyPr>
            <a:normAutofit/>
          </a:bodyPr>
          <a:lstStyle/>
          <a:p>
            <a:pPr algn="ctr"/>
            <a:r>
              <a:rPr lang="en-US" sz="9000" b="1" u="sng" dirty="0"/>
              <a:t>THANK YOU</a:t>
            </a:r>
          </a:p>
        </p:txBody>
      </p:sp>
    </p:spTree>
    <p:extLst>
      <p:ext uri="{BB962C8B-B14F-4D97-AF65-F5344CB8AC3E}">
        <p14:creationId xmlns:p14="http://schemas.microsoft.com/office/powerpoint/2010/main" val="972227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6CB8-4179-418A-80E5-6DA6BF3D44D7}"/>
              </a:ext>
            </a:extLst>
          </p:cNvPr>
          <p:cNvSpPr>
            <a:spLocks noGrp="1"/>
          </p:cNvSpPr>
          <p:nvPr>
            <p:ph type="title"/>
          </p:nvPr>
        </p:nvSpPr>
        <p:spPr>
          <a:xfrm>
            <a:off x="731839" y="2690336"/>
            <a:ext cx="10728322" cy="1477328"/>
          </a:xfrm>
        </p:spPr>
        <p:txBody>
          <a:bodyPr>
            <a:normAutofit/>
          </a:bodyPr>
          <a:lstStyle/>
          <a:p>
            <a:pPr algn="ctr"/>
            <a:r>
              <a:rPr lang="en-US" sz="10000" dirty="0"/>
              <a:t>UNIVARIATE ANALYSIS</a:t>
            </a:r>
          </a:p>
        </p:txBody>
      </p:sp>
    </p:spTree>
    <p:extLst>
      <p:ext uri="{BB962C8B-B14F-4D97-AF65-F5344CB8AC3E}">
        <p14:creationId xmlns:p14="http://schemas.microsoft.com/office/powerpoint/2010/main" val="1080706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451380" y="372808"/>
            <a:ext cx="4069820" cy="855917"/>
          </a:xfrm>
        </p:spPr>
        <p:txBody>
          <a:bodyPr>
            <a:normAutofit/>
          </a:bodyPr>
          <a:lstStyle/>
          <a:p>
            <a:r>
              <a:rPr lang="en-US" sz="6000" b="1" u="sng" dirty="0"/>
              <a:t>Histogram Plots</a:t>
            </a:r>
          </a:p>
        </p:txBody>
      </p:sp>
      <p:sp>
        <p:nvSpPr>
          <p:cNvPr id="7" name="TextBox 6">
            <a:extLst>
              <a:ext uri="{FF2B5EF4-FFF2-40B4-BE49-F238E27FC236}">
                <a16:creationId xmlns:a16="http://schemas.microsoft.com/office/drawing/2014/main" id="{047ACC69-C69F-4E21-8BAC-2D98DDC8CE9F}"/>
              </a:ext>
            </a:extLst>
          </p:cNvPr>
          <p:cNvSpPr txBox="1"/>
          <p:nvPr/>
        </p:nvSpPr>
        <p:spPr>
          <a:xfrm>
            <a:off x="451380" y="2102613"/>
            <a:ext cx="4471125" cy="3170099"/>
          </a:xfrm>
          <a:prstGeom prst="rect">
            <a:avLst/>
          </a:prstGeom>
          <a:noFill/>
        </p:spPr>
        <p:txBody>
          <a:bodyPr wrap="square">
            <a:spAutoFit/>
          </a:bodyPr>
          <a:lstStyle/>
          <a:p>
            <a:r>
              <a:rPr lang="en-GB" sz="4000" dirty="0">
                <a:latin typeface="+mj-lt"/>
              </a:rPr>
              <a:t>Histogram Plots of the various numerical Attributes present in the given Dataset. It shows the frequency of each element within the attribute.</a:t>
            </a:r>
            <a:endParaRPr lang="en-US" sz="4000" dirty="0">
              <a:latin typeface="+mj-lt"/>
            </a:endParaRPr>
          </a:p>
        </p:txBody>
      </p:sp>
      <p:pic>
        <p:nvPicPr>
          <p:cNvPr id="2050" name="Picture 2">
            <a:extLst>
              <a:ext uri="{FF2B5EF4-FFF2-40B4-BE49-F238E27FC236}">
                <a16:creationId xmlns:a16="http://schemas.microsoft.com/office/drawing/2014/main" id="{C40AE0FB-F386-4380-94C4-15B8AF05BC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6549" y="0"/>
            <a:ext cx="703206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658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573-0A1C-4E88-ADC4-724477CABC1B}"/>
              </a:ext>
            </a:extLst>
          </p:cNvPr>
          <p:cNvSpPr>
            <a:spLocks noGrp="1"/>
          </p:cNvSpPr>
          <p:nvPr>
            <p:ph type="title"/>
          </p:nvPr>
        </p:nvSpPr>
        <p:spPr>
          <a:xfrm>
            <a:off x="731839" y="381075"/>
            <a:ext cx="10728322" cy="855917"/>
          </a:xfrm>
        </p:spPr>
        <p:txBody>
          <a:bodyPr>
            <a:normAutofit/>
          </a:bodyPr>
          <a:lstStyle/>
          <a:p>
            <a:r>
              <a:rPr lang="en-US" sz="6000" b="1" u="sng" dirty="0"/>
              <a:t>Observations</a:t>
            </a:r>
          </a:p>
        </p:txBody>
      </p:sp>
      <p:sp>
        <p:nvSpPr>
          <p:cNvPr id="7" name="TextBox 6">
            <a:extLst>
              <a:ext uri="{FF2B5EF4-FFF2-40B4-BE49-F238E27FC236}">
                <a16:creationId xmlns:a16="http://schemas.microsoft.com/office/drawing/2014/main" id="{047ACC69-C69F-4E21-8BAC-2D98DDC8CE9F}"/>
              </a:ext>
            </a:extLst>
          </p:cNvPr>
          <p:cNvSpPr txBox="1"/>
          <p:nvPr/>
        </p:nvSpPr>
        <p:spPr>
          <a:xfrm>
            <a:off x="731839" y="1424759"/>
            <a:ext cx="11186250" cy="4401205"/>
          </a:xfrm>
          <a:prstGeom prst="rect">
            <a:avLst/>
          </a:prstGeom>
          <a:noFill/>
        </p:spPr>
        <p:txBody>
          <a:bodyPr wrap="square">
            <a:spAutoFit/>
          </a:bodyPr>
          <a:lstStyle/>
          <a:p>
            <a:pPr marL="457200" indent="-457200">
              <a:buFont typeface="Arial" panose="020B0604020202020204" pitchFamily="34" charset="0"/>
              <a:buChar char="•"/>
            </a:pPr>
            <a:r>
              <a:rPr lang="en-GB" sz="3500" dirty="0">
                <a:latin typeface="+mj-lt"/>
              </a:rPr>
              <a:t>Seats ranges from 0 to 10 with the average around 5</a:t>
            </a:r>
          </a:p>
          <a:p>
            <a:pPr marL="457200" indent="-457200">
              <a:buFont typeface="Arial" panose="020B0604020202020204" pitchFamily="34" charset="0"/>
              <a:buChar char="•"/>
            </a:pPr>
            <a:r>
              <a:rPr lang="en-GB" sz="3500" dirty="0">
                <a:latin typeface="+mj-lt"/>
              </a:rPr>
              <a:t>Price ranges from Rs. 44000 to Rs. 1.6 Crore with the average around Rs. 9.5 Lakhs</a:t>
            </a:r>
          </a:p>
          <a:p>
            <a:pPr marL="457200" indent="-457200">
              <a:buFont typeface="Arial" panose="020B0604020202020204" pitchFamily="34" charset="0"/>
              <a:buChar char="•"/>
            </a:pPr>
            <a:r>
              <a:rPr lang="en-GB" sz="3500" dirty="0">
                <a:latin typeface="+mj-lt"/>
              </a:rPr>
              <a:t>There are Multiple Unique values in Name, Mileage, Engine, Power and </a:t>
            </a:r>
            <a:r>
              <a:rPr lang="en-GB" sz="3500" dirty="0" err="1">
                <a:latin typeface="+mj-lt"/>
              </a:rPr>
              <a:t>New_Price</a:t>
            </a:r>
            <a:r>
              <a:rPr lang="en-GB" sz="3500" dirty="0">
                <a:latin typeface="+mj-lt"/>
              </a:rPr>
              <a:t>.</a:t>
            </a:r>
          </a:p>
          <a:p>
            <a:pPr marL="457200" indent="-457200">
              <a:buFont typeface="Arial" panose="020B0604020202020204" pitchFamily="34" charset="0"/>
              <a:buChar char="•"/>
            </a:pPr>
            <a:r>
              <a:rPr lang="en-GB" sz="3500" dirty="0">
                <a:latin typeface="+mj-lt"/>
              </a:rPr>
              <a:t>Location has 11 Unique Values (Mumbai, Pune, Chennai, Coimbatore, Hyderabad, Jaipur, Kochi, Kolkata, Delhi, Bangalore, </a:t>
            </a:r>
            <a:r>
              <a:rPr lang="en-GB" sz="3500" dirty="0" err="1">
                <a:latin typeface="+mj-lt"/>
              </a:rPr>
              <a:t>Ahemdabad</a:t>
            </a:r>
            <a:r>
              <a:rPr lang="en-GB" sz="3500" dirty="0">
                <a:latin typeface="+mj-lt"/>
              </a:rPr>
              <a:t>)</a:t>
            </a:r>
          </a:p>
          <a:p>
            <a:pPr marL="457200" indent="-457200">
              <a:buFont typeface="Arial" panose="020B0604020202020204" pitchFamily="34" charset="0"/>
              <a:buChar char="•"/>
            </a:pPr>
            <a:r>
              <a:rPr lang="en-GB" sz="3500" dirty="0" err="1">
                <a:latin typeface="+mj-lt"/>
              </a:rPr>
              <a:t>Fuel_Type</a:t>
            </a:r>
            <a:r>
              <a:rPr lang="en-GB" sz="3500" dirty="0">
                <a:latin typeface="+mj-lt"/>
              </a:rPr>
              <a:t> has 5 Unique Values (CNG, LPG, Petrol, Diesel, Electric)</a:t>
            </a:r>
          </a:p>
          <a:p>
            <a:pPr marL="457200" indent="-457200">
              <a:buFont typeface="Arial" panose="020B0604020202020204" pitchFamily="34" charset="0"/>
              <a:buChar char="•"/>
            </a:pPr>
            <a:r>
              <a:rPr lang="en-GB" sz="3500" dirty="0">
                <a:latin typeface="+mj-lt"/>
              </a:rPr>
              <a:t>Transmission has 2 Unique Values (Manual and Automatic)</a:t>
            </a:r>
          </a:p>
          <a:p>
            <a:pPr marL="457200" indent="-457200">
              <a:buFont typeface="Arial" panose="020B0604020202020204" pitchFamily="34" charset="0"/>
              <a:buChar char="•"/>
            </a:pPr>
            <a:r>
              <a:rPr lang="en-GB" sz="3500" dirty="0" err="1">
                <a:latin typeface="+mj-lt"/>
              </a:rPr>
              <a:t>Owner_Type</a:t>
            </a:r>
            <a:r>
              <a:rPr lang="en-GB" sz="3500" dirty="0">
                <a:latin typeface="+mj-lt"/>
              </a:rPr>
              <a:t> has 4 Unique Values (First, Second, Third, Fourth and Above)</a:t>
            </a:r>
            <a:endParaRPr lang="en-US" sz="3500" dirty="0">
              <a:latin typeface="+mj-lt"/>
            </a:endParaRPr>
          </a:p>
        </p:txBody>
      </p:sp>
    </p:spTree>
    <p:extLst>
      <p:ext uri="{BB962C8B-B14F-4D97-AF65-F5344CB8AC3E}">
        <p14:creationId xmlns:p14="http://schemas.microsoft.com/office/powerpoint/2010/main" val="291174804"/>
      </p:ext>
    </p:extLst>
  </p:cSld>
  <p:clrMapOvr>
    <a:masterClrMapping/>
  </p:clrMapOvr>
</p:sld>
</file>

<file path=ppt/theme/theme1.xml><?xml version="1.0" encoding="utf-8"?>
<a:theme xmlns:a="http://schemas.openxmlformats.org/drawingml/2006/main" name="Blob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234</TotalTime>
  <Words>4465</Words>
  <Application>Microsoft Office PowerPoint</Application>
  <PresentationFormat>Widescreen</PresentationFormat>
  <Paragraphs>329</Paragraphs>
  <Slides>64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Cambria Math</vt:lpstr>
      <vt:lpstr>Sagona Book</vt:lpstr>
      <vt:lpstr>The Hand Extrablack</vt:lpstr>
      <vt:lpstr>Times New Roman</vt:lpstr>
      <vt:lpstr>BlobVTI</vt:lpstr>
      <vt:lpstr>Cars4u project</vt:lpstr>
      <vt:lpstr>BACKGROUND</vt:lpstr>
      <vt:lpstr>PROBLEM DEFINITION</vt:lpstr>
      <vt:lpstr>DATA INFORMATION </vt:lpstr>
      <vt:lpstr>DATA PREPROCESSING I</vt:lpstr>
      <vt:lpstr>DATA PREPROCESSING I</vt:lpstr>
      <vt:lpstr>UNIVARIATE ANALYSIS</vt:lpstr>
      <vt:lpstr>Histogram Plots</vt:lpstr>
      <vt:lpstr>Observations</vt:lpstr>
      <vt:lpstr>Observations</vt:lpstr>
      <vt:lpstr>Variable Analysis</vt:lpstr>
      <vt:lpstr>Variable Analysis</vt:lpstr>
      <vt:lpstr>YEAR</vt:lpstr>
      <vt:lpstr>KILOMETERS DRIVEN DISTRIBUTION</vt:lpstr>
      <vt:lpstr>SEATS DISTRIBUTION</vt:lpstr>
      <vt:lpstr>PRICE DISTRIBUTION</vt:lpstr>
      <vt:lpstr>MILEAGE DISTRIBUTION</vt:lpstr>
      <vt:lpstr>ENGINE DISTRIBUTION</vt:lpstr>
      <vt:lpstr>POWER DISTRIBUTION</vt:lpstr>
      <vt:lpstr>BIVARIATE ANALYSIS</vt:lpstr>
      <vt:lpstr>Correlation Heat Map</vt:lpstr>
      <vt:lpstr>Pair Plot</vt:lpstr>
      <vt:lpstr>Pair Plot</vt:lpstr>
      <vt:lpstr>Pair Plot</vt:lpstr>
      <vt:lpstr>TRANSMISSION V/S FUEL TYPE</vt:lpstr>
      <vt:lpstr>FUEL TYPE V/S OWNER TYPE</vt:lpstr>
      <vt:lpstr>LOCATION V/S TRANSMISSION</vt:lpstr>
      <vt:lpstr>FUEL TYPE V/S YEAR</vt:lpstr>
      <vt:lpstr>YEAR V/S KILOMETERS DRIVEN</vt:lpstr>
      <vt:lpstr>MILEAGE V/S FUEL TYPE</vt:lpstr>
      <vt:lpstr>ENGINE V/S FUEL TYPE</vt:lpstr>
      <vt:lpstr>PRICE V/S FUEL TYPE</vt:lpstr>
      <vt:lpstr>TRANSMISSION V/S POWER</vt:lpstr>
      <vt:lpstr>TRANSMISSION V/S MILEAGE</vt:lpstr>
      <vt:lpstr>PRICE V/S SEATS</vt:lpstr>
      <vt:lpstr>MULTIVARIATE ANALYSIS</vt:lpstr>
      <vt:lpstr>PRICE V/S LOCATIONS V/S TRANSMISSION</vt:lpstr>
      <vt:lpstr>PRICE V/S OWNER TYPE V/S FUEL TYPE</vt:lpstr>
      <vt:lpstr>KILOMETERS DRIVEN V/S LOCATIONS V/S OWNER TYPE</vt:lpstr>
      <vt:lpstr>YEAR V/S FUEL TYPE V/S OWNER TYPE</vt:lpstr>
      <vt:lpstr>YEAR V/S LOCATIONS V/S TRANSMISSION</vt:lpstr>
      <vt:lpstr>SEATS V/S ENGINE V/S FUEL TYPE</vt:lpstr>
      <vt:lpstr>SEATS V/S POWER V/S OWNER TYPE</vt:lpstr>
      <vt:lpstr>ENGINE V/S OWNER TYPE V/S TRANSMISSION</vt:lpstr>
      <vt:lpstr>Key Insights based on EDA</vt:lpstr>
      <vt:lpstr>Key Insights based on EDA</vt:lpstr>
      <vt:lpstr>Key Insights based on EDA</vt:lpstr>
      <vt:lpstr>Key Insights based on EDA</vt:lpstr>
      <vt:lpstr>Key Insights based on EDA</vt:lpstr>
      <vt:lpstr>Recommendations based on EDA</vt:lpstr>
      <vt:lpstr>Recommendations based on EDA</vt:lpstr>
      <vt:lpstr>DATA PREPROCESSING II</vt:lpstr>
      <vt:lpstr>DATA PREPROCESSING II</vt:lpstr>
      <vt:lpstr>MODEL BUILDING</vt:lpstr>
      <vt:lpstr>STEP 1:  IMPORTING LIBRARIES from sklearn.linear_model import LinearRegression from sklearn.model_selection import train_test_split  STEP 2:  DEFINING X &amp; Y VARIABLES X (Independent Variables) :  Location, Year, Kilometers_Driven, Fuel_Type, Transmission, Owner_Type, Mileage, Engine, Power, Seats  y (Dependent Variable) : Price  STEP 2:  CREATING DUMMY VARIABLES The Categorical Columns in this dataset cannot be read by the equation pertaining to model building. So we create simple true or false columns with their titular equivalent and column value. These will be used as independent variables without imposing any kind of ordering between the values of that particular column. In this case; the Categorical Columns are : 1) Location 2) Fuel_Type 3) Transmission 4) Owner_Type</vt:lpstr>
      <vt:lpstr>STEP 3:  SPLITTING THE DATA INTO TRAINING AND TESTING SET 70% Training Data Set (5077 rows) 30% Testing Data Set (2176 rows)  STEP 4:  MODEL BUILDING Linear Regression Equation : y = aX + b where: y = Dependent Variable a = Intercept b = Slope X = Independent Variables  1) INTERCEPT or 'a' VALUE : Intercept of the linear equation: [-819.8219374]  2) COEFFICIENTS or SLOPE VALUE : In simple or multiple linear regression, the size of the coefficient for each independent variable gives you the size of the effect that variable is having on your dependent variable, and the sign on the coefficient (positive or negative) gives you the direction of the effect. In regression with multiple independent variables, the coefficient tells you how much the dependent variable is expected to increase (if the coefficient is positive) or decrease (if the coefficient is negative) when that independent variable increases by one, holding all the other independent variables constant.  </vt:lpstr>
      <vt:lpstr>PowerPoint Presentation</vt:lpstr>
      <vt:lpstr>STEP 4:  MODEL BUILDING  2) COEFFICIENTS or SLOPE VALUE : As understood from the graph. Few variables have a strong relationship with the price of the car. This relationship can either be Positive or Negative. SIGNIFICANT POSITIVE EFFECT : Year, Location(Bangalore, Chennai), Fuel_Type(Diesel), Owner_Type(First), Automatic Transmission SIGNIFICANT NEGATIVE EFFECT : Location(Kolkata), Fuel_Type(LPG,Petrol), Owner_Type(Second), Manual Transmission  3) R^2 VALUE :  It is a regression metric which tells us the amount of variance explained. Best possible score is 1.0, and it can be negative because the model can be arbitrarily worse. A constant model that always predicts the expected value of y, disregarding the input features, would get a R^2 score of 0.0. -  Training Data Score : 0.6847420515999858 -  Testing Data Score : 0.715571624528472 R^2 value is 0.71, which means that in this model's independent variables are able to explain 71% of the variance in the dependent variable. Therefore; it is a satisfactory model. The training and testing scores are 68% and 71%, and both scores are comparable. Hence, the model is a good fit.</vt:lpstr>
      <vt:lpstr>STEP 4:  MODEL BUILDING  4) MODEL PERFORMANCE EVALUATION - Mean Absolute Error : 1.6333095620442801 - Root Mean Square Error : 2.2839305825824274 Smaller RMSE and MAE value is preferred. In our case; the values are quite decent as the dataset is quite large. All 3 performance evaluation values ( 𝑅2 , MAE and RMSE) can be improved.  𝑅2  can be increased by including more variable attributes. Efforts can be made to reduce the MAE and RMSE values as well  5) ADDING INTERACTION TERMS (To increase the R^2 value) -  Training Data Score (After Addition of Interaction Terms) : 0.7120245156036937 -  Testing Data Score (After Addition of Interaction Terms) : 0.7661134722908403 But this is at the cost of adding new interaction terms and therefore more variables.  </vt:lpstr>
      <vt:lpstr>STEP 4:  MODEL BUILDING 6) FINAL EQUATION OF THE MODEL  Price = ( 0.40879779963848883 ) * Year +  ( -1.045304873765375e-05 ) * Kilometers_Driven +  ( -0.08977878224484184 ) * Mileage +  ( 0.0009855126063751068 ) * Engine +  ( 0.036627580178181685 ) * Power +  ( 9.366951658762446e-13 ) * Seats +  ( 0.05849649253841341 ) * Location_Ahmedabad +  ( 0.35249370890987153 ) * Location_Bangalore +  ( 0.11630341981972431 ) * Location_Chennai +  ( 0.469580257537356 ) * Location_Coimbatore +  ( -0.21564162299846631 ) * Location_Delhi +  ( 0.4842451710290928 ) * Location_Hyderabad +  ( 0.07213293696261694 ) * Location_Jaipur +  ( -0.13430764983008867 ) * Location_Kochi +  ( -0.9407866252394254 ) * Location_Kolkata +  ( -0.1754854538536489 ) * Location_Mumbai +  ( -0.08703063487159302 ) * Location_Pune +  ( -0.01948736051800722 ) * Fuel_Type_CNG +  ( 0.8314305635116409 ) * Fuel_Type_Diesel +  ( 9.992007221626409e-16 ) * Fuel_Type_Electric +  ( -0.2722626863211187 ) * Fuel_Type_LPG +  ( -0.5396805166781 ) * Fuel_Type_Petrol +  ( 0.2772916758203992 ) * Owner_Type_First +  ( -0.3009942191891403 ) * Owner_Type_Fourth &amp; Above +  ( 0.13735138361864174 ) * Owner_Type_Second +  ( -0.11364884025382557 ) * Owner_Type_Third +  ( 0.6295151998733405 ) * Transmission_Automatic +  -0.6295151998734724</vt:lpstr>
      <vt:lpstr>MODEL INSIGHTS</vt:lpstr>
      <vt:lpstr>MODEL INSIGHTS</vt:lpstr>
      <vt:lpstr>MODEL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 good fitness project</dc:title>
  <dc:creator>Lavina Kunder</dc:creator>
  <cp:lastModifiedBy>Lavina Kunder</cp:lastModifiedBy>
  <cp:revision>29</cp:revision>
  <dcterms:created xsi:type="dcterms:W3CDTF">2021-03-26T17:11:02Z</dcterms:created>
  <dcterms:modified xsi:type="dcterms:W3CDTF">2021-05-14T17:49:18Z</dcterms:modified>
</cp:coreProperties>
</file>