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60" r:id="rId5"/>
    <p:sldId id="323" r:id="rId6"/>
    <p:sldId id="261" r:id="rId7"/>
    <p:sldId id="262" r:id="rId8"/>
    <p:sldId id="266" r:id="rId9"/>
    <p:sldId id="300" r:id="rId10"/>
    <p:sldId id="267" r:id="rId11"/>
    <p:sldId id="268" r:id="rId12"/>
    <p:sldId id="415" r:id="rId13"/>
    <p:sldId id="416" r:id="rId14"/>
    <p:sldId id="417" r:id="rId15"/>
    <p:sldId id="418" r:id="rId16"/>
    <p:sldId id="272" r:id="rId17"/>
    <p:sldId id="271" r:id="rId18"/>
    <p:sldId id="443" r:id="rId19"/>
    <p:sldId id="275" r:id="rId20"/>
    <p:sldId id="276" r:id="rId21"/>
    <p:sldId id="444" r:id="rId22"/>
    <p:sldId id="445" r:id="rId23"/>
    <p:sldId id="277" r:id="rId24"/>
    <p:sldId id="379" r:id="rId25"/>
    <p:sldId id="446" r:id="rId26"/>
    <p:sldId id="447" r:id="rId27"/>
    <p:sldId id="448" r:id="rId28"/>
    <p:sldId id="449" r:id="rId29"/>
    <p:sldId id="450" r:id="rId30"/>
    <p:sldId id="306" r:id="rId31"/>
    <p:sldId id="307" r:id="rId32"/>
    <p:sldId id="308" r:id="rId33"/>
    <p:sldId id="334" r:id="rId34"/>
    <p:sldId id="335" r:id="rId35"/>
    <p:sldId id="312" r:id="rId36"/>
    <p:sldId id="381" r:id="rId37"/>
    <p:sldId id="451" r:id="rId38"/>
    <p:sldId id="452" r:id="rId39"/>
    <p:sldId id="453" r:id="rId40"/>
    <p:sldId id="382" r:id="rId41"/>
    <p:sldId id="383" r:id="rId42"/>
    <p:sldId id="454" r:id="rId43"/>
    <p:sldId id="455" r:id="rId44"/>
    <p:sldId id="456" r:id="rId45"/>
    <p:sldId id="457" r:id="rId46"/>
    <p:sldId id="458" r:id="rId47"/>
    <p:sldId id="459" r:id="rId48"/>
    <p:sldId id="460" r:id="rId49"/>
    <p:sldId id="398" r:id="rId50"/>
    <p:sldId id="461" r:id="rId51"/>
    <p:sldId id="462" r:id="rId52"/>
    <p:sldId id="463" r:id="rId53"/>
    <p:sldId id="464" r:id="rId54"/>
    <p:sldId id="368" r:id="rId55"/>
    <p:sldId id="370" r:id="rId56"/>
    <p:sldId id="465" r:id="rId57"/>
    <p:sldId id="32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7" d="100"/>
          <a:sy n="57" d="100"/>
        </p:scale>
        <p:origin x="108"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August 13,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20048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August 13,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7620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August 13,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48954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August 13,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6220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August 13,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7906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August 13,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1721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August 13,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8622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August 13,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366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August 13,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3917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August 13,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433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August 13,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1054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August 13,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20104807"/>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2237A-E3A0-4938-B012-6FE2B472B199}"/>
              </a:ext>
            </a:extLst>
          </p:cNvPr>
          <p:cNvSpPr>
            <a:spLocks noGrp="1"/>
          </p:cNvSpPr>
          <p:nvPr>
            <p:ph type="ctrTitle"/>
          </p:nvPr>
        </p:nvSpPr>
        <p:spPr>
          <a:xfrm>
            <a:off x="6480000" y="1449388"/>
            <a:ext cx="5015638" cy="2075012"/>
          </a:xfrm>
        </p:spPr>
        <p:txBody>
          <a:bodyPr>
            <a:normAutofit/>
          </a:bodyPr>
          <a:lstStyle/>
          <a:p>
            <a:r>
              <a:rPr lang="en-US" dirty="0"/>
              <a:t>ALL LIFE BANK CUSTOMER SEGMENTATION</a:t>
            </a:r>
          </a:p>
        </p:txBody>
      </p:sp>
      <p:sp>
        <p:nvSpPr>
          <p:cNvPr id="3" name="Subtitle 2">
            <a:extLst>
              <a:ext uri="{FF2B5EF4-FFF2-40B4-BE49-F238E27FC236}">
                <a16:creationId xmlns:a16="http://schemas.microsoft.com/office/drawing/2014/main" id="{47D23DC6-740F-46A4-AEEC-749DAD34CD27}"/>
              </a:ext>
            </a:extLst>
          </p:cNvPr>
          <p:cNvSpPr>
            <a:spLocks noGrp="1"/>
          </p:cNvSpPr>
          <p:nvPr>
            <p:ph type="subTitle" idx="1"/>
          </p:nvPr>
        </p:nvSpPr>
        <p:spPr>
          <a:xfrm>
            <a:off x="6480000" y="3830398"/>
            <a:ext cx="5015638" cy="1219439"/>
          </a:xfrm>
        </p:spPr>
        <p:txBody>
          <a:bodyPr>
            <a:normAutofit/>
          </a:bodyPr>
          <a:lstStyle/>
          <a:p>
            <a:r>
              <a:rPr lang="en-US" sz="3000" dirty="0">
                <a:latin typeface="Times New Roman" panose="02020603050405020304" pitchFamily="18" charset="0"/>
                <a:cs typeface="Times New Roman" panose="02020603050405020304" pitchFamily="18" charset="0"/>
              </a:rPr>
              <a:t>By</a:t>
            </a:r>
          </a:p>
          <a:p>
            <a:r>
              <a:rPr lang="en-US" sz="3000" dirty="0">
                <a:latin typeface="Times New Roman" panose="02020603050405020304" pitchFamily="18" charset="0"/>
                <a:cs typeface="Times New Roman" panose="02020603050405020304" pitchFamily="18" charset="0"/>
              </a:rPr>
              <a:t>Lavina Kunder</a:t>
            </a:r>
          </a:p>
        </p:txBody>
      </p:sp>
      <p:pic>
        <p:nvPicPr>
          <p:cNvPr id="4" name="Picture 3" descr="Color hues of stone in antelope canyon">
            <a:extLst>
              <a:ext uri="{FF2B5EF4-FFF2-40B4-BE49-F238E27FC236}">
                <a16:creationId xmlns:a16="http://schemas.microsoft.com/office/drawing/2014/main" id="{D3148366-0254-48A3-9659-D478B5D1245F}"/>
              </a:ext>
            </a:extLst>
          </p:cNvPr>
          <p:cNvPicPr>
            <a:picLocks noChangeAspect="1"/>
          </p:cNvPicPr>
          <p:nvPr/>
        </p:nvPicPr>
        <p:blipFill rotWithShape="1">
          <a:blip r:embed="rId2"/>
          <a:srcRect l="19057" r="23480"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grpSp>
        <p:nvGrpSpPr>
          <p:cNvPr id="13" name="Group 1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19"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3193465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TOTAL CREDIT CARDS DISTRIBUTION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288860" y="2229348"/>
            <a:ext cx="5497983" cy="2862322"/>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Mode &lt; Mean &lt; Median</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Mostly evenly distributed.</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No Outliers</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Most of the customers have a total credit cards in the range of 4 - 7</a:t>
            </a:r>
            <a:endParaRPr lang="en-US" sz="30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A7E60001-FB59-4D1B-B340-99A8B99F7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1146329"/>
            <a:ext cx="4793478" cy="25241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5FA0443-9604-4101-903E-BB0073667C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934" y="3762933"/>
            <a:ext cx="5378208"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164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TOTAL VISITS BANK DISTRIBUTION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270427" y="2997243"/>
            <a:ext cx="5497983" cy="1477328"/>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Mode = Median &lt; Mean</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Most customers have visited the bank only twice.</a:t>
            </a:r>
            <a:endParaRPr lang="en-US" sz="3000"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B73C2597-5BFC-408C-B424-EBDB9F418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955" y="1211782"/>
            <a:ext cx="4851771" cy="25241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2EA77C0-D4B7-474A-9B31-4A01EDEB15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43" y="3802283"/>
            <a:ext cx="5497983"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585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TOTAL VISITS ONLINE DISTRIBUTION</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096000" y="2290405"/>
            <a:ext cx="5497983" cy="2862322"/>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Mode = Median &lt; Mean</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Highly Skewed</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Outliers present</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Most of the customers have visited the website of the bank online in the range of 0 - 6</a:t>
            </a:r>
            <a:endParaRPr lang="en-US" sz="3000"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099FE1C2-AEAD-4FE7-98FA-05E8B746DB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533" y="1197441"/>
            <a:ext cx="4832193" cy="25241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B58AE5D8-CD91-4ABB-A3D7-C8F64BBE9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674" y="3890665"/>
            <a:ext cx="5497983"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3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TOTAL CALLS MADE DISTRIBUTION</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253494" y="2572349"/>
            <a:ext cx="5497983" cy="2400657"/>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Median &lt; Mean &lt; Mode</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No Outliers</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Most of the customers have made calls to the bank in the range of 0 - 5</a:t>
            </a:r>
            <a:endParaRPr lang="en-US" sz="3000"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684184A8-02E7-4347-9FB0-C32314016C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667" y="1197441"/>
            <a:ext cx="4660059" cy="25241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F486241-B714-46A1-994E-46FDEC94E1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523" y="3772678"/>
            <a:ext cx="5272203"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307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581977" y="3001041"/>
            <a:ext cx="10728322" cy="855917"/>
          </a:xfrm>
        </p:spPr>
        <p:txBody>
          <a:bodyPr>
            <a:normAutofit/>
          </a:bodyPr>
          <a:lstStyle/>
          <a:p>
            <a:r>
              <a:rPr lang="en-US" sz="6000" b="1" u="sng" dirty="0"/>
              <a:t>CDF PLOT</a:t>
            </a:r>
          </a:p>
        </p:txBody>
      </p:sp>
      <p:pic>
        <p:nvPicPr>
          <p:cNvPr id="8194" name="Picture 2">
            <a:extLst>
              <a:ext uri="{FF2B5EF4-FFF2-40B4-BE49-F238E27FC236}">
                <a16:creationId xmlns:a16="http://schemas.microsoft.com/office/drawing/2014/main" id="{EB06D298-59DC-4B32-9021-93817FF2C3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619" y="0"/>
            <a:ext cx="89085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781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CDF PLOT</a:t>
            </a:r>
          </a:p>
        </p:txBody>
      </p:sp>
      <p:sp>
        <p:nvSpPr>
          <p:cNvPr id="10" name="TextBox 9">
            <a:extLst>
              <a:ext uri="{FF2B5EF4-FFF2-40B4-BE49-F238E27FC236}">
                <a16:creationId xmlns:a16="http://schemas.microsoft.com/office/drawing/2014/main" id="{1846B9BD-A653-47D3-8174-DE6BF89EAF56}"/>
              </a:ext>
            </a:extLst>
          </p:cNvPr>
          <p:cNvSpPr txBox="1"/>
          <p:nvPr/>
        </p:nvSpPr>
        <p:spPr>
          <a:xfrm>
            <a:off x="720000" y="1225689"/>
            <a:ext cx="10489867" cy="4708981"/>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Over 90% of the customers have an average credit limit only </a:t>
            </a:r>
            <a:r>
              <a:rPr lang="en-GB" sz="3000" b="0" i="0" dirty="0" err="1">
                <a:effectLst/>
                <a:latin typeface="Times New Roman" panose="02020603050405020304" pitchFamily="18" charset="0"/>
                <a:cs typeface="Times New Roman" panose="02020603050405020304" pitchFamily="18" charset="0"/>
              </a:rPr>
              <a:t>upto</a:t>
            </a:r>
            <a:r>
              <a:rPr lang="en-GB" sz="3000" b="0" i="0" dirty="0">
                <a:effectLst/>
                <a:latin typeface="Times New Roman" panose="02020603050405020304" pitchFamily="18" charset="0"/>
                <a:cs typeface="Times New Roman" panose="02020603050405020304" pitchFamily="18" charset="0"/>
              </a:rPr>
              <a:t> 75000</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90% of the dataset has </a:t>
            </a:r>
            <a:r>
              <a:rPr lang="en-GB" sz="3000" b="0" i="0" dirty="0" err="1">
                <a:effectLst/>
                <a:latin typeface="Times New Roman" panose="02020603050405020304" pitchFamily="18" charset="0"/>
                <a:cs typeface="Times New Roman" panose="02020603050405020304" pitchFamily="18" charset="0"/>
              </a:rPr>
              <a:t>upto</a:t>
            </a:r>
            <a:r>
              <a:rPr lang="en-GB" sz="3000" b="0" i="0" dirty="0">
                <a:effectLst/>
                <a:latin typeface="Times New Roman" panose="02020603050405020304" pitchFamily="18" charset="0"/>
                <a:cs typeface="Times New Roman" panose="02020603050405020304" pitchFamily="18" charset="0"/>
              </a:rPr>
              <a:t> 7 credit cards only with a very small percentage of customers have 7+ credit cards.</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80% of the customers have visited the bank </a:t>
            </a:r>
            <a:r>
              <a:rPr lang="en-GB" sz="3000" b="0" i="0" dirty="0" err="1">
                <a:effectLst/>
                <a:latin typeface="Times New Roman" panose="02020603050405020304" pitchFamily="18" charset="0"/>
                <a:cs typeface="Times New Roman" panose="02020603050405020304" pitchFamily="18" charset="0"/>
              </a:rPr>
              <a:t>upto</a:t>
            </a:r>
            <a:r>
              <a:rPr lang="en-GB" sz="3000" b="0" i="0" dirty="0">
                <a:effectLst/>
                <a:latin typeface="Times New Roman" panose="02020603050405020304" pitchFamily="18" charset="0"/>
                <a:cs typeface="Times New Roman" panose="02020603050405020304" pitchFamily="18" charset="0"/>
              </a:rPr>
              <a:t> 4 times.</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90% of the customers have made visits to the online website only up to 6 times. only 10% of the customers have visited the online website more than 7 times.</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70% of customers have made calls in the range of 0 - 4. Only the remaining 30% have made 4 or more calls.</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7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690336"/>
            <a:ext cx="10728322" cy="1477328"/>
          </a:xfrm>
        </p:spPr>
        <p:txBody>
          <a:bodyPr>
            <a:normAutofit fontScale="90000"/>
          </a:bodyPr>
          <a:lstStyle/>
          <a:p>
            <a:pPr algn="ctr"/>
            <a:r>
              <a:rPr lang="en-US" sz="10000" b="1" dirty="0"/>
              <a:t>B</a:t>
            </a:r>
            <a:r>
              <a:rPr lang="en-US" sz="10000" dirty="0"/>
              <a:t>IVARIATE &amp; MULTIVARIATE ANALYSIS</a:t>
            </a:r>
          </a:p>
        </p:txBody>
      </p:sp>
    </p:spTree>
    <p:extLst>
      <p:ext uri="{BB962C8B-B14F-4D97-AF65-F5344CB8AC3E}">
        <p14:creationId xmlns:p14="http://schemas.microsoft.com/office/powerpoint/2010/main" val="2907624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6730665" y="408182"/>
            <a:ext cx="4647867" cy="855917"/>
          </a:xfrm>
        </p:spPr>
        <p:txBody>
          <a:bodyPr>
            <a:normAutofit/>
          </a:bodyPr>
          <a:lstStyle/>
          <a:p>
            <a:pPr algn="ctr"/>
            <a:r>
              <a:rPr lang="en-US" sz="6000" b="1" u="sng" dirty="0"/>
              <a:t>Correlation Heat Map</a:t>
            </a:r>
          </a:p>
        </p:txBody>
      </p:sp>
      <p:sp>
        <p:nvSpPr>
          <p:cNvPr id="10" name="TextBox 9">
            <a:extLst>
              <a:ext uri="{FF2B5EF4-FFF2-40B4-BE49-F238E27FC236}">
                <a16:creationId xmlns:a16="http://schemas.microsoft.com/office/drawing/2014/main" id="{1846B9BD-A653-47D3-8174-DE6BF89EAF56}"/>
              </a:ext>
            </a:extLst>
          </p:cNvPr>
          <p:cNvSpPr txBox="1"/>
          <p:nvPr/>
        </p:nvSpPr>
        <p:spPr>
          <a:xfrm>
            <a:off x="6570133" y="1264099"/>
            <a:ext cx="5233456" cy="5509200"/>
          </a:xfrm>
          <a:prstGeom prst="rect">
            <a:avLst/>
          </a:prstGeom>
          <a:noFill/>
        </p:spPr>
        <p:txBody>
          <a:bodyPr wrap="square">
            <a:spAutoFit/>
          </a:bodyPr>
          <a:lstStyle/>
          <a:p>
            <a:r>
              <a:rPr lang="en-GB" sz="2200" b="0" i="0" dirty="0">
                <a:effectLst/>
                <a:latin typeface="Times New Roman" panose="02020603050405020304" pitchFamily="18" charset="0"/>
                <a:cs typeface="Times New Roman" panose="02020603050405020304" pitchFamily="18" charset="0"/>
              </a:rPr>
              <a:t>This Heat Map shows the correlation between the individual attributes. There is distributed correlation between the attributes of this dataset. With this we can draw the following inferences :</a:t>
            </a:r>
          </a:p>
          <a:p>
            <a:r>
              <a:rPr lang="en-GB" sz="2200" b="0" i="0" u="sng" dirty="0">
                <a:effectLst/>
                <a:latin typeface="Times New Roman" panose="02020603050405020304" pitchFamily="18" charset="0"/>
                <a:cs typeface="Times New Roman" panose="02020603050405020304" pitchFamily="18" charset="0"/>
              </a:rPr>
              <a:t>HIGH CORRELATION </a:t>
            </a:r>
            <a:r>
              <a:rPr lang="en-GB" sz="2200" b="0" i="0" dirty="0">
                <a:effectLst/>
                <a:latin typeface="Times New Roman" panose="02020603050405020304" pitchFamily="18" charset="0"/>
                <a:cs typeface="Times New Roman" panose="02020603050405020304" pitchFamily="18" charset="0"/>
              </a:rPr>
              <a:t>: </a:t>
            </a:r>
            <a:r>
              <a:rPr lang="en-GB" sz="2200" b="0" i="0" dirty="0" err="1">
                <a:effectLst/>
                <a:latin typeface="Times New Roman" panose="02020603050405020304" pitchFamily="18" charset="0"/>
                <a:cs typeface="Times New Roman" panose="02020603050405020304" pitchFamily="18" charset="0"/>
              </a:rPr>
              <a:t>Avg_Credit_Limit</a:t>
            </a:r>
            <a:r>
              <a:rPr lang="en-GB" sz="2200" b="0" i="0" dirty="0">
                <a:effectLst/>
                <a:latin typeface="Times New Roman" panose="02020603050405020304" pitchFamily="18" charset="0"/>
                <a:cs typeface="Times New Roman" panose="02020603050405020304" pitchFamily="18" charset="0"/>
              </a:rPr>
              <a:t> and </a:t>
            </a:r>
            <a:r>
              <a:rPr lang="en-GB" sz="2200" b="0" i="0" dirty="0" err="1">
                <a:effectLst/>
                <a:latin typeface="Times New Roman" panose="02020603050405020304" pitchFamily="18" charset="0"/>
                <a:cs typeface="Times New Roman" panose="02020603050405020304" pitchFamily="18" charset="0"/>
              </a:rPr>
              <a:t>Total_Credit_Cards</a:t>
            </a:r>
            <a:r>
              <a:rPr lang="en-GB" sz="2200" b="0" i="0" dirty="0">
                <a:effectLst/>
                <a:latin typeface="Times New Roman" panose="02020603050405020304" pitchFamily="18" charset="0"/>
                <a:cs typeface="Times New Roman" panose="02020603050405020304" pitchFamily="18" charset="0"/>
              </a:rPr>
              <a:t>, </a:t>
            </a:r>
            <a:r>
              <a:rPr lang="en-GB" sz="2200" b="0" i="0" dirty="0" err="1">
                <a:effectLst/>
                <a:latin typeface="Times New Roman" panose="02020603050405020304" pitchFamily="18" charset="0"/>
                <a:cs typeface="Times New Roman" panose="02020603050405020304" pitchFamily="18" charset="0"/>
              </a:rPr>
              <a:t>Avg_Credit_Limit</a:t>
            </a:r>
            <a:r>
              <a:rPr lang="en-GB" sz="2200" b="0" i="0" dirty="0">
                <a:effectLst/>
                <a:latin typeface="Times New Roman" panose="02020603050405020304" pitchFamily="18" charset="0"/>
                <a:cs typeface="Times New Roman" panose="02020603050405020304" pitchFamily="18" charset="0"/>
              </a:rPr>
              <a:t> and </a:t>
            </a:r>
            <a:r>
              <a:rPr lang="en-GB" sz="2200" b="0" i="0" dirty="0" err="1">
                <a:effectLst/>
                <a:latin typeface="Times New Roman" panose="02020603050405020304" pitchFamily="18" charset="0"/>
                <a:cs typeface="Times New Roman" panose="02020603050405020304" pitchFamily="18" charset="0"/>
              </a:rPr>
              <a:t>Total_Visits_Online</a:t>
            </a:r>
            <a:r>
              <a:rPr lang="en-GB" sz="2200" b="0" i="0" dirty="0">
                <a:effectLst/>
                <a:latin typeface="Times New Roman" panose="02020603050405020304" pitchFamily="18" charset="0"/>
                <a:cs typeface="Times New Roman" panose="02020603050405020304" pitchFamily="18" charset="0"/>
              </a:rPr>
              <a:t>.</a:t>
            </a:r>
          </a:p>
          <a:p>
            <a:r>
              <a:rPr lang="en-GB" sz="2200" b="0" i="0" u="sng" dirty="0">
                <a:effectLst/>
                <a:latin typeface="Times New Roman" panose="02020603050405020304" pitchFamily="18" charset="0"/>
                <a:cs typeface="Times New Roman" panose="02020603050405020304" pitchFamily="18" charset="0"/>
              </a:rPr>
              <a:t>MEDIUM CORRELATION </a:t>
            </a:r>
            <a:r>
              <a:rPr lang="en-GB" sz="2200" b="0" i="0" dirty="0">
                <a:effectLst/>
                <a:latin typeface="Times New Roman" panose="02020603050405020304" pitchFamily="18" charset="0"/>
                <a:cs typeface="Times New Roman" panose="02020603050405020304" pitchFamily="18" charset="0"/>
              </a:rPr>
              <a:t>: </a:t>
            </a:r>
            <a:r>
              <a:rPr lang="en-GB" sz="2200" b="0" i="0" dirty="0" err="1">
                <a:effectLst/>
                <a:latin typeface="Times New Roman" panose="02020603050405020304" pitchFamily="18" charset="0"/>
                <a:cs typeface="Times New Roman" panose="02020603050405020304" pitchFamily="18" charset="0"/>
              </a:rPr>
              <a:t>Total_Credit_Cards</a:t>
            </a:r>
            <a:r>
              <a:rPr lang="en-GB" sz="2200" b="0" i="0" dirty="0">
                <a:effectLst/>
                <a:latin typeface="Times New Roman" panose="02020603050405020304" pitchFamily="18" charset="0"/>
                <a:cs typeface="Times New Roman" panose="02020603050405020304" pitchFamily="18" charset="0"/>
              </a:rPr>
              <a:t> and </a:t>
            </a:r>
            <a:r>
              <a:rPr lang="en-GB" sz="2200" b="0" i="0" dirty="0" err="1">
                <a:effectLst/>
                <a:latin typeface="Times New Roman" panose="02020603050405020304" pitchFamily="18" charset="0"/>
                <a:cs typeface="Times New Roman" panose="02020603050405020304" pitchFamily="18" charset="0"/>
              </a:rPr>
              <a:t>Total_Visits_Bank</a:t>
            </a:r>
            <a:endParaRPr lang="en-GB" sz="2200" b="0" i="0" dirty="0">
              <a:effectLst/>
              <a:latin typeface="Times New Roman" panose="02020603050405020304" pitchFamily="18" charset="0"/>
              <a:cs typeface="Times New Roman" panose="02020603050405020304" pitchFamily="18" charset="0"/>
            </a:endParaRPr>
          </a:p>
          <a:p>
            <a:r>
              <a:rPr lang="en-GB" sz="2200" b="0" i="0" u="sng" dirty="0">
                <a:effectLst/>
                <a:latin typeface="Times New Roman" panose="02020603050405020304" pitchFamily="18" charset="0"/>
                <a:cs typeface="Times New Roman" panose="02020603050405020304" pitchFamily="18" charset="0"/>
              </a:rPr>
              <a:t>NEGATIVE CORRELATION </a:t>
            </a:r>
            <a:r>
              <a:rPr lang="en-GB" sz="2200" b="0" i="0" dirty="0">
                <a:effectLst/>
                <a:latin typeface="Times New Roman" panose="02020603050405020304" pitchFamily="18" charset="0"/>
                <a:cs typeface="Times New Roman" panose="02020603050405020304" pitchFamily="18" charset="0"/>
              </a:rPr>
              <a:t>: </a:t>
            </a:r>
            <a:r>
              <a:rPr lang="en-GB" sz="2200" b="0" i="0" dirty="0" err="1">
                <a:effectLst/>
                <a:latin typeface="Times New Roman" panose="02020603050405020304" pitchFamily="18" charset="0"/>
                <a:cs typeface="Times New Roman" panose="02020603050405020304" pitchFamily="18" charset="0"/>
              </a:rPr>
              <a:t>Avg_Credit_Limit</a:t>
            </a:r>
            <a:r>
              <a:rPr lang="en-GB" sz="2200" b="0" i="0" dirty="0">
                <a:effectLst/>
                <a:latin typeface="Times New Roman" panose="02020603050405020304" pitchFamily="18" charset="0"/>
                <a:cs typeface="Times New Roman" panose="02020603050405020304" pitchFamily="18" charset="0"/>
              </a:rPr>
              <a:t> and </a:t>
            </a:r>
            <a:r>
              <a:rPr lang="en-GB" sz="2200" b="0" i="0" dirty="0" err="1">
                <a:effectLst/>
                <a:latin typeface="Times New Roman" panose="02020603050405020304" pitchFamily="18" charset="0"/>
                <a:cs typeface="Times New Roman" panose="02020603050405020304" pitchFamily="18" charset="0"/>
              </a:rPr>
              <a:t>Total_Visits_Bank</a:t>
            </a:r>
            <a:r>
              <a:rPr lang="en-GB" sz="2200" b="0" i="0" dirty="0">
                <a:effectLst/>
                <a:latin typeface="Times New Roman" panose="02020603050405020304" pitchFamily="18" charset="0"/>
                <a:cs typeface="Times New Roman" panose="02020603050405020304" pitchFamily="18" charset="0"/>
              </a:rPr>
              <a:t>, </a:t>
            </a:r>
            <a:r>
              <a:rPr lang="en-GB" sz="2200" b="0" i="0" dirty="0" err="1">
                <a:effectLst/>
                <a:latin typeface="Times New Roman" panose="02020603050405020304" pitchFamily="18" charset="0"/>
                <a:cs typeface="Times New Roman" panose="02020603050405020304" pitchFamily="18" charset="0"/>
              </a:rPr>
              <a:t>Avg_Credit_Limit</a:t>
            </a:r>
            <a:r>
              <a:rPr lang="en-GB" sz="2200" b="0" i="0" dirty="0">
                <a:effectLst/>
                <a:latin typeface="Times New Roman" panose="02020603050405020304" pitchFamily="18" charset="0"/>
                <a:cs typeface="Times New Roman" panose="02020603050405020304" pitchFamily="18" charset="0"/>
              </a:rPr>
              <a:t> and </a:t>
            </a:r>
            <a:r>
              <a:rPr lang="en-GB" sz="2200" b="0" i="0" dirty="0" err="1">
                <a:effectLst/>
                <a:latin typeface="Times New Roman" panose="02020603050405020304" pitchFamily="18" charset="0"/>
                <a:cs typeface="Times New Roman" panose="02020603050405020304" pitchFamily="18" charset="0"/>
              </a:rPr>
              <a:t>Total_calls_made</a:t>
            </a:r>
            <a:r>
              <a:rPr lang="en-GB" sz="2200" b="0" i="0" dirty="0">
                <a:effectLst/>
                <a:latin typeface="Times New Roman" panose="02020603050405020304" pitchFamily="18" charset="0"/>
                <a:cs typeface="Times New Roman" panose="02020603050405020304" pitchFamily="18" charset="0"/>
              </a:rPr>
              <a:t>, </a:t>
            </a:r>
            <a:r>
              <a:rPr lang="en-GB" sz="2200" b="0" i="0" dirty="0" err="1">
                <a:effectLst/>
                <a:latin typeface="Times New Roman" panose="02020603050405020304" pitchFamily="18" charset="0"/>
                <a:cs typeface="Times New Roman" panose="02020603050405020304" pitchFamily="18" charset="0"/>
              </a:rPr>
              <a:t>Total_calls_made</a:t>
            </a:r>
            <a:r>
              <a:rPr lang="en-GB" sz="2200" b="0" i="0" dirty="0">
                <a:effectLst/>
                <a:latin typeface="Times New Roman" panose="02020603050405020304" pitchFamily="18" charset="0"/>
                <a:cs typeface="Times New Roman" panose="02020603050405020304" pitchFamily="18" charset="0"/>
              </a:rPr>
              <a:t> and </a:t>
            </a:r>
            <a:r>
              <a:rPr lang="en-GB" sz="2200" b="0" i="0" dirty="0" err="1">
                <a:effectLst/>
                <a:latin typeface="Times New Roman" panose="02020603050405020304" pitchFamily="18" charset="0"/>
                <a:cs typeface="Times New Roman" panose="02020603050405020304" pitchFamily="18" charset="0"/>
              </a:rPr>
              <a:t>Total_Credit_Cards</a:t>
            </a:r>
            <a:r>
              <a:rPr lang="en-GB" sz="2200" b="0" i="0" dirty="0">
                <a:effectLst/>
                <a:latin typeface="Times New Roman" panose="02020603050405020304" pitchFamily="18" charset="0"/>
                <a:cs typeface="Times New Roman" panose="02020603050405020304" pitchFamily="18" charset="0"/>
              </a:rPr>
              <a:t>, </a:t>
            </a:r>
            <a:r>
              <a:rPr lang="en-GB" sz="2200" b="0" i="0" dirty="0" err="1">
                <a:effectLst/>
                <a:latin typeface="Times New Roman" panose="02020603050405020304" pitchFamily="18" charset="0"/>
                <a:cs typeface="Times New Roman" panose="02020603050405020304" pitchFamily="18" charset="0"/>
              </a:rPr>
              <a:t>Total_Visits_Bank</a:t>
            </a:r>
            <a:r>
              <a:rPr lang="en-GB" sz="2200" b="0" i="0" dirty="0">
                <a:effectLst/>
                <a:latin typeface="Times New Roman" panose="02020603050405020304" pitchFamily="18" charset="0"/>
                <a:cs typeface="Times New Roman" panose="02020603050405020304" pitchFamily="18" charset="0"/>
              </a:rPr>
              <a:t> and </a:t>
            </a:r>
            <a:r>
              <a:rPr lang="en-GB" sz="2200" b="0" i="0" dirty="0" err="1">
                <a:effectLst/>
                <a:latin typeface="Times New Roman" panose="02020603050405020304" pitchFamily="18" charset="0"/>
                <a:cs typeface="Times New Roman" panose="02020603050405020304" pitchFamily="18" charset="0"/>
              </a:rPr>
              <a:t>Total_calls_made</a:t>
            </a:r>
            <a:r>
              <a:rPr lang="en-GB" sz="2200" b="0" i="0" dirty="0">
                <a:effectLst/>
                <a:latin typeface="Times New Roman" panose="02020603050405020304" pitchFamily="18" charset="0"/>
                <a:cs typeface="Times New Roman" panose="02020603050405020304" pitchFamily="18" charset="0"/>
              </a:rPr>
              <a:t>, </a:t>
            </a:r>
            <a:r>
              <a:rPr lang="en-GB" sz="2200" b="0" i="0" dirty="0" err="1">
                <a:effectLst/>
                <a:latin typeface="Times New Roman" panose="02020603050405020304" pitchFamily="18" charset="0"/>
                <a:cs typeface="Times New Roman" panose="02020603050405020304" pitchFamily="18" charset="0"/>
              </a:rPr>
              <a:t>Total_Visits_Bank</a:t>
            </a:r>
            <a:r>
              <a:rPr lang="en-GB" sz="2200" b="0" i="0" dirty="0">
                <a:effectLst/>
                <a:latin typeface="Times New Roman" panose="02020603050405020304" pitchFamily="18" charset="0"/>
                <a:cs typeface="Times New Roman" panose="02020603050405020304" pitchFamily="18" charset="0"/>
              </a:rPr>
              <a:t> and </a:t>
            </a:r>
            <a:r>
              <a:rPr lang="en-GB" sz="2200" b="0" i="0" dirty="0" err="1">
                <a:effectLst/>
                <a:latin typeface="Times New Roman" panose="02020603050405020304" pitchFamily="18" charset="0"/>
                <a:cs typeface="Times New Roman" panose="02020603050405020304" pitchFamily="18" charset="0"/>
              </a:rPr>
              <a:t>Total_Visits_Online</a:t>
            </a:r>
            <a:r>
              <a:rPr lang="en-GB" sz="2200" b="0" i="0" dirty="0">
                <a:effectLst/>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3D152D33-F892-4C2B-B60E-FC01554A8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33" y="138642"/>
            <a:ext cx="6352846" cy="6533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775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653866" y="408182"/>
            <a:ext cx="4647867" cy="855917"/>
          </a:xfrm>
        </p:spPr>
        <p:txBody>
          <a:bodyPr>
            <a:normAutofit/>
          </a:bodyPr>
          <a:lstStyle/>
          <a:p>
            <a:pPr algn="ctr"/>
            <a:r>
              <a:rPr lang="en-US" sz="6000" b="1" u="sng" dirty="0"/>
              <a:t>Pair Plot</a:t>
            </a:r>
          </a:p>
        </p:txBody>
      </p:sp>
      <p:sp>
        <p:nvSpPr>
          <p:cNvPr id="10" name="TextBox 9">
            <a:extLst>
              <a:ext uri="{FF2B5EF4-FFF2-40B4-BE49-F238E27FC236}">
                <a16:creationId xmlns:a16="http://schemas.microsoft.com/office/drawing/2014/main" id="{1846B9BD-A653-47D3-8174-DE6BF89EAF56}"/>
              </a:ext>
            </a:extLst>
          </p:cNvPr>
          <p:cNvSpPr txBox="1"/>
          <p:nvPr/>
        </p:nvSpPr>
        <p:spPr>
          <a:xfrm>
            <a:off x="7902939" y="1264099"/>
            <a:ext cx="4149722" cy="1446550"/>
          </a:xfrm>
          <a:prstGeom prst="rect">
            <a:avLst/>
          </a:prstGeom>
          <a:noFill/>
        </p:spPr>
        <p:txBody>
          <a:bodyPr wrap="square">
            <a:spAutoFit/>
          </a:bodyPr>
          <a:lstStyle/>
          <a:p>
            <a:r>
              <a:rPr lang="en-GB" sz="2200" b="0" i="0" dirty="0" err="1">
                <a:effectLst/>
                <a:latin typeface="Times New Roman" panose="02020603050405020304" pitchFamily="18" charset="0"/>
                <a:cs typeface="Times New Roman" panose="02020603050405020304" pitchFamily="18" charset="0"/>
              </a:rPr>
              <a:t>Pairplot</a:t>
            </a:r>
            <a:r>
              <a:rPr lang="en-GB" sz="2200" b="0" i="0" dirty="0">
                <a:effectLst/>
                <a:latin typeface="Times New Roman" panose="02020603050405020304" pitchFamily="18" charset="0"/>
                <a:cs typeface="Times New Roman" panose="02020603050405020304" pitchFamily="18" charset="0"/>
              </a:rPr>
              <a:t> to show the relationship between the different variables. It is a more graphical representation of the Correlation Heat Map.</a:t>
            </a:r>
            <a:endParaRPr lang="en-US" sz="2200" dirty="0">
              <a:latin typeface="Times New Roman" panose="02020603050405020304"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id="{8A5939FD-DCE1-4BFD-8C5C-AD8094D84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790293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856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PREFERRED INTERACTIONS</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519333" y="2090172"/>
            <a:ext cx="5300133" cy="2677656"/>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Most of the customer (40%) prefers to call the bank rather than visit the website or make personal visits.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Bank Visits and Online Visits are almost evenly distributed between in and around 30% each.</a:t>
            </a:r>
            <a:endParaRPr lang="en-US" sz="2400" dirty="0">
              <a:latin typeface="Times New Roman" panose="02020603050405020304" pitchFamily="18" charset="0"/>
              <a:cs typeface="Times New Roman" panose="02020603050405020304" pitchFamily="18" charset="0"/>
            </a:endParaRPr>
          </a:p>
        </p:txBody>
      </p:sp>
      <p:pic>
        <p:nvPicPr>
          <p:cNvPr id="11266" name="Picture 2">
            <a:extLst>
              <a:ext uri="{FF2B5EF4-FFF2-40B4-BE49-F238E27FC236}">
                <a16:creationId xmlns:a16="http://schemas.microsoft.com/office/drawing/2014/main" id="{8BD97D13-0979-4C8B-8F69-7AF28C188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149105"/>
            <a:ext cx="5453592" cy="5418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127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193310"/>
            <a:ext cx="10728322" cy="855917"/>
          </a:xfrm>
        </p:spPr>
        <p:txBody>
          <a:bodyPr>
            <a:normAutofit/>
          </a:bodyPr>
          <a:lstStyle/>
          <a:p>
            <a:r>
              <a:rPr lang="en-US" sz="6000" b="1" u="sng" dirty="0"/>
              <a:t>BACKGROUND</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31839" y="1058187"/>
            <a:ext cx="5870580" cy="5280463"/>
          </a:xfrm>
        </p:spPr>
        <p:txBody>
          <a:bodyPr>
            <a:noAutofit/>
          </a:bodyPr>
          <a:lstStyle/>
          <a:p>
            <a:r>
              <a:rPr lang="en-GB" sz="2600" dirty="0" err="1">
                <a:solidFill>
                  <a:schemeClr val="tx1">
                    <a:lumMod val="85000"/>
                  </a:schemeClr>
                </a:solidFill>
                <a:latin typeface="+mj-lt"/>
              </a:rPr>
              <a:t>AllLife</a:t>
            </a:r>
            <a:r>
              <a:rPr lang="en-GB" sz="2600" dirty="0">
                <a:solidFill>
                  <a:schemeClr val="tx1">
                    <a:lumMod val="85000"/>
                  </a:schemeClr>
                </a:solidFill>
                <a:latin typeface="+mj-lt"/>
              </a:rPr>
              <a:t> Bank wants to focus on its credit card customer base in the next financial year. They have been advised by their marketing research team, that the penetration in the market can be improved. Based on this input, the Marketing team proposes to run personalized campaigns to target new customers as well as upsell to existing customers. Another insight from the market research was that the customers perceive the support services of the back poorly. Based on this, the Operations team wants to upgrade the service delivery model, to ensure that customer queries are resolved faster. Head of Marketing and Head of Delivery both decide to reach out to the Data Science team for help</a:t>
            </a:r>
            <a:endParaRPr lang="en-US" sz="2600" dirty="0">
              <a:solidFill>
                <a:schemeClr val="tx1">
                  <a:lumMod val="85000"/>
                </a:schemeClr>
              </a:solidFill>
              <a:latin typeface="+mj-lt"/>
            </a:endParaRPr>
          </a:p>
        </p:txBody>
      </p:sp>
      <p:pic>
        <p:nvPicPr>
          <p:cNvPr id="1028" name="Picture 4" descr="Credit Card Design Is Going Vertical With Tap-to-Pay Booming - Bloomberg">
            <a:extLst>
              <a:ext uri="{FF2B5EF4-FFF2-40B4-BE49-F238E27FC236}">
                <a16:creationId xmlns:a16="http://schemas.microsoft.com/office/drawing/2014/main" id="{D80B05A2-02DB-44B9-92DC-F9CB0C293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9155" y="-4313"/>
            <a:ext cx="515284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31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567600" y="295859"/>
            <a:ext cx="10728322" cy="855917"/>
          </a:xfrm>
        </p:spPr>
        <p:txBody>
          <a:bodyPr>
            <a:normAutofit/>
          </a:bodyPr>
          <a:lstStyle/>
          <a:p>
            <a:r>
              <a:rPr lang="en-GB" sz="6000" b="1" u="sng" dirty="0"/>
              <a:t>AVG CREDIT LIMITS V/S TOTAL CREDIT CARDS</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824134" y="1705129"/>
            <a:ext cx="4985140" cy="4001095"/>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300" b="0" i="0" dirty="0">
                <a:effectLst/>
                <a:latin typeface="Times New Roman" panose="02020603050405020304" pitchFamily="18" charset="0"/>
                <a:cs typeface="Times New Roman" panose="02020603050405020304" pitchFamily="18" charset="0"/>
              </a:rPr>
              <a:t>There are 2 very distinct clusters.</a:t>
            </a:r>
          </a:p>
          <a:p>
            <a:pPr marL="342900" indent="-342900" algn="just">
              <a:buFont typeface="Arial" panose="020B0604020202020204" pitchFamily="34" charset="0"/>
              <a:buChar char="•"/>
            </a:pPr>
            <a:r>
              <a:rPr lang="en-GB" sz="2300" b="0" i="0" dirty="0">
                <a:effectLst/>
                <a:latin typeface="Times New Roman" panose="02020603050405020304" pitchFamily="18" charset="0"/>
                <a:cs typeface="Times New Roman" panose="02020603050405020304" pitchFamily="18" charset="0"/>
              </a:rPr>
              <a:t>Cluster 1 : Customers with </a:t>
            </a:r>
            <a:r>
              <a:rPr lang="en-GB" sz="2300" b="0" i="0" dirty="0" err="1">
                <a:effectLst/>
                <a:latin typeface="Times New Roman" panose="02020603050405020304" pitchFamily="18" charset="0"/>
                <a:cs typeface="Times New Roman" panose="02020603050405020304" pitchFamily="18" charset="0"/>
              </a:rPr>
              <a:t>Avg_Credit_Limit</a:t>
            </a:r>
            <a:r>
              <a:rPr lang="en-GB" sz="2300" b="0" i="0" dirty="0">
                <a:effectLst/>
                <a:latin typeface="Times New Roman" panose="02020603050405020304" pitchFamily="18" charset="0"/>
                <a:cs typeface="Times New Roman" panose="02020603050405020304" pitchFamily="18" charset="0"/>
              </a:rPr>
              <a:t> &lt;= 75000 and </a:t>
            </a:r>
            <a:r>
              <a:rPr lang="en-GB" sz="2300" b="0" i="0" dirty="0" err="1">
                <a:effectLst/>
                <a:latin typeface="Times New Roman" panose="02020603050405020304" pitchFamily="18" charset="0"/>
                <a:cs typeface="Times New Roman" panose="02020603050405020304" pitchFamily="18" charset="0"/>
              </a:rPr>
              <a:t>Total_Credit_Cards</a:t>
            </a:r>
            <a:r>
              <a:rPr lang="en-GB" sz="2300" b="0" i="0" dirty="0">
                <a:effectLst/>
                <a:latin typeface="Times New Roman" panose="02020603050405020304" pitchFamily="18" charset="0"/>
                <a:cs typeface="Times New Roman" panose="02020603050405020304" pitchFamily="18" charset="0"/>
              </a:rPr>
              <a:t> &lt;= 7</a:t>
            </a:r>
          </a:p>
          <a:p>
            <a:pPr marL="342900" indent="-342900" algn="just">
              <a:buFont typeface="Arial" panose="020B0604020202020204" pitchFamily="34" charset="0"/>
              <a:buChar char="•"/>
            </a:pPr>
            <a:r>
              <a:rPr lang="en-GB" sz="2300" b="0" i="0" dirty="0">
                <a:effectLst/>
                <a:latin typeface="Times New Roman" panose="02020603050405020304" pitchFamily="18" charset="0"/>
                <a:cs typeface="Times New Roman" panose="02020603050405020304" pitchFamily="18" charset="0"/>
              </a:rPr>
              <a:t>Cluster 2 : Customers with </a:t>
            </a:r>
            <a:r>
              <a:rPr lang="en-GB" sz="2300" b="0" i="0" dirty="0" err="1">
                <a:effectLst/>
                <a:latin typeface="Times New Roman" panose="02020603050405020304" pitchFamily="18" charset="0"/>
                <a:cs typeface="Times New Roman" panose="02020603050405020304" pitchFamily="18" charset="0"/>
              </a:rPr>
              <a:t>Avg_Credit_Limit</a:t>
            </a:r>
            <a:r>
              <a:rPr lang="en-GB" sz="2300" b="0" i="0" dirty="0">
                <a:effectLst/>
                <a:latin typeface="Times New Roman" panose="02020603050405020304" pitchFamily="18" charset="0"/>
                <a:cs typeface="Times New Roman" panose="02020603050405020304" pitchFamily="18" charset="0"/>
              </a:rPr>
              <a:t> &gt; 75000 and </a:t>
            </a:r>
            <a:r>
              <a:rPr lang="en-GB" sz="2300" b="0" i="0" dirty="0" err="1">
                <a:effectLst/>
                <a:latin typeface="Times New Roman" panose="02020603050405020304" pitchFamily="18" charset="0"/>
                <a:cs typeface="Times New Roman" panose="02020603050405020304" pitchFamily="18" charset="0"/>
              </a:rPr>
              <a:t>Total_Credit_Cards</a:t>
            </a:r>
            <a:r>
              <a:rPr lang="en-GB" sz="2300" b="0" i="0" dirty="0">
                <a:effectLst/>
                <a:latin typeface="Times New Roman" panose="02020603050405020304" pitchFamily="18" charset="0"/>
                <a:cs typeface="Times New Roman" panose="02020603050405020304" pitchFamily="18" charset="0"/>
              </a:rPr>
              <a:t> &gt; 7</a:t>
            </a:r>
          </a:p>
          <a:p>
            <a:pPr marL="342900" indent="-342900" algn="just">
              <a:buFont typeface="Arial" panose="020B0604020202020204" pitchFamily="34" charset="0"/>
              <a:buChar char="•"/>
            </a:pPr>
            <a:r>
              <a:rPr lang="en-GB" sz="2300" b="0" i="0" dirty="0">
                <a:effectLst/>
                <a:latin typeface="Times New Roman" panose="02020603050405020304" pitchFamily="18" charset="0"/>
                <a:cs typeface="Times New Roman" panose="02020603050405020304" pitchFamily="18" charset="0"/>
              </a:rPr>
              <a:t>Greater the </a:t>
            </a:r>
            <a:r>
              <a:rPr lang="en-GB" sz="2300" b="0" i="0" dirty="0" err="1">
                <a:effectLst/>
                <a:latin typeface="Times New Roman" panose="02020603050405020304" pitchFamily="18" charset="0"/>
                <a:cs typeface="Times New Roman" panose="02020603050405020304" pitchFamily="18" charset="0"/>
              </a:rPr>
              <a:t>Avg_Credit_Limit</a:t>
            </a:r>
            <a:r>
              <a:rPr lang="en-GB" sz="2300" b="0" i="0" dirty="0">
                <a:effectLst/>
                <a:latin typeface="Times New Roman" panose="02020603050405020304" pitchFamily="18" charset="0"/>
                <a:cs typeface="Times New Roman" panose="02020603050405020304" pitchFamily="18" charset="0"/>
              </a:rPr>
              <a:t>, greater the number of credit cards a </a:t>
            </a:r>
            <a:r>
              <a:rPr lang="en-GB" sz="2300" b="0" i="0" dirty="0" err="1">
                <a:effectLst/>
                <a:latin typeface="Times New Roman" panose="02020603050405020304" pitchFamily="18" charset="0"/>
                <a:cs typeface="Times New Roman" panose="02020603050405020304" pitchFamily="18" charset="0"/>
              </a:rPr>
              <a:t>cutsomer</a:t>
            </a:r>
            <a:r>
              <a:rPr lang="en-GB" sz="2300" b="0" i="0" dirty="0">
                <a:effectLst/>
                <a:latin typeface="Times New Roman" panose="02020603050405020304" pitchFamily="18" charset="0"/>
                <a:cs typeface="Times New Roman" panose="02020603050405020304" pitchFamily="18" charset="0"/>
              </a:rPr>
              <a:t> has.</a:t>
            </a:r>
            <a:endParaRPr lang="en-US" sz="2300" dirty="0">
              <a:latin typeface="Times New Roman" panose="02020603050405020304" pitchFamily="18" charset="0"/>
              <a:cs typeface="Times New Roman" panose="02020603050405020304" pitchFamily="18" charset="0"/>
            </a:endParaRPr>
          </a:p>
        </p:txBody>
      </p:sp>
      <p:pic>
        <p:nvPicPr>
          <p:cNvPr id="12290" name="Picture 2">
            <a:extLst>
              <a:ext uri="{FF2B5EF4-FFF2-40B4-BE49-F238E27FC236}">
                <a16:creationId xmlns:a16="http://schemas.microsoft.com/office/drawing/2014/main" id="{260746E4-C067-4476-94E1-1C20DF9EC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33" y="1442821"/>
            <a:ext cx="6275303" cy="4823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173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TOTAL VISITS BANK V/S TOTAL CREDIT CARDS</a:t>
            </a:r>
            <a:endParaRPr lang="en-US" sz="6000" b="1" u="sng" dirty="0"/>
          </a:p>
        </p:txBody>
      </p:sp>
      <p:pic>
        <p:nvPicPr>
          <p:cNvPr id="13314" name="Picture 2">
            <a:extLst>
              <a:ext uri="{FF2B5EF4-FFF2-40B4-BE49-F238E27FC236}">
                <a16:creationId xmlns:a16="http://schemas.microsoft.com/office/drawing/2014/main" id="{B73E0A51-0AC0-4829-AC17-BC25CB7A0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086" y="1390649"/>
            <a:ext cx="11106150" cy="4434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190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TOTAL VISITS BANK V/S TOTAL CREDIT CARDS</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720000" y="1520360"/>
            <a:ext cx="10282015" cy="2893100"/>
          </a:xfrm>
          <a:prstGeom prst="rect">
            <a:avLst/>
          </a:prstGeom>
          <a:noFill/>
        </p:spPr>
        <p:txBody>
          <a:bodyPr wrap="square">
            <a:spAutoFit/>
          </a:bodyPr>
          <a:lstStyle/>
          <a:p>
            <a:pPr algn="just"/>
            <a:r>
              <a:rPr lang="en-GB" sz="26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600" dirty="0">
                <a:latin typeface="Times New Roman" panose="02020603050405020304" pitchFamily="18" charset="0"/>
                <a:cs typeface="Times New Roman" panose="02020603050405020304" pitchFamily="18" charset="0"/>
              </a:rPr>
              <a:t>Total Visits to the bank is at its highest for customers who have credit cards in the range of 4 - 7</a:t>
            </a:r>
          </a:p>
          <a:p>
            <a:pPr marL="342900" indent="-342900" algn="just">
              <a:buFont typeface="Arial" panose="020B0604020202020204" pitchFamily="34" charset="0"/>
              <a:buChar char="•"/>
            </a:pPr>
            <a:r>
              <a:rPr lang="en-GB" sz="2600" dirty="0">
                <a:latin typeface="Times New Roman" panose="02020603050405020304" pitchFamily="18" charset="0"/>
                <a:cs typeface="Times New Roman" panose="02020603050405020304" pitchFamily="18" charset="0"/>
              </a:rPr>
              <a:t>Customers with 8 or more credit cards either never visit the bank or have only visited once.</a:t>
            </a:r>
          </a:p>
          <a:p>
            <a:pPr marL="342900" indent="-342900" algn="just">
              <a:buFont typeface="Arial" panose="020B0604020202020204" pitchFamily="34" charset="0"/>
              <a:buChar char="•"/>
            </a:pPr>
            <a:r>
              <a:rPr lang="en-GB" sz="2600" dirty="0">
                <a:latin typeface="Times New Roman" panose="02020603050405020304" pitchFamily="18" charset="0"/>
                <a:cs typeface="Times New Roman" panose="02020603050405020304" pitchFamily="18" charset="0"/>
              </a:rPr>
              <a:t>Customers with 3 or less credit cards either never visit the bank or have only visited once or twice..</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0626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TOTAL CALLS MADE V/S TOTAL CREDIT CARDS</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959600" y="1679214"/>
            <a:ext cx="4886328" cy="4154984"/>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There are 2 very distinct clusters.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Cluster 1 : Customers with Total Calls Made &lt;= 4 and </a:t>
            </a:r>
            <a:r>
              <a:rPr lang="en-GB" sz="2400" b="0" i="0" dirty="0" err="1">
                <a:effectLst/>
                <a:latin typeface="Times New Roman" panose="02020603050405020304" pitchFamily="18" charset="0"/>
                <a:cs typeface="Times New Roman" panose="02020603050405020304" pitchFamily="18" charset="0"/>
              </a:rPr>
              <a:t>Total_Credit_Cards</a:t>
            </a:r>
            <a:r>
              <a:rPr lang="en-GB" sz="2400" b="0" i="0" dirty="0">
                <a:effectLst/>
                <a:latin typeface="Times New Roman" panose="02020603050405020304" pitchFamily="18" charset="0"/>
                <a:cs typeface="Times New Roman" panose="02020603050405020304" pitchFamily="18" charset="0"/>
              </a:rPr>
              <a:t> &gt; 4</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Cluster 2 : Customers with Total Visits Online &gt;= 4 and </a:t>
            </a:r>
            <a:r>
              <a:rPr lang="en-GB" sz="2400" b="0" i="0" dirty="0" err="1">
                <a:effectLst/>
                <a:latin typeface="Times New Roman" panose="02020603050405020304" pitchFamily="18" charset="0"/>
                <a:cs typeface="Times New Roman" panose="02020603050405020304" pitchFamily="18" charset="0"/>
              </a:rPr>
              <a:t>Total_Credit_Cards</a:t>
            </a:r>
            <a:r>
              <a:rPr lang="en-GB" sz="2400" b="0" i="0" dirty="0">
                <a:effectLst/>
                <a:latin typeface="Times New Roman" panose="02020603050405020304" pitchFamily="18" charset="0"/>
                <a:cs typeface="Times New Roman" panose="02020603050405020304" pitchFamily="18" charset="0"/>
              </a:rPr>
              <a:t> &lt;= 4</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Greater the number of credit cards a customer has, less likely they are to call the bank.</a:t>
            </a:r>
            <a:endParaRPr lang="en-US" sz="2400" dirty="0">
              <a:latin typeface="Times New Roman" panose="02020603050405020304" pitchFamily="18" charset="0"/>
              <a:cs typeface="Times New Roman" panose="02020603050405020304" pitchFamily="18" charset="0"/>
            </a:endParaRPr>
          </a:p>
        </p:txBody>
      </p:sp>
      <p:pic>
        <p:nvPicPr>
          <p:cNvPr id="14340" name="Picture 4">
            <a:extLst>
              <a:ext uri="{FF2B5EF4-FFF2-40B4-BE49-F238E27FC236}">
                <a16:creationId xmlns:a16="http://schemas.microsoft.com/office/drawing/2014/main" id="{C67264C6-F0EE-47A5-8D85-1B033BC26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73" y="1526813"/>
            <a:ext cx="6577593" cy="423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199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TOTAL CALLS MADE V/S AVERAGE CREDIT LIMIT</a:t>
            </a:r>
            <a:endParaRPr lang="en-US" sz="6000" b="1" u="sng" dirty="0"/>
          </a:p>
        </p:txBody>
      </p:sp>
      <p:pic>
        <p:nvPicPr>
          <p:cNvPr id="15362" name="Picture 2">
            <a:extLst>
              <a:ext uri="{FF2B5EF4-FFF2-40B4-BE49-F238E27FC236}">
                <a16:creationId xmlns:a16="http://schemas.microsoft.com/office/drawing/2014/main" id="{6D44A299-0B50-4C3B-A39C-4F1F50B50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99" y="1294533"/>
            <a:ext cx="10337467" cy="4776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96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TOTAL CALLS MADE V/S AVERAGE CREDIT LIMIT</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720000" y="1928284"/>
            <a:ext cx="10728322" cy="3554819"/>
          </a:xfrm>
          <a:prstGeom prst="rect">
            <a:avLst/>
          </a:prstGeom>
          <a:noFill/>
        </p:spPr>
        <p:txBody>
          <a:bodyPr wrap="square">
            <a:spAutoFit/>
          </a:bodyPr>
          <a:lstStyle/>
          <a:p>
            <a:pPr algn="just"/>
            <a:r>
              <a:rPr lang="en-GB" sz="25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500" dirty="0">
                <a:latin typeface="Times New Roman" panose="02020603050405020304" pitchFamily="18" charset="0"/>
                <a:cs typeface="Times New Roman" panose="02020603050405020304" pitchFamily="18" charset="0"/>
              </a:rPr>
              <a:t>Customers that have made 5 or more calls to the bank have </a:t>
            </a:r>
            <a:r>
              <a:rPr lang="en-GB" sz="2500" dirty="0" err="1">
                <a:latin typeface="Times New Roman" panose="02020603050405020304" pitchFamily="18" charset="0"/>
                <a:cs typeface="Times New Roman" panose="02020603050405020304" pitchFamily="18" charset="0"/>
              </a:rPr>
              <a:t>Avg_Credit_Limit</a:t>
            </a:r>
            <a:r>
              <a:rPr lang="en-GB" sz="2500" dirty="0">
                <a:latin typeface="Times New Roman" panose="02020603050405020304" pitchFamily="18" charset="0"/>
                <a:cs typeface="Times New Roman" panose="02020603050405020304" pitchFamily="18" charset="0"/>
              </a:rPr>
              <a:t> less than 25000</a:t>
            </a:r>
          </a:p>
          <a:p>
            <a:pPr marL="342900" indent="-342900" algn="just">
              <a:buFont typeface="Arial" panose="020B0604020202020204" pitchFamily="34" charset="0"/>
              <a:buChar char="•"/>
            </a:pPr>
            <a:r>
              <a:rPr lang="en-GB" sz="2500" dirty="0">
                <a:latin typeface="Times New Roman" panose="02020603050405020304" pitchFamily="18" charset="0"/>
                <a:cs typeface="Times New Roman" panose="02020603050405020304" pitchFamily="18" charset="0"/>
              </a:rPr>
              <a:t>Customers who have made 3 - 4 calls to the bank have </a:t>
            </a:r>
            <a:r>
              <a:rPr lang="en-GB" sz="2500" dirty="0" err="1">
                <a:latin typeface="Times New Roman" panose="02020603050405020304" pitchFamily="18" charset="0"/>
                <a:cs typeface="Times New Roman" panose="02020603050405020304" pitchFamily="18" charset="0"/>
              </a:rPr>
              <a:t>Avg_Credit_Limit</a:t>
            </a:r>
            <a:r>
              <a:rPr lang="en-GB" sz="2500" dirty="0">
                <a:latin typeface="Times New Roman" panose="02020603050405020304" pitchFamily="18" charset="0"/>
                <a:cs typeface="Times New Roman" panose="02020603050405020304" pitchFamily="18" charset="0"/>
              </a:rPr>
              <a:t> less than or equal to 75000</a:t>
            </a:r>
          </a:p>
          <a:p>
            <a:pPr marL="342900" indent="-342900" algn="just">
              <a:buFont typeface="Arial" panose="020B0604020202020204" pitchFamily="34" charset="0"/>
              <a:buChar char="•"/>
            </a:pPr>
            <a:r>
              <a:rPr lang="en-GB" sz="2500" dirty="0">
                <a:latin typeface="Times New Roman" panose="02020603050405020304" pitchFamily="18" charset="0"/>
                <a:cs typeface="Times New Roman" panose="02020603050405020304" pitchFamily="18" charset="0"/>
              </a:rPr>
              <a:t>Customers who have made 0 - 2 calls to the bank have </a:t>
            </a:r>
            <a:r>
              <a:rPr lang="en-GB" sz="2500" dirty="0" err="1">
                <a:latin typeface="Times New Roman" panose="02020603050405020304" pitchFamily="18" charset="0"/>
                <a:cs typeface="Times New Roman" panose="02020603050405020304" pitchFamily="18" charset="0"/>
              </a:rPr>
              <a:t>Avg_Credit_Limit</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upto</a:t>
            </a:r>
            <a:r>
              <a:rPr lang="en-GB" sz="2500" dirty="0">
                <a:latin typeface="Times New Roman" panose="02020603050405020304" pitchFamily="18" charset="0"/>
                <a:cs typeface="Times New Roman" panose="02020603050405020304" pitchFamily="18" charset="0"/>
              </a:rPr>
              <a:t> 200000</a:t>
            </a:r>
          </a:p>
          <a:p>
            <a:pPr marL="342900" indent="-342900" algn="just">
              <a:buFont typeface="Arial" panose="020B0604020202020204" pitchFamily="34" charset="0"/>
              <a:buChar char="•"/>
            </a:pPr>
            <a:r>
              <a:rPr lang="en-GB" sz="2500" dirty="0">
                <a:latin typeface="Times New Roman" panose="02020603050405020304" pitchFamily="18" charset="0"/>
                <a:cs typeface="Times New Roman" panose="02020603050405020304" pitchFamily="18" charset="0"/>
              </a:rPr>
              <a:t>Number of total calls made to the bank decreases with an increase in </a:t>
            </a:r>
            <a:r>
              <a:rPr lang="en-GB" sz="2500" dirty="0" err="1">
                <a:latin typeface="Times New Roman" panose="02020603050405020304" pitchFamily="18" charset="0"/>
                <a:cs typeface="Times New Roman" panose="02020603050405020304" pitchFamily="18" charset="0"/>
              </a:rPr>
              <a:t>Avg</a:t>
            </a:r>
            <a:r>
              <a:rPr lang="en-GB" sz="2500" dirty="0">
                <a:latin typeface="Times New Roman" panose="02020603050405020304" pitchFamily="18" charset="0"/>
                <a:cs typeface="Times New Roman" panose="02020603050405020304" pitchFamily="18" charset="0"/>
              </a:rPr>
              <a:t> Credit Limit.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177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TOTAL VISITS ONLINE V/S AVERAGE CREDIT LIMIT</a:t>
            </a:r>
            <a:endParaRPr lang="en-US" sz="6000" b="1" u="sng" dirty="0"/>
          </a:p>
        </p:txBody>
      </p:sp>
      <p:pic>
        <p:nvPicPr>
          <p:cNvPr id="16386" name="Picture 2">
            <a:extLst>
              <a:ext uri="{FF2B5EF4-FFF2-40B4-BE49-F238E27FC236}">
                <a16:creationId xmlns:a16="http://schemas.microsoft.com/office/drawing/2014/main" id="{8D34A463-A392-413B-8292-56B8522FC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99" y="1434571"/>
            <a:ext cx="10066533" cy="4559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230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TOTAL VISITS ONLINE V/S AVERAGE CREDIT LIMIT</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720000" y="1928284"/>
            <a:ext cx="10728322" cy="3554819"/>
          </a:xfrm>
          <a:prstGeom prst="rect">
            <a:avLst/>
          </a:prstGeom>
          <a:noFill/>
        </p:spPr>
        <p:txBody>
          <a:bodyPr wrap="square">
            <a:spAutoFit/>
          </a:bodyPr>
          <a:lstStyle/>
          <a:p>
            <a:pPr algn="just"/>
            <a:r>
              <a:rPr lang="en-GB" sz="25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500" dirty="0">
                <a:latin typeface="Times New Roman" panose="02020603050405020304" pitchFamily="18" charset="0"/>
                <a:cs typeface="Times New Roman" panose="02020603050405020304" pitchFamily="18" charset="0"/>
              </a:rPr>
              <a:t>Customers that have made 6 or more online visits have </a:t>
            </a:r>
            <a:r>
              <a:rPr lang="en-GB" sz="2500" dirty="0" err="1">
                <a:latin typeface="Times New Roman" panose="02020603050405020304" pitchFamily="18" charset="0"/>
                <a:cs typeface="Times New Roman" panose="02020603050405020304" pitchFamily="18" charset="0"/>
              </a:rPr>
              <a:t>Avg_Credit_Limit</a:t>
            </a:r>
            <a:r>
              <a:rPr lang="en-GB" sz="2500" dirty="0">
                <a:latin typeface="Times New Roman" panose="02020603050405020304" pitchFamily="18" charset="0"/>
                <a:cs typeface="Times New Roman" panose="02020603050405020304" pitchFamily="18" charset="0"/>
              </a:rPr>
              <a:t> greater than 90000</a:t>
            </a:r>
          </a:p>
          <a:p>
            <a:pPr marL="342900" indent="-342900" algn="just">
              <a:buFont typeface="Arial" panose="020B0604020202020204" pitchFamily="34" charset="0"/>
              <a:buChar char="•"/>
            </a:pPr>
            <a:r>
              <a:rPr lang="en-GB" sz="2500" dirty="0">
                <a:latin typeface="Times New Roman" panose="02020603050405020304" pitchFamily="18" charset="0"/>
                <a:cs typeface="Times New Roman" panose="02020603050405020304" pitchFamily="18" charset="0"/>
              </a:rPr>
              <a:t>Customers who have made 3 - 5 online visits have </a:t>
            </a:r>
            <a:r>
              <a:rPr lang="en-GB" sz="2500" dirty="0" err="1">
                <a:latin typeface="Times New Roman" panose="02020603050405020304" pitchFamily="18" charset="0"/>
                <a:cs typeface="Times New Roman" panose="02020603050405020304" pitchFamily="18" charset="0"/>
              </a:rPr>
              <a:t>Avg_Credit_Limit</a:t>
            </a:r>
            <a:r>
              <a:rPr lang="en-GB" sz="2500" dirty="0">
                <a:latin typeface="Times New Roman" panose="02020603050405020304" pitchFamily="18" charset="0"/>
                <a:cs typeface="Times New Roman" panose="02020603050405020304" pitchFamily="18" charset="0"/>
              </a:rPr>
              <a:t> less than 25000</a:t>
            </a:r>
          </a:p>
          <a:p>
            <a:pPr marL="342900" indent="-342900" algn="just">
              <a:buFont typeface="Arial" panose="020B0604020202020204" pitchFamily="34" charset="0"/>
              <a:buChar char="•"/>
            </a:pPr>
            <a:r>
              <a:rPr lang="en-GB" sz="2500" dirty="0">
                <a:latin typeface="Times New Roman" panose="02020603050405020304" pitchFamily="18" charset="0"/>
                <a:cs typeface="Times New Roman" panose="02020603050405020304" pitchFamily="18" charset="0"/>
              </a:rPr>
              <a:t>Customers who have made 0 - 2 online visits have </a:t>
            </a:r>
            <a:r>
              <a:rPr lang="en-GB" sz="2500" dirty="0" err="1">
                <a:latin typeface="Times New Roman" panose="02020603050405020304" pitchFamily="18" charset="0"/>
                <a:cs typeface="Times New Roman" panose="02020603050405020304" pitchFamily="18" charset="0"/>
              </a:rPr>
              <a:t>Avg_Credit_Limit</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upto</a:t>
            </a:r>
            <a:r>
              <a:rPr lang="en-GB" sz="2500" dirty="0">
                <a:latin typeface="Times New Roman" panose="02020603050405020304" pitchFamily="18" charset="0"/>
                <a:cs typeface="Times New Roman" panose="02020603050405020304" pitchFamily="18" charset="0"/>
              </a:rPr>
              <a:t> 75000</a:t>
            </a:r>
          </a:p>
          <a:p>
            <a:pPr marL="342900" indent="-342900" algn="just">
              <a:buFont typeface="Arial" panose="020B0604020202020204" pitchFamily="34" charset="0"/>
              <a:buChar char="•"/>
            </a:pPr>
            <a:r>
              <a:rPr lang="en-GB" sz="2500" dirty="0">
                <a:latin typeface="Times New Roman" panose="02020603050405020304" pitchFamily="18" charset="0"/>
                <a:cs typeface="Times New Roman" panose="02020603050405020304" pitchFamily="18" charset="0"/>
              </a:rPr>
              <a:t>Number of online visits or logins to the bank website increases with an increase in </a:t>
            </a:r>
            <a:r>
              <a:rPr lang="en-GB" sz="2500" dirty="0" err="1">
                <a:latin typeface="Times New Roman" panose="02020603050405020304" pitchFamily="18" charset="0"/>
                <a:cs typeface="Times New Roman" panose="02020603050405020304" pitchFamily="18" charset="0"/>
              </a:rPr>
              <a:t>Avg</a:t>
            </a:r>
            <a:r>
              <a:rPr lang="en-GB" sz="2500" dirty="0">
                <a:latin typeface="Times New Roman" panose="02020603050405020304" pitchFamily="18" charset="0"/>
                <a:cs typeface="Times New Roman" panose="02020603050405020304" pitchFamily="18" charset="0"/>
              </a:rPr>
              <a:t> Credit Limit.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827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TOTAL VISITS BANK V/S AVERAGE CREDIT LIMIT</a:t>
            </a:r>
            <a:endParaRPr lang="en-US" sz="6000" b="1" u="sng" dirty="0"/>
          </a:p>
        </p:txBody>
      </p:sp>
      <p:pic>
        <p:nvPicPr>
          <p:cNvPr id="17410" name="Picture 2">
            <a:extLst>
              <a:ext uri="{FF2B5EF4-FFF2-40B4-BE49-F238E27FC236}">
                <a16:creationId xmlns:a16="http://schemas.microsoft.com/office/drawing/2014/main" id="{D4D5B11C-3D59-4A3E-A47A-0F06F4A33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265238"/>
            <a:ext cx="10303600" cy="4667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672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TOTAL VISITS BANK V/S AVERAGE CREDIT LIMIT</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731839" y="1996017"/>
            <a:ext cx="10728322" cy="2400657"/>
          </a:xfrm>
          <a:prstGeom prst="rect">
            <a:avLst/>
          </a:prstGeom>
          <a:noFill/>
        </p:spPr>
        <p:txBody>
          <a:bodyPr wrap="square">
            <a:spAutoFit/>
          </a:bodyPr>
          <a:lstStyle/>
          <a:p>
            <a:pPr algn="just"/>
            <a:r>
              <a:rPr lang="en-GB" sz="25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500" dirty="0">
                <a:latin typeface="Times New Roman" panose="02020603050405020304" pitchFamily="18" charset="0"/>
                <a:cs typeface="Times New Roman" panose="02020603050405020304" pitchFamily="18" charset="0"/>
              </a:rPr>
              <a:t>Customers that have made 2 or more bank visits have </a:t>
            </a:r>
            <a:r>
              <a:rPr lang="en-GB" sz="2500" dirty="0" err="1">
                <a:latin typeface="Times New Roman" panose="02020603050405020304" pitchFamily="18" charset="0"/>
                <a:cs typeface="Times New Roman" panose="02020603050405020304" pitchFamily="18" charset="0"/>
              </a:rPr>
              <a:t>Avg_Credit_Limit</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upto</a:t>
            </a:r>
            <a:r>
              <a:rPr lang="en-GB" sz="2500" dirty="0">
                <a:latin typeface="Times New Roman" panose="02020603050405020304" pitchFamily="18" charset="0"/>
                <a:cs typeface="Times New Roman" panose="02020603050405020304" pitchFamily="18" charset="0"/>
              </a:rPr>
              <a:t> 80000</a:t>
            </a:r>
          </a:p>
          <a:p>
            <a:pPr marL="342900" indent="-342900" algn="just">
              <a:buFont typeface="Arial" panose="020B0604020202020204" pitchFamily="34" charset="0"/>
              <a:buChar char="•"/>
            </a:pPr>
            <a:r>
              <a:rPr lang="en-GB" sz="2500" dirty="0">
                <a:latin typeface="Times New Roman" panose="02020603050405020304" pitchFamily="18" charset="0"/>
                <a:cs typeface="Times New Roman" panose="02020603050405020304" pitchFamily="18" charset="0"/>
              </a:rPr>
              <a:t>Customers who have made 0 - 2 bank visits have </a:t>
            </a:r>
            <a:r>
              <a:rPr lang="en-GB" sz="2500" dirty="0" err="1">
                <a:latin typeface="Times New Roman" panose="02020603050405020304" pitchFamily="18" charset="0"/>
                <a:cs typeface="Times New Roman" panose="02020603050405020304" pitchFamily="18" charset="0"/>
              </a:rPr>
              <a:t>Avg_Credit_Limit</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upto</a:t>
            </a:r>
            <a:r>
              <a:rPr lang="en-GB" sz="2500" dirty="0">
                <a:latin typeface="Times New Roman" panose="02020603050405020304" pitchFamily="18" charset="0"/>
                <a:cs typeface="Times New Roman" panose="02020603050405020304" pitchFamily="18" charset="0"/>
              </a:rPr>
              <a:t> 200000</a:t>
            </a:r>
          </a:p>
          <a:p>
            <a:pPr marL="342900" indent="-342900" algn="just">
              <a:buFont typeface="Arial" panose="020B0604020202020204" pitchFamily="34" charset="0"/>
              <a:buChar char="•"/>
            </a:pPr>
            <a:r>
              <a:rPr lang="en-GB" sz="2500" dirty="0">
                <a:latin typeface="Times New Roman" panose="02020603050405020304" pitchFamily="18" charset="0"/>
                <a:cs typeface="Times New Roman" panose="02020603050405020304" pitchFamily="18" charset="0"/>
              </a:rPr>
              <a:t>Number of bank visits decreases with an increase in </a:t>
            </a:r>
            <a:r>
              <a:rPr lang="en-GB" sz="2500" dirty="0" err="1">
                <a:latin typeface="Times New Roman" panose="02020603050405020304" pitchFamily="18" charset="0"/>
                <a:cs typeface="Times New Roman" panose="02020603050405020304" pitchFamily="18" charset="0"/>
              </a:rPr>
              <a:t>Avg</a:t>
            </a:r>
            <a:r>
              <a:rPr lang="en-GB" sz="2500" dirty="0">
                <a:latin typeface="Times New Roman" panose="02020603050405020304" pitchFamily="18" charset="0"/>
                <a:cs typeface="Times New Roman" panose="02020603050405020304" pitchFamily="18" charset="0"/>
              </a:rPr>
              <a:t> Credit Limit.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588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89468"/>
            <a:ext cx="10728322" cy="921733"/>
          </a:xfrm>
        </p:spPr>
        <p:txBody>
          <a:bodyPr>
            <a:normAutofit/>
          </a:bodyPr>
          <a:lstStyle/>
          <a:p>
            <a:r>
              <a:rPr lang="en-US" sz="6000" b="1" u="sng" dirty="0"/>
              <a:t>PROBLEM DEFINITION</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311201"/>
            <a:ext cx="10728322" cy="5157331"/>
          </a:xfrm>
        </p:spPr>
        <p:txBody>
          <a:bodyPr>
            <a:normAutofit fontScale="85000" lnSpcReduction="20000"/>
          </a:bodyPr>
          <a:lstStyle/>
          <a:p>
            <a:r>
              <a:rPr lang="en-GB" sz="3000" dirty="0">
                <a:solidFill>
                  <a:schemeClr val="tx1"/>
                </a:solidFill>
                <a:latin typeface="+mj-lt"/>
              </a:rPr>
              <a:t>Explore and visualize the dataset.</a:t>
            </a:r>
          </a:p>
          <a:p>
            <a:r>
              <a:rPr lang="en-GB" sz="3000" dirty="0">
                <a:solidFill>
                  <a:schemeClr val="tx1"/>
                </a:solidFill>
                <a:latin typeface="+mj-lt"/>
              </a:rPr>
              <a:t>Data </a:t>
            </a:r>
            <a:r>
              <a:rPr lang="en-GB" sz="3000" dirty="0" err="1">
                <a:solidFill>
                  <a:schemeClr val="tx1"/>
                </a:solidFill>
                <a:latin typeface="+mj-lt"/>
              </a:rPr>
              <a:t>Preprocessing</a:t>
            </a:r>
            <a:r>
              <a:rPr lang="en-GB" sz="3000" dirty="0">
                <a:solidFill>
                  <a:schemeClr val="tx1"/>
                </a:solidFill>
                <a:latin typeface="+mj-lt"/>
              </a:rPr>
              <a:t>.</a:t>
            </a:r>
          </a:p>
          <a:p>
            <a:r>
              <a:rPr lang="en-GB" sz="3000" dirty="0">
                <a:solidFill>
                  <a:schemeClr val="tx1"/>
                </a:solidFill>
                <a:latin typeface="+mj-lt"/>
              </a:rPr>
              <a:t>K Means Clustering</a:t>
            </a:r>
          </a:p>
          <a:p>
            <a:r>
              <a:rPr lang="en-GB" sz="3000" dirty="0">
                <a:solidFill>
                  <a:schemeClr val="tx1"/>
                </a:solidFill>
                <a:latin typeface="+mj-lt"/>
              </a:rPr>
              <a:t>Hierarchical Clustering</a:t>
            </a:r>
          </a:p>
          <a:p>
            <a:r>
              <a:rPr lang="en-GB" sz="3000" dirty="0">
                <a:solidFill>
                  <a:schemeClr val="tx1"/>
                </a:solidFill>
                <a:latin typeface="+mj-lt"/>
              </a:rPr>
              <a:t>Compare clusters from K-means and Hierarchical Clustering and perform cluster profiling</a:t>
            </a:r>
          </a:p>
          <a:p>
            <a:r>
              <a:rPr lang="en-GB" sz="3000" dirty="0">
                <a:solidFill>
                  <a:schemeClr val="tx1"/>
                </a:solidFill>
                <a:latin typeface="+mj-lt"/>
              </a:rPr>
              <a:t>To identify different segments in the existing customer, based on their spending patterns as well as past interaction with the bank</a:t>
            </a:r>
          </a:p>
          <a:p>
            <a:r>
              <a:rPr lang="en-GB" sz="3000" dirty="0">
                <a:solidFill>
                  <a:schemeClr val="tx1"/>
                </a:solidFill>
                <a:latin typeface="+mj-lt"/>
              </a:rPr>
              <a:t>Using clustering algorithms</a:t>
            </a:r>
          </a:p>
          <a:p>
            <a:r>
              <a:rPr lang="en-GB" sz="3000" dirty="0">
                <a:solidFill>
                  <a:schemeClr val="tx1"/>
                </a:solidFill>
                <a:latin typeface="+mj-lt"/>
              </a:rPr>
              <a:t>Provide recommendations to the bank on how to better market to and service these customers.</a:t>
            </a:r>
          </a:p>
          <a:p>
            <a:r>
              <a:rPr lang="en-GB" sz="3000" dirty="0">
                <a:solidFill>
                  <a:schemeClr val="tx1"/>
                </a:solidFill>
                <a:latin typeface="+mj-lt"/>
              </a:rPr>
              <a:t>Generate a set of insights and recommendations.</a:t>
            </a:r>
            <a:endParaRPr lang="en-US" sz="3000" dirty="0">
              <a:solidFill>
                <a:schemeClr val="tx1"/>
              </a:solidFill>
              <a:latin typeface="+mj-lt"/>
            </a:endParaRPr>
          </a:p>
        </p:txBody>
      </p:sp>
    </p:spTree>
    <p:extLst>
      <p:ext uri="{BB962C8B-B14F-4D97-AF65-F5344CB8AC3E}">
        <p14:creationId xmlns:p14="http://schemas.microsoft.com/office/powerpoint/2010/main" val="3533261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693375" y="1224951"/>
            <a:ext cx="10805249" cy="4987970"/>
          </a:xfrm>
        </p:spPr>
        <p:txBody>
          <a:bodyPr>
            <a:noAutofit/>
          </a:bodyPr>
          <a:lstStyle/>
          <a:p>
            <a:r>
              <a:rPr lang="en-GB" sz="2400" dirty="0">
                <a:solidFill>
                  <a:schemeClr val="tx1"/>
                </a:solidFill>
                <a:latin typeface="+mj-lt"/>
              </a:rPr>
              <a:t>Most of the customers have a credit limit in the range of 0 - 50000</a:t>
            </a:r>
          </a:p>
          <a:p>
            <a:r>
              <a:rPr lang="en-GB" sz="2400" dirty="0">
                <a:solidFill>
                  <a:schemeClr val="tx1"/>
                </a:solidFill>
                <a:latin typeface="+mj-lt"/>
              </a:rPr>
              <a:t>Most of the customers have a total credit cards in the range of 4 - 7</a:t>
            </a:r>
          </a:p>
          <a:p>
            <a:r>
              <a:rPr lang="en-GB" sz="2400" dirty="0">
                <a:solidFill>
                  <a:schemeClr val="tx1"/>
                </a:solidFill>
                <a:latin typeface="+mj-lt"/>
              </a:rPr>
              <a:t>Most customers have visited the bank only twice.</a:t>
            </a:r>
          </a:p>
          <a:p>
            <a:r>
              <a:rPr lang="en-GB" sz="2400" dirty="0">
                <a:solidFill>
                  <a:schemeClr val="tx1"/>
                </a:solidFill>
                <a:latin typeface="+mj-lt"/>
              </a:rPr>
              <a:t>Most of the customers have visited the website of the bank online in the range of 0 - 6</a:t>
            </a:r>
          </a:p>
          <a:p>
            <a:r>
              <a:rPr lang="en-GB" sz="2400" dirty="0">
                <a:solidFill>
                  <a:schemeClr val="tx1"/>
                </a:solidFill>
                <a:latin typeface="+mj-lt"/>
              </a:rPr>
              <a:t>Most of the customers have made calls to the bank in the range of 0 - 5</a:t>
            </a:r>
          </a:p>
          <a:p>
            <a:r>
              <a:rPr lang="en-GB" sz="2400" dirty="0">
                <a:solidFill>
                  <a:schemeClr val="tx1"/>
                </a:solidFill>
                <a:latin typeface="+mj-lt"/>
              </a:rPr>
              <a:t>Over 90% of the customers have an average credit limit only </a:t>
            </a:r>
            <a:r>
              <a:rPr lang="en-GB" sz="2400" dirty="0" err="1">
                <a:solidFill>
                  <a:schemeClr val="tx1"/>
                </a:solidFill>
                <a:latin typeface="+mj-lt"/>
              </a:rPr>
              <a:t>upto</a:t>
            </a:r>
            <a:r>
              <a:rPr lang="en-GB" sz="2400" dirty="0">
                <a:solidFill>
                  <a:schemeClr val="tx1"/>
                </a:solidFill>
                <a:latin typeface="+mj-lt"/>
              </a:rPr>
              <a:t> 75000</a:t>
            </a:r>
          </a:p>
          <a:p>
            <a:r>
              <a:rPr lang="en-GB" sz="2400" dirty="0">
                <a:solidFill>
                  <a:schemeClr val="tx1"/>
                </a:solidFill>
                <a:latin typeface="+mj-lt"/>
              </a:rPr>
              <a:t>90% of the dataset has </a:t>
            </a:r>
            <a:r>
              <a:rPr lang="en-GB" sz="2400" dirty="0" err="1">
                <a:solidFill>
                  <a:schemeClr val="tx1"/>
                </a:solidFill>
                <a:latin typeface="+mj-lt"/>
              </a:rPr>
              <a:t>upto</a:t>
            </a:r>
            <a:r>
              <a:rPr lang="en-GB" sz="2400" dirty="0">
                <a:solidFill>
                  <a:schemeClr val="tx1"/>
                </a:solidFill>
                <a:latin typeface="+mj-lt"/>
              </a:rPr>
              <a:t> 7 credit cards only with a very small percentage of customers have 7+ credit cards.</a:t>
            </a:r>
          </a:p>
          <a:p>
            <a:r>
              <a:rPr lang="en-GB" sz="2400" dirty="0">
                <a:solidFill>
                  <a:schemeClr val="tx1"/>
                </a:solidFill>
                <a:latin typeface="+mj-lt"/>
              </a:rPr>
              <a:t>80% of the customers have visited the bank </a:t>
            </a:r>
            <a:r>
              <a:rPr lang="en-GB" sz="2400" dirty="0" err="1">
                <a:solidFill>
                  <a:schemeClr val="tx1"/>
                </a:solidFill>
                <a:latin typeface="+mj-lt"/>
              </a:rPr>
              <a:t>upto</a:t>
            </a:r>
            <a:r>
              <a:rPr lang="en-GB" sz="2400" dirty="0">
                <a:solidFill>
                  <a:schemeClr val="tx1"/>
                </a:solidFill>
                <a:latin typeface="+mj-lt"/>
              </a:rPr>
              <a:t> 4 times.</a:t>
            </a:r>
          </a:p>
          <a:p>
            <a:r>
              <a:rPr lang="en-GB" sz="2400" dirty="0">
                <a:solidFill>
                  <a:schemeClr val="tx1"/>
                </a:solidFill>
                <a:latin typeface="+mj-lt"/>
              </a:rPr>
              <a:t>90% of the customers have made visits to the online website only </a:t>
            </a:r>
            <a:r>
              <a:rPr lang="en-GB" sz="2400" dirty="0" err="1">
                <a:solidFill>
                  <a:schemeClr val="tx1"/>
                </a:solidFill>
                <a:latin typeface="+mj-lt"/>
              </a:rPr>
              <a:t>upto</a:t>
            </a:r>
            <a:r>
              <a:rPr lang="en-GB" sz="2400" dirty="0">
                <a:solidFill>
                  <a:schemeClr val="tx1"/>
                </a:solidFill>
                <a:latin typeface="+mj-lt"/>
              </a:rPr>
              <a:t> 6 times. only 10% of the customers have visited the online </a:t>
            </a:r>
            <a:r>
              <a:rPr lang="en-GB" sz="2400" dirty="0" err="1">
                <a:solidFill>
                  <a:schemeClr val="tx1"/>
                </a:solidFill>
                <a:latin typeface="+mj-lt"/>
              </a:rPr>
              <a:t>webist</a:t>
            </a:r>
            <a:r>
              <a:rPr lang="en-GB" sz="2400" dirty="0">
                <a:solidFill>
                  <a:schemeClr val="tx1"/>
                </a:solidFill>
                <a:latin typeface="+mj-lt"/>
              </a:rPr>
              <a:t> more than 7 times.</a:t>
            </a:r>
          </a:p>
        </p:txBody>
      </p:sp>
    </p:spTree>
    <p:extLst>
      <p:ext uri="{BB962C8B-B14F-4D97-AF65-F5344CB8AC3E}">
        <p14:creationId xmlns:p14="http://schemas.microsoft.com/office/powerpoint/2010/main" val="643657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224951"/>
            <a:ext cx="11302667" cy="4987970"/>
          </a:xfrm>
        </p:spPr>
        <p:txBody>
          <a:bodyPr>
            <a:noAutofit/>
          </a:bodyPr>
          <a:lstStyle/>
          <a:p>
            <a:r>
              <a:rPr lang="en-GB" sz="2500" dirty="0">
                <a:solidFill>
                  <a:schemeClr val="tx1"/>
                </a:solidFill>
                <a:latin typeface="+mj-lt"/>
              </a:rPr>
              <a:t>70% of customers have made calls in the range of 0 - 4. Only the remaining 30% have made 4 or more calls.</a:t>
            </a:r>
          </a:p>
          <a:p>
            <a:r>
              <a:rPr lang="en-GB" sz="2500" dirty="0">
                <a:solidFill>
                  <a:schemeClr val="tx1"/>
                </a:solidFill>
                <a:latin typeface="+mj-lt"/>
              </a:rPr>
              <a:t>Most of the customer (40%) prefers to call the bank rather than visit the website or make personal visits.</a:t>
            </a:r>
          </a:p>
          <a:p>
            <a:r>
              <a:rPr lang="en-GB" sz="2500" dirty="0">
                <a:solidFill>
                  <a:schemeClr val="tx1"/>
                </a:solidFill>
                <a:latin typeface="+mj-lt"/>
              </a:rPr>
              <a:t>Bank Visits and Online Visits are almost evenly distributed between in and around 30% each.</a:t>
            </a:r>
          </a:p>
          <a:p>
            <a:r>
              <a:rPr lang="en-GB" sz="2500" dirty="0">
                <a:solidFill>
                  <a:schemeClr val="tx1"/>
                </a:solidFill>
                <a:latin typeface="+mj-lt"/>
              </a:rPr>
              <a:t>Greater the </a:t>
            </a:r>
            <a:r>
              <a:rPr lang="en-GB" sz="2500" dirty="0" err="1">
                <a:solidFill>
                  <a:schemeClr val="tx1"/>
                </a:solidFill>
                <a:latin typeface="+mj-lt"/>
              </a:rPr>
              <a:t>Avg_Credit_Limit</a:t>
            </a:r>
            <a:r>
              <a:rPr lang="en-GB" sz="2500" dirty="0">
                <a:solidFill>
                  <a:schemeClr val="tx1"/>
                </a:solidFill>
                <a:latin typeface="+mj-lt"/>
              </a:rPr>
              <a:t>, greater the number of credit cards a </a:t>
            </a:r>
            <a:r>
              <a:rPr lang="en-GB" sz="2500" dirty="0" err="1">
                <a:solidFill>
                  <a:schemeClr val="tx1"/>
                </a:solidFill>
                <a:latin typeface="+mj-lt"/>
              </a:rPr>
              <a:t>cutsomer</a:t>
            </a:r>
            <a:r>
              <a:rPr lang="en-GB" sz="2500" dirty="0">
                <a:solidFill>
                  <a:schemeClr val="tx1"/>
                </a:solidFill>
                <a:latin typeface="+mj-lt"/>
              </a:rPr>
              <a:t> has.</a:t>
            </a:r>
          </a:p>
          <a:p>
            <a:r>
              <a:rPr lang="en-GB" sz="2500" dirty="0">
                <a:solidFill>
                  <a:schemeClr val="tx1"/>
                </a:solidFill>
                <a:latin typeface="+mj-lt"/>
              </a:rPr>
              <a:t>Total Visits to the bank is at its highest for </a:t>
            </a:r>
            <a:r>
              <a:rPr lang="en-GB" sz="2500" dirty="0" err="1">
                <a:solidFill>
                  <a:schemeClr val="tx1"/>
                </a:solidFill>
                <a:latin typeface="+mj-lt"/>
              </a:rPr>
              <a:t>cutsomers</a:t>
            </a:r>
            <a:r>
              <a:rPr lang="en-GB" sz="2500" dirty="0">
                <a:solidFill>
                  <a:schemeClr val="tx1"/>
                </a:solidFill>
                <a:latin typeface="+mj-lt"/>
              </a:rPr>
              <a:t> who have credit cards in the range of 4 - 7</a:t>
            </a:r>
          </a:p>
          <a:p>
            <a:r>
              <a:rPr lang="en-GB" sz="2500" dirty="0">
                <a:solidFill>
                  <a:schemeClr val="tx1"/>
                </a:solidFill>
                <a:latin typeface="+mj-lt"/>
              </a:rPr>
              <a:t>Customers with 8 or more credit cards either never visit the bank or have only visited once.</a:t>
            </a:r>
          </a:p>
          <a:p>
            <a:r>
              <a:rPr lang="en-GB" sz="2500" dirty="0">
                <a:solidFill>
                  <a:schemeClr val="tx1"/>
                </a:solidFill>
                <a:latin typeface="+mj-lt"/>
              </a:rPr>
              <a:t>Customers with 3 or less credit cards either never visit the bank or have only visited once or twice.</a:t>
            </a:r>
          </a:p>
          <a:p>
            <a:r>
              <a:rPr lang="en-GB" sz="2500" dirty="0">
                <a:solidFill>
                  <a:schemeClr val="tx1"/>
                </a:solidFill>
                <a:latin typeface="+mj-lt"/>
              </a:rPr>
              <a:t>Greater the number of credit cards a customer has the greater </a:t>
            </a:r>
            <a:r>
              <a:rPr lang="en-GB" sz="2500" dirty="0" err="1">
                <a:solidFill>
                  <a:schemeClr val="tx1"/>
                </a:solidFill>
                <a:latin typeface="+mj-lt"/>
              </a:rPr>
              <a:t>thr</a:t>
            </a:r>
            <a:r>
              <a:rPr lang="en-GB" sz="2500" dirty="0">
                <a:solidFill>
                  <a:schemeClr val="tx1"/>
                </a:solidFill>
                <a:latin typeface="+mj-lt"/>
              </a:rPr>
              <a:t> number of Total Visits Online.</a:t>
            </a:r>
          </a:p>
          <a:p>
            <a:r>
              <a:rPr lang="en-GB" sz="2500" dirty="0">
                <a:solidFill>
                  <a:schemeClr val="tx1"/>
                </a:solidFill>
                <a:latin typeface="+mj-lt"/>
              </a:rPr>
              <a:t>Greater the number of credit cards a customer has, less likely they are to call the bank.</a:t>
            </a:r>
          </a:p>
        </p:txBody>
      </p:sp>
    </p:spTree>
    <p:extLst>
      <p:ext uri="{BB962C8B-B14F-4D97-AF65-F5344CB8AC3E}">
        <p14:creationId xmlns:p14="http://schemas.microsoft.com/office/powerpoint/2010/main" val="1464232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365529"/>
            <a:ext cx="10805249" cy="4987970"/>
          </a:xfrm>
        </p:spPr>
        <p:txBody>
          <a:bodyPr>
            <a:noAutofit/>
          </a:bodyPr>
          <a:lstStyle/>
          <a:p>
            <a:r>
              <a:rPr lang="en-GB" sz="2500" dirty="0">
                <a:solidFill>
                  <a:schemeClr val="tx1"/>
                </a:solidFill>
                <a:latin typeface="+mj-lt"/>
              </a:rPr>
              <a:t>Number of total calls made to the bank decreases with an increase in </a:t>
            </a:r>
            <a:r>
              <a:rPr lang="en-GB" sz="2500" dirty="0" err="1">
                <a:solidFill>
                  <a:schemeClr val="tx1"/>
                </a:solidFill>
                <a:latin typeface="+mj-lt"/>
              </a:rPr>
              <a:t>Avg</a:t>
            </a:r>
            <a:r>
              <a:rPr lang="en-GB" sz="2500" dirty="0">
                <a:solidFill>
                  <a:schemeClr val="tx1"/>
                </a:solidFill>
                <a:latin typeface="+mj-lt"/>
              </a:rPr>
              <a:t> Credit Limit.</a:t>
            </a:r>
          </a:p>
          <a:p>
            <a:r>
              <a:rPr lang="en-GB" sz="2500" dirty="0">
                <a:solidFill>
                  <a:schemeClr val="tx1"/>
                </a:solidFill>
                <a:latin typeface="+mj-lt"/>
              </a:rPr>
              <a:t>Customers that have made 6 or more online visits have </a:t>
            </a:r>
            <a:r>
              <a:rPr lang="en-GB" sz="2500" dirty="0" err="1">
                <a:solidFill>
                  <a:schemeClr val="tx1"/>
                </a:solidFill>
                <a:latin typeface="+mj-lt"/>
              </a:rPr>
              <a:t>Avg_Credit_Limit</a:t>
            </a:r>
            <a:r>
              <a:rPr lang="en-GB" sz="2500" dirty="0">
                <a:solidFill>
                  <a:schemeClr val="tx1"/>
                </a:solidFill>
                <a:latin typeface="+mj-lt"/>
              </a:rPr>
              <a:t> greater than 90000</a:t>
            </a:r>
          </a:p>
          <a:p>
            <a:r>
              <a:rPr lang="en-GB" sz="2500" dirty="0">
                <a:solidFill>
                  <a:schemeClr val="tx1"/>
                </a:solidFill>
                <a:latin typeface="+mj-lt"/>
              </a:rPr>
              <a:t>Customers who have made 3 - 5 online visits have </a:t>
            </a:r>
            <a:r>
              <a:rPr lang="en-GB" sz="2500" dirty="0" err="1">
                <a:solidFill>
                  <a:schemeClr val="tx1"/>
                </a:solidFill>
                <a:latin typeface="+mj-lt"/>
              </a:rPr>
              <a:t>Avg_Credit_Limit</a:t>
            </a:r>
            <a:r>
              <a:rPr lang="en-GB" sz="2500" dirty="0">
                <a:solidFill>
                  <a:schemeClr val="tx1"/>
                </a:solidFill>
                <a:latin typeface="+mj-lt"/>
              </a:rPr>
              <a:t> less than 25000</a:t>
            </a:r>
          </a:p>
          <a:p>
            <a:r>
              <a:rPr lang="en-GB" sz="2500" dirty="0">
                <a:solidFill>
                  <a:schemeClr val="tx1"/>
                </a:solidFill>
                <a:latin typeface="+mj-lt"/>
              </a:rPr>
              <a:t>Customers who have made 0 - 2 online visits have </a:t>
            </a:r>
            <a:r>
              <a:rPr lang="en-GB" sz="2500" dirty="0" err="1">
                <a:solidFill>
                  <a:schemeClr val="tx1"/>
                </a:solidFill>
                <a:latin typeface="+mj-lt"/>
              </a:rPr>
              <a:t>Avg_Credit_Limit</a:t>
            </a:r>
            <a:r>
              <a:rPr lang="en-GB" sz="2500" dirty="0">
                <a:solidFill>
                  <a:schemeClr val="tx1"/>
                </a:solidFill>
                <a:latin typeface="+mj-lt"/>
              </a:rPr>
              <a:t> </a:t>
            </a:r>
            <a:r>
              <a:rPr lang="en-GB" sz="2500" dirty="0" err="1">
                <a:solidFill>
                  <a:schemeClr val="tx1"/>
                </a:solidFill>
                <a:latin typeface="+mj-lt"/>
              </a:rPr>
              <a:t>upto</a:t>
            </a:r>
            <a:r>
              <a:rPr lang="en-GB" sz="2500" dirty="0">
                <a:solidFill>
                  <a:schemeClr val="tx1"/>
                </a:solidFill>
                <a:latin typeface="+mj-lt"/>
              </a:rPr>
              <a:t> 75000</a:t>
            </a:r>
          </a:p>
          <a:p>
            <a:r>
              <a:rPr lang="en-GB" sz="2500" dirty="0">
                <a:solidFill>
                  <a:schemeClr val="tx1"/>
                </a:solidFill>
                <a:latin typeface="+mj-lt"/>
              </a:rPr>
              <a:t>Number of online visits or logins to the bank website increases with an increase in </a:t>
            </a:r>
            <a:r>
              <a:rPr lang="en-GB" sz="2500" dirty="0" err="1">
                <a:solidFill>
                  <a:schemeClr val="tx1"/>
                </a:solidFill>
                <a:latin typeface="+mj-lt"/>
              </a:rPr>
              <a:t>Avg</a:t>
            </a:r>
            <a:r>
              <a:rPr lang="en-GB" sz="2500" dirty="0">
                <a:solidFill>
                  <a:schemeClr val="tx1"/>
                </a:solidFill>
                <a:latin typeface="+mj-lt"/>
              </a:rPr>
              <a:t> Credit Limit.</a:t>
            </a:r>
          </a:p>
          <a:p>
            <a:r>
              <a:rPr lang="en-GB" sz="2500" dirty="0">
                <a:solidFill>
                  <a:schemeClr val="tx1"/>
                </a:solidFill>
                <a:latin typeface="+mj-lt"/>
              </a:rPr>
              <a:t>Customers that have made 2 or more bank visits have </a:t>
            </a:r>
            <a:r>
              <a:rPr lang="en-GB" sz="2500" dirty="0" err="1">
                <a:solidFill>
                  <a:schemeClr val="tx1"/>
                </a:solidFill>
                <a:latin typeface="+mj-lt"/>
              </a:rPr>
              <a:t>Avg_Credit_Limit</a:t>
            </a:r>
            <a:r>
              <a:rPr lang="en-GB" sz="2500" dirty="0">
                <a:solidFill>
                  <a:schemeClr val="tx1"/>
                </a:solidFill>
                <a:latin typeface="+mj-lt"/>
              </a:rPr>
              <a:t> </a:t>
            </a:r>
            <a:r>
              <a:rPr lang="en-GB" sz="2500" dirty="0" err="1">
                <a:solidFill>
                  <a:schemeClr val="tx1"/>
                </a:solidFill>
                <a:latin typeface="+mj-lt"/>
              </a:rPr>
              <a:t>upto</a:t>
            </a:r>
            <a:r>
              <a:rPr lang="en-GB" sz="2500" dirty="0">
                <a:solidFill>
                  <a:schemeClr val="tx1"/>
                </a:solidFill>
                <a:latin typeface="+mj-lt"/>
              </a:rPr>
              <a:t> 80000</a:t>
            </a:r>
          </a:p>
          <a:p>
            <a:r>
              <a:rPr lang="en-GB" sz="2500" dirty="0">
                <a:solidFill>
                  <a:schemeClr val="tx1"/>
                </a:solidFill>
                <a:latin typeface="+mj-lt"/>
              </a:rPr>
              <a:t>Customers who have made 0 - 2 bank visits have </a:t>
            </a:r>
            <a:r>
              <a:rPr lang="en-GB" sz="2500" dirty="0" err="1">
                <a:solidFill>
                  <a:schemeClr val="tx1"/>
                </a:solidFill>
                <a:latin typeface="+mj-lt"/>
              </a:rPr>
              <a:t>Avg_Credit_Limit</a:t>
            </a:r>
            <a:r>
              <a:rPr lang="en-GB" sz="2500" dirty="0">
                <a:solidFill>
                  <a:schemeClr val="tx1"/>
                </a:solidFill>
                <a:latin typeface="+mj-lt"/>
              </a:rPr>
              <a:t> </a:t>
            </a:r>
            <a:r>
              <a:rPr lang="en-GB" sz="2500" dirty="0" err="1">
                <a:solidFill>
                  <a:schemeClr val="tx1"/>
                </a:solidFill>
                <a:latin typeface="+mj-lt"/>
              </a:rPr>
              <a:t>upto</a:t>
            </a:r>
            <a:r>
              <a:rPr lang="en-GB" sz="2500" dirty="0">
                <a:solidFill>
                  <a:schemeClr val="tx1"/>
                </a:solidFill>
                <a:latin typeface="+mj-lt"/>
              </a:rPr>
              <a:t> 200000</a:t>
            </a:r>
          </a:p>
          <a:p>
            <a:r>
              <a:rPr lang="en-GB" sz="2500" dirty="0">
                <a:solidFill>
                  <a:schemeClr val="tx1"/>
                </a:solidFill>
                <a:latin typeface="+mj-lt"/>
              </a:rPr>
              <a:t>Number of bank visits decreases with an increase in </a:t>
            </a:r>
            <a:r>
              <a:rPr lang="en-GB" sz="2500" dirty="0" err="1">
                <a:solidFill>
                  <a:schemeClr val="tx1"/>
                </a:solidFill>
                <a:latin typeface="+mj-lt"/>
              </a:rPr>
              <a:t>Avg</a:t>
            </a:r>
            <a:r>
              <a:rPr lang="en-GB" sz="2500" dirty="0">
                <a:solidFill>
                  <a:schemeClr val="tx1"/>
                </a:solidFill>
                <a:latin typeface="+mj-lt"/>
              </a:rPr>
              <a:t> Credit Limit.</a:t>
            </a:r>
          </a:p>
        </p:txBody>
      </p:sp>
    </p:spTree>
    <p:extLst>
      <p:ext uri="{BB962C8B-B14F-4D97-AF65-F5344CB8AC3E}">
        <p14:creationId xmlns:p14="http://schemas.microsoft.com/office/powerpoint/2010/main" val="2341710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u="sng" dirty="0"/>
              <a:t>DATA PREPROCESSING II</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540933"/>
            <a:ext cx="10728322" cy="5046134"/>
          </a:xfrm>
        </p:spPr>
        <p:txBody>
          <a:bodyPr>
            <a:normAutofit lnSpcReduction="10000"/>
          </a:bodyPr>
          <a:lstStyle/>
          <a:p>
            <a:r>
              <a:rPr lang="en-GB" sz="3000" b="1" dirty="0">
                <a:solidFill>
                  <a:schemeClr val="tx1"/>
                </a:solidFill>
                <a:latin typeface="+mj-lt"/>
              </a:rPr>
              <a:t>FEATURE ENGINEERING</a:t>
            </a:r>
          </a:p>
          <a:p>
            <a:r>
              <a:rPr lang="en-GB" sz="3000" b="1" dirty="0">
                <a:solidFill>
                  <a:schemeClr val="tx1"/>
                </a:solidFill>
                <a:latin typeface="+mj-lt"/>
              </a:rPr>
              <a:t>This part of Data </a:t>
            </a:r>
            <a:r>
              <a:rPr lang="en-GB" sz="3000" b="1" dirty="0" err="1">
                <a:solidFill>
                  <a:schemeClr val="tx1"/>
                </a:solidFill>
                <a:latin typeface="+mj-lt"/>
              </a:rPr>
              <a:t>Preprocessing</a:t>
            </a:r>
            <a:r>
              <a:rPr lang="en-GB" sz="3000" b="1" dirty="0">
                <a:solidFill>
                  <a:schemeClr val="tx1"/>
                </a:solidFill>
                <a:latin typeface="+mj-lt"/>
              </a:rPr>
              <a:t> is done to cater to the Clustering part of the project. It will help in easier development of the Clustering Graphs</a:t>
            </a:r>
          </a:p>
          <a:p>
            <a:r>
              <a:rPr lang="en-GB" sz="3000" b="1" dirty="0">
                <a:solidFill>
                  <a:schemeClr val="tx1"/>
                </a:solidFill>
                <a:latin typeface="+mj-lt"/>
              </a:rPr>
              <a:t>CONTINUATION : Pre-Processing Done:</a:t>
            </a:r>
          </a:p>
          <a:p>
            <a:r>
              <a:rPr lang="en-GB" sz="3000" b="1" dirty="0">
                <a:solidFill>
                  <a:schemeClr val="tx1"/>
                </a:solidFill>
                <a:latin typeface="+mj-lt"/>
              </a:rPr>
              <a:t>3) FIXING MISSING VALUES : No values to be fixed</a:t>
            </a:r>
          </a:p>
          <a:p>
            <a:r>
              <a:rPr lang="en-GB" sz="3000" b="1" dirty="0">
                <a:solidFill>
                  <a:schemeClr val="tx1"/>
                </a:solidFill>
                <a:latin typeface="+mj-lt"/>
              </a:rPr>
              <a:t>4) DROPPING UNNECESSARY COLUMN and CHECK FOR DUPLICATE ROWS </a:t>
            </a:r>
          </a:p>
          <a:p>
            <a:r>
              <a:rPr lang="en-GB" sz="3000" b="1" dirty="0">
                <a:solidFill>
                  <a:schemeClr val="tx1"/>
                </a:solidFill>
                <a:latin typeface="+mj-lt"/>
              </a:rPr>
              <a:t>5) OUTLIERS AND THEIR TREATMENT : Identifying the outliers in all columns and treating them</a:t>
            </a:r>
          </a:p>
          <a:p>
            <a:r>
              <a:rPr lang="en-GB" sz="3000" b="1" dirty="0">
                <a:solidFill>
                  <a:schemeClr val="tx1"/>
                </a:solidFill>
                <a:latin typeface="+mj-lt"/>
              </a:rPr>
              <a:t>6) STANDARD SCALING</a:t>
            </a:r>
            <a:endParaRPr lang="en-US" sz="3000" dirty="0">
              <a:solidFill>
                <a:schemeClr val="tx1"/>
              </a:solidFill>
              <a:latin typeface="+mj-lt"/>
            </a:endParaRPr>
          </a:p>
        </p:txBody>
      </p:sp>
    </p:spTree>
    <p:extLst>
      <p:ext uri="{BB962C8B-B14F-4D97-AF65-F5344CB8AC3E}">
        <p14:creationId xmlns:p14="http://schemas.microsoft.com/office/powerpoint/2010/main" val="380384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24857"/>
            <a:ext cx="10728322" cy="921733"/>
          </a:xfrm>
        </p:spPr>
        <p:txBody>
          <a:bodyPr>
            <a:normAutofit/>
          </a:bodyPr>
          <a:lstStyle/>
          <a:p>
            <a:r>
              <a:rPr lang="en-US" sz="6000" b="1" u="sng" dirty="0"/>
              <a:t>DATA PREPROCESSING II</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5025259"/>
            <a:ext cx="10728322" cy="2218967"/>
          </a:xfrm>
        </p:spPr>
        <p:txBody>
          <a:bodyPr>
            <a:noAutofit/>
          </a:bodyPr>
          <a:lstStyle/>
          <a:p>
            <a:r>
              <a:rPr lang="en-GB" sz="2800" b="1" dirty="0">
                <a:solidFill>
                  <a:schemeClr val="tx1"/>
                </a:solidFill>
                <a:latin typeface="+mj-lt"/>
              </a:rPr>
              <a:t>The outliers will be left untreated as firstly, there aren't many outliers. </a:t>
            </a:r>
          </a:p>
          <a:p>
            <a:r>
              <a:rPr lang="en-GB" sz="2800" b="1" dirty="0">
                <a:solidFill>
                  <a:schemeClr val="tx1"/>
                </a:solidFill>
                <a:latin typeface="+mj-lt"/>
              </a:rPr>
              <a:t>Secondly, these outliers may prove to be important data during clustering.</a:t>
            </a:r>
          </a:p>
        </p:txBody>
      </p:sp>
      <p:pic>
        <p:nvPicPr>
          <p:cNvPr id="18434" name="Picture 2">
            <a:extLst>
              <a:ext uri="{FF2B5EF4-FFF2-40B4-BE49-F238E27FC236}">
                <a16:creationId xmlns:a16="http://schemas.microsoft.com/office/drawing/2014/main" id="{832DDBC2-16BF-4678-A598-108172E47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694" y="1146590"/>
            <a:ext cx="8652933" cy="3662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691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658017"/>
            <a:ext cx="10728322" cy="1541965"/>
          </a:xfrm>
        </p:spPr>
        <p:txBody>
          <a:bodyPr>
            <a:normAutofit/>
          </a:bodyPr>
          <a:lstStyle/>
          <a:p>
            <a:pPr algn="ctr"/>
            <a:r>
              <a:rPr lang="en-US" sz="10000" b="1" dirty="0"/>
              <a:t>K MEANS CLUSTERING</a:t>
            </a:r>
            <a:endParaRPr lang="en-US" sz="7800" dirty="0"/>
          </a:p>
        </p:txBody>
      </p:sp>
    </p:spTree>
    <p:extLst>
      <p:ext uri="{BB962C8B-B14F-4D97-AF65-F5344CB8AC3E}">
        <p14:creationId xmlns:p14="http://schemas.microsoft.com/office/powerpoint/2010/main" val="708872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372533" y="331332"/>
            <a:ext cx="10728322" cy="921733"/>
          </a:xfrm>
        </p:spPr>
        <p:txBody>
          <a:bodyPr>
            <a:normAutofit/>
          </a:bodyPr>
          <a:lstStyle/>
          <a:p>
            <a:r>
              <a:rPr lang="en-US" sz="6000" b="1" dirty="0"/>
              <a:t>ELBOW METHOD</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6490589" y="1311293"/>
            <a:ext cx="5537200" cy="4097867"/>
          </a:xfrm>
        </p:spPr>
        <p:txBody>
          <a:bodyPr>
            <a:noAutofit/>
          </a:bodyPr>
          <a:lstStyle/>
          <a:p>
            <a:r>
              <a:rPr lang="en-GB" sz="2300" b="1" dirty="0">
                <a:solidFill>
                  <a:schemeClr val="tx1"/>
                </a:solidFill>
                <a:latin typeface="+mj-lt"/>
              </a:rPr>
              <a:t>Number of Clusters: 1    Average Distortion: 2.007896349270688</a:t>
            </a:r>
          </a:p>
          <a:p>
            <a:r>
              <a:rPr lang="en-GB" sz="2300" b="1" dirty="0">
                <a:solidFill>
                  <a:schemeClr val="tx1"/>
                </a:solidFill>
                <a:latin typeface="+mj-lt"/>
              </a:rPr>
              <a:t>Number of Clusters: 2    Average Distortion: 1.4576197022077821</a:t>
            </a:r>
          </a:p>
          <a:p>
            <a:r>
              <a:rPr lang="en-GB" sz="2300" b="1" dirty="0">
                <a:solidFill>
                  <a:schemeClr val="tx1"/>
                </a:solidFill>
                <a:latin typeface="+mj-lt"/>
              </a:rPr>
              <a:t>Number of Clusters: 3    Average Distortion: 1.1434401208195095</a:t>
            </a:r>
          </a:p>
          <a:p>
            <a:r>
              <a:rPr lang="en-GB" sz="2300" b="1" dirty="0">
                <a:solidFill>
                  <a:schemeClr val="tx1"/>
                </a:solidFill>
                <a:latin typeface="+mj-lt"/>
              </a:rPr>
              <a:t>Number of Clusters: 4    Average Distortion: 1.0435538595477063</a:t>
            </a:r>
          </a:p>
          <a:p>
            <a:r>
              <a:rPr lang="en-GB" sz="2300" b="1" dirty="0">
                <a:solidFill>
                  <a:schemeClr val="tx1"/>
                </a:solidFill>
                <a:latin typeface="+mj-lt"/>
              </a:rPr>
              <a:t>Number of Clusters: 5    Average Distortion: 0.9876932950805294</a:t>
            </a:r>
          </a:p>
          <a:p>
            <a:r>
              <a:rPr lang="en-GB" sz="2300" b="1" dirty="0">
                <a:solidFill>
                  <a:schemeClr val="tx1"/>
                </a:solidFill>
                <a:latin typeface="+mj-lt"/>
              </a:rPr>
              <a:t>Number of Clusters: 6    Average Distortion: 0.9400838295779785</a:t>
            </a:r>
          </a:p>
          <a:p>
            <a:r>
              <a:rPr lang="en-GB" sz="2300" b="1" dirty="0">
                <a:solidFill>
                  <a:schemeClr val="tx1"/>
                </a:solidFill>
                <a:latin typeface="+mj-lt"/>
              </a:rPr>
              <a:t>Number of Clusters: 7     Average Distortion: 0.9069417885786603</a:t>
            </a:r>
          </a:p>
          <a:p>
            <a:r>
              <a:rPr lang="en-GB" sz="2300" b="1" dirty="0">
                <a:solidFill>
                  <a:schemeClr val="tx1"/>
                </a:solidFill>
                <a:latin typeface="+mj-lt"/>
              </a:rPr>
              <a:t>Number of Clusters: 8    Average Distortion: 0.8871445822197129</a:t>
            </a:r>
          </a:p>
        </p:txBody>
      </p:sp>
      <p:pic>
        <p:nvPicPr>
          <p:cNvPr id="5" name="Picture 4">
            <a:extLst>
              <a:ext uri="{FF2B5EF4-FFF2-40B4-BE49-F238E27FC236}">
                <a16:creationId xmlns:a16="http://schemas.microsoft.com/office/drawing/2014/main" id="{763FBD03-E113-4146-B843-3681FB0D410F}"/>
              </a:ext>
            </a:extLst>
          </p:cNvPr>
          <p:cNvPicPr>
            <a:picLocks noChangeAspect="1"/>
          </p:cNvPicPr>
          <p:nvPr/>
        </p:nvPicPr>
        <p:blipFill>
          <a:blip r:embed="rId2"/>
          <a:stretch>
            <a:fillRect/>
          </a:stretch>
        </p:blipFill>
        <p:spPr>
          <a:xfrm>
            <a:off x="372533" y="1253065"/>
            <a:ext cx="5843389" cy="4214323"/>
          </a:xfrm>
          <a:prstGeom prst="rect">
            <a:avLst/>
          </a:prstGeom>
        </p:spPr>
      </p:pic>
      <p:sp>
        <p:nvSpPr>
          <p:cNvPr id="10" name="TextBox 9">
            <a:extLst>
              <a:ext uri="{FF2B5EF4-FFF2-40B4-BE49-F238E27FC236}">
                <a16:creationId xmlns:a16="http://schemas.microsoft.com/office/drawing/2014/main" id="{80BA72A4-DF24-44B8-9061-AB6A749F9CFD}"/>
              </a:ext>
            </a:extLst>
          </p:cNvPr>
          <p:cNvSpPr txBox="1"/>
          <p:nvPr/>
        </p:nvSpPr>
        <p:spPr>
          <a:xfrm>
            <a:off x="372532" y="5525616"/>
            <a:ext cx="11260667" cy="1246495"/>
          </a:xfrm>
          <a:prstGeom prst="rect">
            <a:avLst/>
          </a:prstGeom>
          <a:noFill/>
        </p:spPr>
        <p:txBody>
          <a:bodyPr wrap="square">
            <a:spAutoFit/>
          </a:bodyPr>
          <a:lstStyle/>
          <a:p>
            <a:pPr algn="just"/>
            <a:r>
              <a:rPr lang="en-GB" sz="2500" b="1" i="0" u="sng" dirty="0">
                <a:effectLst/>
                <a:latin typeface="+mj-lt"/>
                <a:cs typeface="Times New Roman" panose="02020603050405020304" pitchFamily="18" charset="0"/>
              </a:rPr>
              <a:t>OBSERVATIONS</a:t>
            </a:r>
          </a:p>
          <a:p>
            <a:pPr marL="342900" indent="-342900" algn="just">
              <a:buFont typeface="Arial" panose="020B0604020202020204" pitchFamily="34" charset="0"/>
              <a:buChar char="•"/>
            </a:pPr>
            <a:r>
              <a:rPr lang="en-GB" sz="2500" dirty="0">
                <a:latin typeface="+mj-lt"/>
                <a:cs typeface="Times New Roman" panose="02020603050405020304" pitchFamily="18" charset="0"/>
              </a:rPr>
              <a:t>Judging by the graph created above, appropriate value for k can be picked as 3.</a:t>
            </a:r>
          </a:p>
          <a:p>
            <a:pPr marL="342900" indent="-342900" algn="just">
              <a:buFont typeface="Arial" panose="020B0604020202020204" pitchFamily="34" charset="0"/>
              <a:buChar char="•"/>
            </a:pPr>
            <a:r>
              <a:rPr lang="en-GB" sz="2500" dirty="0">
                <a:latin typeface="+mj-lt"/>
                <a:cs typeface="Times New Roman" panose="02020603050405020304" pitchFamily="18" charset="0"/>
              </a:rPr>
              <a:t>k = 2 can also be considered.</a:t>
            </a:r>
            <a:endParaRPr lang="en-US" sz="2500" dirty="0">
              <a:latin typeface="+mj-lt"/>
              <a:cs typeface="Times New Roman" panose="02020603050405020304" pitchFamily="18" charset="0"/>
            </a:endParaRPr>
          </a:p>
        </p:txBody>
      </p:sp>
    </p:spTree>
    <p:extLst>
      <p:ext uri="{BB962C8B-B14F-4D97-AF65-F5344CB8AC3E}">
        <p14:creationId xmlns:p14="http://schemas.microsoft.com/office/powerpoint/2010/main" val="18874481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372533" y="331332"/>
            <a:ext cx="10728322" cy="921733"/>
          </a:xfrm>
        </p:spPr>
        <p:txBody>
          <a:bodyPr>
            <a:normAutofit/>
          </a:bodyPr>
          <a:lstStyle/>
          <a:p>
            <a:r>
              <a:rPr lang="en-US" sz="6000" b="1" dirty="0"/>
              <a:t>CHECKING SILHOUETTE SCORES</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6490589" y="1311293"/>
            <a:ext cx="5537200" cy="4097867"/>
          </a:xfrm>
        </p:spPr>
        <p:txBody>
          <a:bodyPr>
            <a:noAutofit/>
          </a:bodyPr>
          <a:lstStyle/>
          <a:p>
            <a:r>
              <a:rPr lang="en-GB" sz="2300" b="1" dirty="0">
                <a:solidFill>
                  <a:schemeClr val="tx1"/>
                </a:solidFill>
                <a:latin typeface="+mj-lt"/>
              </a:rPr>
              <a:t>For </a:t>
            </a:r>
            <a:r>
              <a:rPr lang="en-GB" sz="2300" b="1" dirty="0" err="1">
                <a:solidFill>
                  <a:schemeClr val="tx1"/>
                </a:solidFill>
                <a:latin typeface="+mj-lt"/>
              </a:rPr>
              <a:t>n_clusters</a:t>
            </a:r>
            <a:r>
              <a:rPr lang="en-GB" sz="2300" b="1" dirty="0">
                <a:solidFill>
                  <a:schemeClr val="tx1"/>
                </a:solidFill>
                <a:latin typeface="+mj-lt"/>
              </a:rPr>
              <a:t> = 2, the silhouette score is 0.41800025566689647)</a:t>
            </a:r>
          </a:p>
          <a:p>
            <a:r>
              <a:rPr lang="en-GB" sz="2300" b="1" dirty="0">
                <a:solidFill>
                  <a:schemeClr val="tx1"/>
                </a:solidFill>
                <a:latin typeface="+mj-lt"/>
              </a:rPr>
              <a:t>For </a:t>
            </a:r>
            <a:r>
              <a:rPr lang="en-GB" sz="2300" b="1" dirty="0" err="1">
                <a:solidFill>
                  <a:schemeClr val="tx1"/>
                </a:solidFill>
                <a:latin typeface="+mj-lt"/>
              </a:rPr>
              <a:t>n_clusters</a:t>
            </a:r>
            <a:r>
              <a:rPr lang="en-GB" sz="2300" b="1" dirty="0">
                <a:solidFill>
                  <a:schemeClr val="tx1"/>
                </a:solidFill>
                <a:latin typeface="+mj-lt"/>
              </a:rPr>
              <a:t> = 3, the silhouette score is 0.516281010855363)</a:t>
            </a:r>
          </a:p>
          <a:p>
            <a:r>
              <a:rPr lang="en-GB" sz="2300" b="1" dirty="0">
                <a:solidFill>
                  <a:schemeClr val="tx1"/>
                </a:solidFill>
                <a:latin typeface="+mj-lt"/>
              </a:rPr>
              <a:t>For </a:t>
            </a:r>
            <a:r>
              <a:rPr lang="en-GB" sz="2300" b="1" dirty="0" err="1">
                <a:solidFill>
                  <a:schemeClr val="tx1"/>
                </a:solidFill>
                <a:latin typeface="+mj-lt"/>
              </a:rPr>
              <a:t>n_clusters</a:t>
            </a:r>
            <a:r>
              <a:rPr lang="en-GB" sz="2300" b="1" dirty="0">
                <a:solidFill>
                  <a:schemeClr val="tx1"/>
                </a:solidFill>
                <a:latin typeface="+mj-lt"/>
              </a:rPr>
              <a:t> = 4, the silhouette score is 0.3570238219413198)</a:t>
            </a:r>
          </a:p>
          <a:p>
            <a:r>
              <a:rPr lang="en-GB" sz="2300" b="1" dirty="0">
                <a:solidFill>
                  <a:schemeClr val="tx1"/>
                </a:solidFill>
                <a:latin typeface="+mj-lt"/>
              </a:rPr>
              <a:t>For </a:t>
            </a:r>
            <a:r>
              <a:rPr lang="en-GB" sz="2300" b="1" dirty="0" err="1">
                <a:solidFill>
                  <a:schemeClr val="tx1"/>
                </a:solidFill>
                <a:latin typeface="+mj-lt"/>
              </a:rPr>
              <a:t>n_clusters</a:t>
            </a:r>
            <a:r>
              <a:rPr lang="en-GB" sz="2300" b="1" dirty="0">
                <a:solidFill>
                  <a:schemeClr val="tx1"/>
                </a:solidFill>
                <a:latin typeface="+mj-lt"/>
              </a:rPr>
              <a:t> = 5, the silhouette score is 0.2730908848204728)</a:t>
            </a:r>
          </a:p>
          <a:p>
            <a:r>
              <a:rPr lang="en-GB" sz="2300" b="1" dirty="0">
                <a:solidFill>
                  <a:schemeClr val="tx1"/>
                </a:solidFill>
                <a:latin typeface="+mj-lt"/>
              </a:rPr>
              <a:t>For </a:t>
            </a:r>
            <a:r>
              <a:rPr lang="en-GB" sz="2300" b="1" dirty="0" err="1">
                <a:solidFill>
                  <a:schemeClr val="tx1"/>
                </a:solidFill>
                <a:latin typeface="+mj-lt"/>
              </a:rPr>
              <a:t>n_clusters</a:t>
            </a:r>
            <a:r>
              <a:rPr lang="en-GB" sz="2300" b="1" dirty="0">
                <a:solidFill>
                  <a:schemeClr val="tx1"/>
                </a:solidFill>
                <a:latin typeface="+mj-lt"/>
              </a:rPr>
              <a:t> = 6, the silhouette score is 0.25719485802606895)</a:t>
            </a:r>
          </a:p>
          <a:p>
            <a:r>
              <a:rPr lang="en-GB" sz="2300" b="1" dirty="0">
                <a:solidFill>
                  <a:schemeClr val="tx1"/>
                </a:solidFill>
                <a:latin typeface="+mj-lt"/>
              </a:rPr>
              <a:t>For </a:t>
            </a:r>
            <a:r>
              <a:rPr lang="en-GB" sz="2300" b="1" dirty="0" err="1">
                <a:solidFill>
                  <a:schemeClr val="tx1"/>
                </a:solidFill>
                <a:latin typeface="+mj-lt"/>
              </a:rPr>
              <a:t>n_clusters</a:t>
            </a:r>
            <a:r>
              <a:rPr lang="en-GB" sz="2300" b="1" dirty="0">
                <a:solidFill>
                  <a:schemeClr val="tx1"/>
                </a:solidFill>
                <a:latin typeface="+mj-lt"/>
              </a:rPr>
              <a:t> = 7, the silhouette score is 0.24825112050393752)</a:t>
            </a:r>
          </a:p>
          <a:p>
            <a:r>
              <a:rPr lang="en-GB" sz="2300" b="1" dirty="0">
                <a:solidFill>
                  <a:schemeClr val="tx1"/>
                </a:solidFill>
                <a:latin typeface="+mj-lt"/>
              </a:rPr>
              <a:t>For </a:t>
            </a:r>
            <a:r>
              <a:rPr lang="en-GB" sz="2300" b="1" dirty="0" err="1">
                <a:solidFill>
                  <a:schemeClr val="tx1"/>
                </a:solidFill>
                <a:latin typeface="+mj-lt"/>
              </a:rPr>
              <a:t>n_clusters</a:t>
            </a:r>
            <a:r>
              <a:rPr lang="en-GB" sz="2300" b="1" dirty="0">
                <a:solidFill>
                  <a:schemeClr val="tx1"/>
                </a:solidFill>
                <a:latin typeface="+mj-lt"/>
              </a:rPr>
              <a:t> = 8, the silhouette score is 0.2260684384828419)</a:t>
            </a:r>
          </a:p>
          <a:p>
            <a:r>
              <a:rPr lang="en-GB" sz="2300" b="1" dirty="0">
                <a:solidFill>
                  <a:schemeClr val="tx1"/>
                </a:solidFill>
                <a:latin typeface="+mj-lt"/>
              </a:rPr>
              <a:t>For </a:t>
            </a:r>
            <a:r>
              <a:rPr lang="en-GB" sz="2300" b="1" dirty="0" err="1">
                <a:solidFill>
                  <a:schemeClr val="tx1"/>
                </a:solidFill>
                <a:latin typeface="+mj-lt"/>
              </a:rPr>
              <a:t>n_clusters</a:t>
            </a:r>
            <a:r>
              <a:rPr lang="en-GB" sz="2300" b="1" dirty="0">
                <a:solidFill>
                  <a:schemeClr val="tx1"/>
                </a:solidFill>
                <a:latin typeface="+mj-lt"/>
              </a:rPr>
              <a:t> = 9, the silhouette score is 0.21822102395741014)</a:t>
            </a:r>
          </a:p>
        </p:txBody>
      </p:sp>
      <p:sp>
        <p:nvSpPr>
          <p:cNvPr id="10" name="TextBox 9">
            <a:extLst>
              <a:ext uri="{FF2B5EF4-FFF2-40B4-BE49-F238E27FC236}">
                <a16:creationId xmlns:a16="http://schemas.microsoft.com/office/drawing/2014/main" id="{80BA72A4-DF24-44B8-9061-AB6A749F9CFD}"/>
              </a:ext>
            </a:extLst>
          </p:cNvPr>
          <p:cNvSpPr txBox="1"/>
          <p:nvPr/>
        </p:nvSpPr>
        <p:spPr>
          <a:xfrm>
            <a:off x="372532" y="5525616"/>
            <a:ext cx="11260667" cy="1246495"/>
          </a:xfrm>
          <a:prstGeom prst="rect">
            <a:avLst/>
          </a:prstGeom>
          <a:noFill/>
        </p:spPr>
        <p:txBody>
          <a:bodyPr wrap="square">
            <a:spAutoFit/>
          </a:bodyPr>
          <a:lstStyle/>
          <a:p>
            <a:pPr algn="just"/>
            <a:r>
              <a:rPr lang="en-GB" sz="2500" b="1" i="0" u="sng" dirty="0">
                <a:effectLst/>
                <a:latin typeface="+mj-lt"/>
                <a:cs typeface="Times New Roman" panose="02020603050405020304" pitchFamily="18" charset="0"/>
              </a:rPr>
              <a:t>OBSERVATIONS</a:t>
            </a:r>
          </a:p>
          <a:p>
            <a:pPr marL="342900" indent="-342900" algn="just">
              <a:buFont typeface="Arial" panose="020B0604020202020204" pitchFamily="34" charset="0"/>
              <a:buChar char="•"/>
            </a:pPr>
            <a:r>
              <a:rPr lang="en-GB" sz="2500" dirty="0">
                <a:latin typeface="+mj-lt"/>
                <a:cs typeface="Times New Roman" panose="02020603050405020304" pitchFamily="18" charset="0"/>
              </a:rPr>
              <a:t>Judging by the graph created above, appropriate value for k can be picked as 3.</a:t>
            </a:r>
          </a:p>
          <a:p>
            <a:pPr marL="342900" indent="-342900" algn="just">
              <a:buFont typeface="Arial" panose="020B0604020202020204" pitchFamily="34" charset="0"/>
              <a:buChar char="•"/>
            </a:pPr>
            <a:r>
              <a:rPr lang="en-GB" sz="2500" dirty="0">
                <a:latin typeface="+mj-lt"/>
                <a:cs typeface="Times New Roman" panose="02020603050405020304" pitchFamily="18" charset="0"/>
              </a:rPr>
              <a:t>k = 3 has the highest silhouette score.</a:t>
            </a:r>
            <a:endParaRPr lang="en-US" sz="2500" dirty="0">
              <a:latin typeface="+mj-lt"/>
              <a:cs typeface="Times New Roman" panose="02020603050405020304" pitchFamily="18" charset="0"/>
            </a:endParaRPr>
          </a:p>
        </p:txBody>
      </p:sp>
      <p:pic>
        <p:nvPicPr>
          <p:cNvPr id="20483" name="Picture 3">
            <a:extLst>
              <a:ext uri="{FF2B5EF4-FFF2-40B4-BE49-F238E27FC236}">
                <a16:creationId xmlns:a16="http://schemas.microsoft.com/office/drawing/2014/main" id="{64A725BE-653D-453B-89E5-459F81C901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344" y="1311293"/>
            <a:ext cx="5914856" cy="409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846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372533" y="331332"/>
            <a:ext cx="10728322" cy="921733"/>
          </a:xfrm>
        </p:spPr>
        <p:txBody>
          <a:bodyPr>
            <a:normAutofit/>
          </a:bodyPr>
          <a:lstStyle/>
          <a:p>
            <a:r>
              <a:rPr lang="en-GB" sz="6000" b="1" dirty="0"/>
              <a:t>FINDING OPTIMAL NUMBER OF CLUSTERS</a:t>
            </a:r>
            <a:endParaRPr lang="en-US" sz="6000" b="1" dirty="0"/>
          </a:p>
        </p:txBody>
      </p:sp>
      <p:sp>
        <p:nvSpPr>
          <p:cNvPr id="10" name="TextBox 9">
            <a:extLst>
              <a:ext uri="{FF2B5EF4-FFF2-40B4-BE49-F238E27FC236}">
                <a16:creationId xmlns:a16="http://schemas.microsoft.com/office/drawing/2014/main" id="{80BA72A4-DF24-44B8-9061-AB6A749F9CFD}"/>
              </a:ext>
            </a:extLst>
          </p:cNvPr>
          <p:cNvSpPr txBox="1"/>
          <p:nvPr/>
        </p:nvSpPr>
        <p:spPr>
          <a:xfrm>
            <a:off x="372532" y="5525616"/>
            <a:ext cx="11260667" cy="1246495"/>
          </a:xfrm>
          <a:prstGeom prst="rect">
            <a:avLst/>
          </a:prstGeom>
          <a:noFill/>
        </p:spPr>
        <p:txBody>
          <a:bodyPr wrap="square">
            <a:spAutoFit/>
          </a:bodyPr>
          <a:lstStyle/>
          <a:p>
            <a:pPr algn="just"/>
            <a:r>
              <a:rPr lang="en-GB" sz="2500" b="1" i="0" u="sng" dirty="0">
                <a:effectLst/>
                <a:latin typeface="+mj-lt"/>
                <a:cs typeface="Times New Roman" panose="02020603050405020304" pitchFamily="18" charset="0"/>
              </a:rPr>
              <a:t>OBSERVATIONS</a:t>
            </a:r>
          </a:p>
          <a:p>
            <a:pPr marL="342900" indent="-342900" algn="just">
              <a:buFont typeface="Arial" panose="020B0604020202020204" pitchFamily="34" charset="0"/>
              <a:buChar char="•"/>
            </a:pPr>
            <a:r>
              <a:rPr lang="en-GB" sz="2500" dirty="0">
                <a:latin typeface="+mj-lt"/>
                <a:cs typeface="Times New Roman" panose="02020603050405020304" pitchFamily="18" charset="0"/>
              </a:rPr>
              <a:t>OPTIMAL NUMBER OF CLUSTERS = 3</a:t>
            </a:r>
          </a:p>
          <a:p>
            <a:pPr marL="342900" indent="-342900" algn="just">
              <a:buFont typeface="Arial" panose="020B0604020202020204" pitchFamily="34" charset="0"/>
              <a:buChar char="•"/>
            </a:pPr>
            <a:r>
              <a:rPr lang="en-GB" sz="2500" dirty="0">
                <a:latin typeface="+mj-lt"/>
                <a:cs typeface="Times New Roman" panose="02020603050405020304" pitchFamily="18" charset="0"/>
              </a:rPr>
              <a:t>k = 3 shows a better plot and silhouette score than k = 2</a:t>
            </a:r>
            <a:endParaRPr lang="en-US" sz="2500" dirty="0">
              <a:latin typeface="+mj-lt"/>
              <a:cs typeface="Times New Roman" panose="02020603050405020304" pitchFamily="18" charset="0"/>
            </a:endParaRPr>
          </a:p>
        </p:txBody>
      </p:sp>
      <p:pic>
        <p:nvPicPr>
          <p:cNvPr id="21506" name="Picture 2">
            <a:extLst>
              <a:ext uri="{FF2B5EF4-FFF2-40B4-BE49-F238E27FC236}">
                <a16:creationId xmlns:a16="http://schemas.microsoft.com/office/drawing/2014/main" id="{592C58D4-4208-4618-9407-D5DACC3DCC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532" y="1353378"/>
            <a:ext cx="5418668" cy="4136190"/>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a:extLst>
              <a:ext uri="{FF2B5EF4-FFF2-40B4-BE49-F238E27FC236}">
                <a16:creationId xmlns:a16="http://schemas.microsoft.com/office/drawing/2014/main" id="{A7E8B5BD-36CF-4B18-AF4F-DE0602D02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353378"/>
            <a:ext cx="5723467" cy="4136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549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658017"/>
            <a:ext cx="10728322" cy="1541965"/>
          </a:xfrm>
        </p:spPr>
        <p:txBody>
          <a:bodyPr>
            <a:normAutofit/>
          </a:bodyPr>
          <a:lstStyle/>
          <a:p>
            <a:pPr algn="ctr"/>
            <a:r>
              <a:rPr lang="en-US" sz="10000" b="1" dirty="0"/>
              <a:t>HIERARCHICAL CLUSTERING</a:t>
            </a:r>
            <a:endParaRPr lang="en-US" sz="7800" dirty="0"/>
          </a:p>
        </p:txBody>
      </p:sp>
    </p:spTree>
    <p:extLst>
      <p:ext uri="{BB962C8B-B14F-4D97-AF65-F5344CB8AC3E}">
        <p14:creationId xmlns:p14="http://schemas.microsoft.com/office/powerpoint/2010/main" val="2217194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634149" y="278192"/>
            <a:ext cx="10728322" cy="855917"/>
          </a:xfrm>
        </p:spPr>
        <p:txBody>
          <a:bodyPr>
            <a:normAutofit/>
          </a:bodyPr>
          <a:lstStyle/>
          <a:p>
            <a:r>
              <a:rPr lang="en-US" sz="6000" b="1" u="sng" dirty="0"/>
              <a:t>DATA INFORMATION </a:t>
            </a:r>
          </a:p>
        </p:txBody>
      </p:sp>
      <p:sp>
        <p:nvSpPr>
          <p:cNvPr id="5" name="Content Placeholder 2">
            <a:extLst>
              <a:ext uri="{FF2B5EF4-FFF2-40B4-BE49-F238E27FC236}">
                <a16:creationId xmlns:a16="http://schemas.microsoft.com/office/drawing/2014/main" id="{D875B51D-DDD9-4F3D-88DA-368D3D564F01}"/>
              </a:ext>
            </a:extLst>
          </p:cNvPr>
          <p:cNvSpPr txBox="1">
            <a:spLocks/>
          </p:cNvSpPr>
          <p:nvPr/>
        </p:nvSpPr>
        <p:spPr>
          <a:xfrm>
            <a:off x="634149" y="1254105"/>
            <a:ext cx="5990938" cy="4344437"/>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000" dirty="0">
                <a:solidFill>
                  <a:schemeClr val="tx1"/>
                </a:solidFill>
                <a:latin typeface="+mj-lt"/>
              </a:rPr>
              <a:t>There are 7 attributes of type INTEGER.</a:t>
            </a:r>
          </a:p>
          <a:p>
            <a:r>
              <a:rPr lang="en-GB" sz="3000" dirty="0">
                <a:solidFill>
                  <a:schemeClr val="tx1"/>
                </a:solidFill>
                <a:latin typeface="+mj-lt"/>
              </a:rPr>
              <a:t>There are 0 attributes of type FLOAT.</a:t>
            </a:r>
          </a:p>
          <a:p>
            <a:r>
              <a:rPr lang="en-GB" sz="3000" dirty="0">
                <a:solidFill>
                  <a:schemeClr val="tx1"/>
                </a:solidFill>
                <a:latin typeface="+mj-lt"/>
              </a:rPr>
              <a:t>There are 0 attributes of type OBJECT.</a:t>
            </a:r>
          </a:p>
          <a:p>
            <a:r>
              <a:rPr lang="en-GB" sz="3000" dirty="0">
                <a:solidFill>
                  <a:schemeClr val="tx1"/>
                </a:solidFill>
                <a:latin typeface="+mj-lt"/>
              </a:rPr>
              <a:t>TOTAL : 7 Attributes.</a:t>
            </a:r>
          </a:p>
          <a:p>
            <a:r>
              <a:rPr lang="en-GB" sz="3000" dirty="0">
                <a:solidFill>
                  <a:schemeClr val="tx1"/>
                </a:solidFill>
                <a:latin typeface="+mj-lt"/>
              </a:rPr>
              <a:t>There are 660 rows and 7 columns</a:t>
            </a:r>
            <a:endParaRPr lang="en-US" sz="3000" dirty="0">
              <a:solidFill>
                <a:schemeClr val="tx1"/>
              </a:solidFill>
              <a:latin typeface="+mj-lt"/>
            </a:endParaRPr>
          </a:p>
        </p:txBody>
      </p:sp>
    </p:spTree>
    <p:extLst>
      <p:ext uri="{BB962C8B-B14F-4D97-AF65-F5344CB8AC3E}">
        <p14:creationId xmlns:p14="http://schemas.microsoft.com/office/powerpoint/2010/main" val="18636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374943" y="297467"/>
            <a:ext cx="10728322" cy="921733"/>
          </a:xfrm>
        </p:spPr>
        <p:txBody>
          <a:bodyPr>
            <a:normAutofit/>
          </a:bodyPr>
          <a:lstStyle/>
          <a:p>
            <a:r>
              <a:rPr lang="en-US" sz="6000" b="1" dirty="0"/>
              <a:t>1) Finding Cophenetic Correlation</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267772" y="1380066"/>
            <a:ext cx="3802443" cy="4097867"/>
          </a:xfrm>
        </p:spPr>
        <p:txBody>
          <a:bodyPr>
            <a:noAutofit/>
          </a:bodyPr>
          <a:lstStyle/>
          <a:p>
            <a:pPr marL="0" indent="0">
              <a:buNone/>
            </a:pPr>
            <a:r>
              <a:rPr lang="en-GB" sz="2600" b="1" u="sng" dirty="0">
                <a:solidFill>
                  <a:schemeClr val="tx1"/>
                </a:solidFill>
                <a:latin typeface="+mj-lt"/>
              </a:rPr>
              <a:t>EUCLIDEAN</a:t>
            </a:r>
          </a:p>
          <a:p>
            <a:r>
              <a:rPr lang="en-GB" sz="2600" b="1" dirty="0">
                <a:solidFill>
                  <a:schemeClr val="tx1"/>
                </a:solidFill>
                <a:latin typeface="+mj-lt"/>
              </a:rPr>
              <a:t>Single linkage is 0.8782863872563746.</a:t>
            </a:r>
          </a:p>
          <a:p>
            <a:r>
              <a:rPr lang="en-GB" sz="2600" b="1" dirty="0">
                <a:solidFill>
                  <a:schemeClr val="tx1"/>
                </a:solidFill>
                <a:latin typeface="+mj-lt"/>
              </a:rPr>
              <a:t>Complete linkage is 0.8854872581962318.</a:t>
            </a:r>
          </a:p>
          <a:p>
            <a:r>
              <a:rPr lang="en-GB" sz="2600" b="1" dirty="0">
                <a:solidFill>
                  <a:srgbClr val="FFFF00"/>
                </a:solidFill>
                <a:latin typeface="+mj-lt"/>
              </a:rPr>
              <a:t>Average linkage is 0.9167886114950704.</a:t>
            </a:r>
          </a:p>
          <a:p>
            <a:r>
              <a:rPr lang="en-GB" sz="2600" b="1" dirty="0">
                <a:solidFill>
                  <a:schemeClr val="tx1"/>
                </a:solidFill>
                <a:latin typeface="+mj-lt"/>
              </a:rPr>
              <a:t>Centroid linkage is 0.9140343756244551.</a:t>
            </a:r>
          </a:p>
          <a:p>
            <a:r>
              <a:rPr lang="en-GB" sz="2600" b="1" dirty="0">
                <a:solidFill>
                  <a:schemeClr val="tx1"/>
                </a:solidFill>
                <a:latin typeface="+mj-lt"/>
              </a:rPr>
              <a:t>Ward linkage is 0.7756167152597446.</a:t>
            </a:r>
          </a:p>
          <a:p>
            <a:r>
              <a:rPr lang="en-GB" sz="2600" b="1" dirty="0">
                <a:solidFill>
                  <a:schemeClr val="tx1"/>
                </a:solidFill>
                <a:latin typeface="+mj-lt"/>
              </a:rPr>
              <a:t>Weighted linkage is 0.9107193273405108.</a:t>
            </a:r>
          </a:p>
          <a:p>
            <a:endParaRPr lang="en-GB" sz="2600" b="1" dirty="0">
              <a:solidFill>
                <a:schemeClr val="tx1"/>
              </a:solidFill>
              <a:latin typeface="+mj-lt"/>
            </a:endParaRPr>
          </a:p>
          <a:p>
            <a:pPr marL="0" indent="0">
              <a:buNone/>
            </a:pPr>
            <a:r>
              <a:rPr lang="en-GB" sz="2600" b="1" dirty="0">
                <a:solidFill>
                  <a:srgbClr val="FFFF00"/>
                </a:solidFill>
                <a:latin typeface="+mj-lt"/>
              </a:rPr>
              <a:t>HIGHEST VALUE</a:t>
            </a:r>
            <a:endParaRPr lang="en-US" sz="2600" dirty="0">
              <a:solidFill>
                <a:srgbClr val="FFFF00"/>
              </a:solidFill>
              <a:latin typeface="+mj-lt"/>
            </a:endParaRPr>
          </a:p>
        </p:txBody>
      </p:sp>
      <p:sp>
        <p:nvSpPr>
          <p:cNvPr id="6" name="Content Placeholder 2">
            <a:extLst>
              <a:ext uri="{FF2B5EF4-FFF2-40B4-BE49-F238E27FC236}">
                <a16:creationId xmlns:a16="http://schemas.microsoft.com/office/drawing/2014/main" id="{FBFBEEE1-43B2-400C-9EEA-204FD2C0231A}"/>
              </a:ext>
            </a:extLst>
          </p:cNvPr>
          <p:cNvSpPr txBox="1">
            <a:spLocks/>
          </p:cNvSpPr>
          <p:nvPr/>
        </p:nvSpPr>
        <p:spPr>
          <a:xfrm>
            <a:off x="4279834" y="1380066"/>
            <a:ext cx="3802443" cy="3124201"/>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r>
              <a:rPr lang="en-GB" sz="2600" b="1" u="sng" dirty="0">
                <a:solidFill>
                  <a:schemeClr val="tx1"/>
                </a:solidFill>
                <a:latin typeface="+mj-lt"/>
              </a:rPr>
              <a:t>CHEBYSHEV</a:t>
            </a:r>
          </a:p>
          <a:p>
            <a:r>
              <a:rPr lang="en-GB" sz="2600" b="1" dirty="0">
                <a:solidFill>
                  <a:schemeClr val="tx1"/>
                </a:solidFill>
                <a:latin typeface="+mj-lt"/>
              </a:rPr>
              <a:t>Single linkage is 0.8976424680148912.</a:t>
            </a:r>
          </a:p>
          <a:p>
            <a:r>
              <a:rPr lang="en-GB" sz="2600" b="1" dirty="0">
                <a:solidFill>
                  <a:schemeClr val="tx1"/>
                </a:solidFill>
                <a:latin typeface="+mj-lt"/>
              </a:rPr>
              <a:t>Complete linkage is 0.8731535021949083.</a:t>
            </a:r>
          </a:p>
          <a:p>
            <a:r>
              <a:rPr lang="en-GB" sz="2600" b="1" dirty="0">
                <a:solidFill>
                  <a:srgbClr val="FFFF00"/>
                </a:solidFill>
                <a:latin typeface="+mj-lt"/>
              </a:rPr>
              <a:t>Average linkage is 0.9155524410807189.</a:t>
            </a:r>
          </a:p>
          <a:p>
            <a:r>
              <a:rPr lang="en-GB" sz="2600" b="1" dirty="0">
                <a:solidFill>
                  <a:schemeClr val="tx1"/>
                </a:solidFill>
                <a:latin typeface="+mj-lt"/>
              </a:rPr>
              <a:t>Weighted linkage is 0.8894795319631006.</a:t>
            </a:r>
            <a:endParaRPr lang="en-US" sz="2600" dirty="0">
              <a:solidFill>
                <a:schemeClr val="tx1"/>
              </a:solidFill>
              <a:latin typeface="+mj-lt"/>
            </a:endParaRPr>
          </a:p>
        </p:txBody>
      </p:sp>
      <p:sp>
        <p:nvSpPr>
          <p:cNvPr id="8" name="Content Placeholder 2">
            <a:extLst>
              <a:ext uri="{FF2B5EF4-FFF2-40B4-BE49-F238E27FC236}">
                <a16:creationId xmlns:a16="http://schemas.microsoft.com/office/drawing/2014/main" id="{EF61B7B8-2867-406D-AB9F-610E9CA8F819}"/>
              </a:ext>
            </a:extLst>
          </p:cNvPr>
          <p:cNvSpPr txBox="1">
            <a:spLocks/>
          </p:cNvSpPr>
          <p:nvPr/>
        </p:nvSpPr>
        <p:spPr>
          <a:xfrm>
            <a:off x="8184725" y="1380065"/>
            <a:ext cx="3802443" cy="3124201"/>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r>
              <a:rPr lang="en-GB" sz="2600" b="1" u="sng" dirty="0">
                <a:solidFill>
                  <a:schemeClr val="tx1"/>
                </a:solidFill>
                <a:latin typeface="+mj-lt"/>
              </a:rPr>
              <a:t>MAHANOLOBIS</a:t>
            </a:r>
          </a:p>
          <a:p>
            <a:r>
              <a:rPr lang="en-GB" sz="2600" b="1" dirty="0">
                <a:solidFill>
                  <a:srgbClr val="FFFF00"/>
                </a:solidFill>
                <a:latin typeface="+mj-lt"/>
              </a:rPr>
              <a:t>Single linkage is 0.8953021845210309.</a:t>
            </a:r>
          </a:p>
          <a:p>
            <a:r>
              <a:rPr lang="en-GB" sz="2600" b="1" dirty="0">
                <a:solidFill>
                  <a:schemeClr val="tx1"/>
                </a:solidFill>
                <a:latin typeface="+mj-lt"/>
              </a:rPr>
              <a:t>Complete linkage is 0.5766593216714142..</a:t>
            </a:r>
          </a:p>
          <a:p>
            <a:r>
              <a:rPr lang="en-GB" sz="2600" b="1" dirty="0">
                <a:solidFill>
                  <a:schemeClr val="tx1"/>
                </a:solidFill>
                <a:latin typeface="+mj-lt"/>
              </a:rPr>
              <a:t>Average linkage is 0.8455737900742861..</a:t>
            </a:r>
          </a:p>
          <a:p>
            <a:r>
              <a:rPr lang="en-GB" sz="2600" b="1" dirty="0">
                <a:solidFill>
                  <a:schemeClr val="tx1"/>
                </a:solidFill>
                <a:latin typeface="+mj-lt"/>
              </a:rPr>
              <a:t>Weighted linkage is 0.8276434296808391.</a:t>
            </a:r>
            <a:endParaRPr lang="en-US" sz="2600" dirty="0">
              <a:solidFill>
                <a:schemeClr val="tx1"/>
              </a:solidFill>
              <a:latin typeface="+mj-lt"/>
            </a:endParaRPr>
          </a:p>
        </p:txBody>
      </p:sp>
      <p:sp>
        <p:nvSpPr>
          <p:cNvPr id="13" name="Content Placeholder 2">
            <a:extLst>
              <a:ext uri="{FF2B5EF4-FFF2-40B4-BE49-F238E27FC236}">
                <a16:creationId xmlns:a16="http://schemas.microsoft.com/office/drawing/2014/main" id="{EE6FC81F-AF8A-4DB2-A0A1-B0700C89ADFB}"/>
              </a:ext>
            </a:extLst>
          </p:cNvPr>
          <p:cNvSpPr txBox="1">
            <a:spLocks/>
          </p:cNvSpPr>
          <p:nvPr/>
        </p:nvSpPr>
        <p:spPr>
          <a:xfrm>
            <a:off x="4279834" y="4673596"/>
            <a:ext cx="3904891" cy="3124201"/>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r>
              <a:rPr lang="en-GB" sz="2600" b="1" u="sng" dirty="0">
                <a:solidFill>
                  <a:schemeClr val="tx1"/>
                </a:solidFill>
                <a:latin typeface="+mj-lt"/>
              </a:rPr>
              <a:t>CITYBLOCK / MANHATTAN</a:t>
            </a:r>
          </a:p>
          <a:p>
            <a:r>
              <a:rPr lang="en-GB" sz="2600" b="1" dirty="0">
                <a:solidFill>
                  <a:schemeClr val="tx1"/>
                </a:solidFill>
                <a:latin typeface="+mj-lt"/>
              </a:rPr>
              <a:t>Single linkage is 0.8402227893582106.</a:t>
            </a:r>
          </a:p>
          <a:p>
            <a:r>
              <a:rPr lang="en-GB" sz="2600" b="1" dirty="0">
                <a:solidFill>
                  <a:schemeClr val="tx1"/>
                </a:solidFill>
                <a:latin typeface="+mj-lt"/>
              </a:rPr>
              <a:t>Complete linkage is 0.8897533482434944.</a:t>
            </a:r>
          </a:p>
        </p:txBody>
      </p:sp>
      <p:sp>
        <p:nvSpPr>
          <p:cNvPr id="21" name="Content Placeholder 2">
            <a:extLst>
              <a:ext uri="{FF2B5EF4-FFF2-40B4-BE49-F238E27FC236}">
                <a16:creationId xmlns:a16="http://schemas.microsoft.com/office/drawing/2014/main" id="{E297EA28-8101-443E-AC92-003A77E2302E}"/>
              </a:ext>
            </a:extLst>
          </p:cNvPr>
          <p:cNvSpPr txBox="1">
            <a:spLocks/>
          </p:cNvSpPr>
          <p:nvPr/>
        </p:nvSpPr>
        <p:spPr>
          <a:xfrm>
            <a:off x="8133501" y="5308591"/>
            <a:ext cx="3904891" cy="1413937"/>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600" b="1" dirty="0">
                <a:solidFill>
                  <a:srgbClr val="FFFF00"/>
                </a:solidFill>
                <a:latin typeface="+mj-lt"/>
              </a:rPr>
              <a:t>Average linkage is 0.9147653836283022.</a:t>
            </a:r>
          </a:p>
          <a:p>
            <a:r>
              <a:rPr lang="en-GB" sz="2600" b="1" dirty="0">
                <a:solidFill>
                  <a:schemeClr val="tx1"/>
                </a:solidFill>
                <a:latin typeface="+mj-lt"/>
              </a:rPr>
              <a:t>Weighted linkage is 0.892493133316226..</a:t>
            </a:r>
            <a:endParaRPr lang="en-US" sz="2600" dirty="0">
              <a:solidFill>
                <a:schemeClr val="tx1"/>
              </a:solidFill>
              <a:latin typeface="+mj-lt"/>
            </a:endParaRPr>
          </a:p>
        </p:txBody>
      </p:sp>
      <p:cxnSp>
        <p:nvCxnSpPr>
          <p:cNvPr id="22" name="Straight Connector 21">
            <a:extLst>
              <a:ext uri="{FF2B5EF4-FFF2-40B4-BE49-F238E27FC236}">
                <a16:creationId xmlns:a16="http://schemas.microsoft.com/office/drawing/2014/main" id="{17D198C4-19AA-47DB-85D6-0A991B520DB0}"/>
              </a:ext>
            </a:extLst>
          </p:cNvPr>
          <p:cNvCxnSpPr/>
          <p:nvPr/>
        </p:nvCxnSpPr>
        <p:spPr>
          <a:xfrm>
            <a:off x="4121439" y="1329266"/>
            <a:ext cx="0" cy="5215467"/>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D133F7-13BE-4D61-9E8A-04FEB2B42B4E}"/>
              </a:ext>
            </a:extLst>
          </p:cNvPr>
          <p:cNvCxnSpPr/>
          <p:nvPr/>
        </p:nvCxnSpPr>
        <p:spPr>
          <a:xfrm>
            <a:off x="4121439" y="4504266"/>
            <a:ext cx="7865729"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AA2EB6F-38FB-473C-9F5D-AE02A89DE28B}"/>
              </a:ext>
            </a:extLst>
          </p:cNvPr>
          <p:cNvCxnSpPr>
            <a:cxnSpLocks/>
          </p:cNvCxnSpPr>
          <p:nvPr/>
        </p:nvCxnSpPr>
        <p:spPr>
          <a:xfrm flipV="1">
            <a:off x="8082277" y="1329266"/>
            <a:ext cx="0" cy="31750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476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524933" y="437822"/>
            <a:ext cx="10728322" cy="921733"/>
          </a:xfrm>
        </p:spPr>
        <p:txBody>
          <a:bodyPr>
            <a:normAutofit/>
          </a:bodyPr>
          <a:lstStyle/>
          <a:p>
            <a:r>
              <a:rPr lang="en-US" sz="6000" b="1" dirty="0"/>
              <a:t>1) Finding Cophenetic Correlation</a:t>
            </a:r>
          </a:p>
        </p:txBody>
      </p:sp>
      <p:sp>
        <p:nvSpPr>
          <p:cNvPr id="5" name="TextBox 4">
            <a:extLst>
              <a:ext uri="{FF2B5EF4-FFF2-40B4-BE49-F238E27FC236}">
                <a16:creationId xmlns:a16="http://schemas.microsoft.com/office/drawing/2014/main" id="{9B3A88E8-4D8C-44CF-89D4-53FD560414C7}"/>
              </a:ext>
            </a:extLst>
          </p:cNvPr>
          <p:cNvSpPr txBox="1"/>
          <p:nvPr/>
        </p:nvSpPr>
        <p:spPr>
          <a:xfrm>
            <a:off x="524933" y="1969616"/>
            <a:ext cx="10930800" cy="1938992"/>
          </a:xfrm>
          <a:prstGeom prst="rect">
            <a:avLst/>
          </a:prstGeom>
          <a:noFill/>
        </p:spPr>
        <p:txBody>
          <a:bodyPr wrap="square">
            <a:spAutoFit/>
          </a:bodyPr>
          <a:lstStyle/>
          <a:p>
            <a:pPr algn="just"/>
            <a:r>
              <a:rPr lang="en-GB" sz="3000" b="1" i="0" u="sng" dirty="0">
                <a:effectLst/>
                <a:latin typeface="+mj-lt"/>
                <a:cs typeface="Times New Roman" panose="02020603050405020304" pitchFamily="18" charset="0"/>
              </a:rPr>
              <a:t>OBSERVATIONS</a:t>
            </a:r>
          </a:p>
          <a:p>
            <a:pPr marL="342900" indent="-342900" algn="just">
              <a:buFont typeface="Arial" panose="020B0604020202020204" pitchFamily="34" charset="0"/>
              <a:buChar char="•"/>
            </a:pPr>
            <a:r>
              <a:rPr lang="en-GB" sz="3000" dirty="0">
                <a:latin typeface="+mj-lt"/>
                <a:cs typeface="Times New Roman" panose="02020603050405020304" pitchFamily="18" charset="0"/>
              </a:rPr>
              <a:t>Across all the distances, the BEST COPHENETIC CORRELATION has been given by Average Linkage except in the case of MAHANOLOBIS DISTANCE where the best result was given by Single Linkage</a:t>
            </a:r>
          </a:p>
          <a:p>
            <a:pPr marL="342900" indent="-342900" algn="just">
              <a:buFont typeface="Arial" panose="020B0604020202020204" pitchFamily="34" charset="0"/>
              <a:buChar char="•"/>
            </a:pPr>
            <a:r>
              <a:rPr lang="en-GB" sz="3000" dirty="0">
                <a:latin typeface="+mj-lt"/>
                <a:cs typeface="Times New Roman" panose="02020603050405020304" pitchFamily="18" charset="0"/>
              </a:rPr>
              <a:t>EUCLIDEAN DISTANCE + AVERAGE LINKAGE has given the BEST COPHENETIC CORRELATION</a:t>
            </a:r>
            <a:endParaRPr lang="en-US" sz="3000" dirty="0">
              <a:latin typeface="+mj-lt"/>
              <a:cs typeface="Times New Roman" panose="02020603050405020304" pitchFamily="18" charset="0"/>
            </a:endParaRPr>
          </a:p>
        </p:txBody>
      </p:sp>
    </p:spTree>
    <p:extLst>
      <p:ext uri="{BB962C8B-B14F-4D97-AF65-F5344CB8AC3E}">
        <p14:creationId xmlns:p14="http://schemas.microsoft.com/office/powerpoint/2010/main" val="1191289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524933" y="437822"/>
            <a:ext cx="10728322" cy="921733"/>
          </a:xfrm>
        </p:spPr>
        <p:txBody>
          <a:bodyPr>
            <a:normAutofit/>
          </a:bodyPr>
          <a:lstStyle/>
          <a:p>
            <a:r>
              <a:rPr lang="en-US" sz="6000" b="1" dirty="0"/>
              <a:t>2) </a:t>
            </a:r>
            <a:r>
              <a:rPr lang="en-US" sz="6000" b="1" dirty="0" err="1"/>
              <a:t>Dendogram</a:t>
            </a:r>
            <a:r>
              <a:rPr lang="en-US" sz="6000" b="1" dirty="0"/>
              <a:t> Construction</a:t>
            </a:r>
          </a:p>
        </p:txBody>
      </p:sp>
      <p:sp>
        <p:nvSpPr>
          <p:cNvPr id="5" name="TextBox 4">
            <a:extLst>
              <a:ext uri="{FF2B5EF4-FFF2-40B4-BE49-F238E27FC236}">
                <a16:creationId xmlns:a16="http://schemas.microsoft.com/office/drawing/2014/main" id="{9B3A88E8-4D8C-44CF-89D4-53FD560414C7}"/>
              </a:ext>
            </a:extLst>
          </p:cNvPr>
          <p:cNvSpPr txBox="1"/>
          <p:nvPr/>
        </p:nvSpPr>
        <p:spPr>
          <a:xfrm>
            <a:off x="524933" y="2443288"/>
            <a:ext cx="10930800" cy="1569660"/>
          </a:xfrm>
          <a:prstGeom prst="rect">
            <a:avLst/>
          </a:prstGeom>
          <a:noFill/>
        </p:spPr>
        <p:txBody>
          <a:bodyPr wrap="square">
            <a:spAutoFit/>
          </a:bodyPr>
          <a:lstStyle/>
          <a:p>
            <a:pPr algn="just"/>
            <a:r>
              <a:rPr lang="en-GB" sz="3200" b="1" i="0" dirty="0">
                <a:effectLst/>
                <a:latin typeface="+mj-lt"/>
                <a:cs typeface="Times New Roman" panose="02020603050405020304" pitchFamily="18" charset="0"/>
              </a:rPr>
              <a:t>For Euclidean, Manhattan and Chebyshev distances.</a:t>
            </a:r>
          </a:p>
          <a:p>
            <a:pPr algn="just"/>
            <a:r>
              <a:rPr lang="en-GB" sz="3200" b="1" i="0" dirty="0" err="1">
                <a:effectLst/>
                <a:latin typeface="+mj-lt"/>
                <a:cs typeface="Times New Roman" panose="02020603050405020304" pitchFamily="18" charset="0"/>
              </a:rPr>
              <a:t>Mahalanobis</a:t>
            </a:r>
            <a:r>
              <a:rPr lang="en-GB" sz="3200" b="1" i="0" dirty="0">
                <a:effectLst/>
                <a:latin typeface="+mj-lt"/>
                <a:cs typeface="Times New Roman" panose="02020603050405020304" pitchFamily="18" charset="0"/>
              </a:rPr>
              <a:t> Distance had low cophenetic correlation for the various linkages and is therefore being ignored.</a:t>
            </a:r>
            <a:endParaRPr lang="en-US" sz="3200" dirty="0">
              <a:latin typeface="+mj-lt"/>
              <a:cs typeface="Times New Roman" panose="02020603050405020304" pitchFamily="18" charset="0"/>
            </a:endParaRPr>
          </a:p>
        </p:txBody>
      </p:sp>
    </p:spTree>
    <p:extLst>
      <p:ext uri="{BB962C8B-B14F-4D97-AF65-F5344CB8AC3E}">
        <p14:creationId xmlns:p14="http://schemas.microsoft.com/office/powerpoint/2010/main" val="3163872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524933" y="437822"/>
            <a:ext cx="10728322" cy="921733"/>
          </a:xfrm>
        </p:spPr>
        <p:txBody>
          <a:bodyPr>
            <a:normAutofit/>
          </a:bodyPr>
          <a:lstStyle/>
          <a:p>
            <a:r>
              <a:rPr lang="en-US" sz="6000" b="1" dirty="0"/>
              <a:t>2) </a:t>
            </a:r>
            <a:r>
              <a:rPr lang="en-US" sz="6000" b="1" dirty="0" err="1"/>
              <a:t>Dendogram</a:t>
            </a:r>
            <a:r>
              <a:rPr lang="en-US" sz="6000" b="1" dirty="0"/>
              <a:t> Construction – EUCLIDEAN DISTANCE</a:t>
            </a:r>
          </a:p>
        </p:txBody>
      </p:sp>
      <p:pic>
        <p:nvPicPr>
          <p:cNvPr id="23554" name="Picture 2">
            <a:extLst>
              <a:ext uri="{FF2B5EF4-FFF2-40B4-BE49-F238E27FC236}">
                <a16:creationId xmlns:a16="http://schemas.microsoft.com/office/drawing/2014/main" id="{EF3B23F6-FB1D-45E5-B664-FC03289D5D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6541"/>
          <a:stretch/>
        </p:blipFill>
        <p:spPr bwMode="auto">
          <a:xfrm>
            <a:off x="300646" y="1212904"/>
            <a:ext cx="6075459" cy="48255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2FD0B429-5D52-4BDD-9D89-9C65B983A3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249" b="33166"/>
          <a:stretch/>
        </p:blipFill>
        <p:spPr bwMode="auto">
          <a:xfrm>
            <a:off x="6401951" y="1212904"/>
            <a:ext cx="5489404" cy="482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9687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524933" y="437822"/>
            <a:ext cx="10728322" cy="921733"/>
          </a:xfrm>
        </p:spPr>
        <p:txBody>
          <a:bodyPr>
            <a:normAutofit/>
          </a:bodyPr>
          <a:lstStyle/>
          <a:p>
            <a:r>
              <a:rPr lang="en-US" sz="6000" b="1" dirty="0"/>
              <a:t>2) </a:t>
            </a:r>
            <a:r>
              <a:rPr lang="en-US" sz="6000" b="1" dirty="0" err="1"/>
              <a:t>Dendogram</a:t>
            </a:r>
            <a:r>
              <a:rPr lang="en-US" sz="6000" b="1" dirty="0"/>
              <a:t> Construction – EUCLIDEAN DISTANCE</a:t>
            </a:r>
          </a:p>
        </p:txBody>
      </p:sp>
      <p:pic>
        <p:nvPicPr>
          <p:cNvPr id="8" name="Picture 2">
            <a:extLst>
              <a:ext uri="{FF2B5EF4-FFF2-40B4-BE49-F238E27FC236}">
                <a16:creationId xmlns:a16="http://schemas.microsoft.com/office/drawing/2014/main" id="{E9F5DC1B-EFA4-41A1-A909-3524A62F66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415"/>
          <a:stretch/>
        </p:blipFill>
        <p:spPr bwMode="auto">
          <a:xfrm>
            <a:off x="288957" y="1273290"/>
            <a:ext cx="6227081" cy="471344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DE1329CB-002C-490A-BA08-E5A443ED7865}"/>
              </a:ext>
            </a:extLst>
          </p:cNvPr>
          <p:cNvCxnSpPr>
            <a:cxnSpLocks/>
          </p:cNvCxnSpPr>
          <p:nvPr/>
        </p:nvCxnSpPr>
        <p:spPr>
          <a:xfrm>
            <a:off x="6516038" y="2449902"/>
            <a:ext cx="1454770" cy="0"/>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975C41B-5FD5-4DC3-8D38-5D4DB9167D6B}"/>
              </a:ext>
            </a:extLst>
          </p:cNvPr>
          <p:cNvSpPr txBox="1"/>
          <p:nvPr/>
        </p:nvSpPr>
        <p:spPr>
          <a:xfrm>
            <a:off x="8130492" y="1785668"/>
            <a:ext cx="3122763" cy="1477328"/>
          </a:xfrm>
          <a:prstGeom prst="rect">
            <a:avLst/>
          </a:prstGeom>
          <a:noFill/>
        </p:spPr>
        <p:txBody>
          <a:bodyPr wrap="square" rtlCol="0">
            <a:spAutoFit/>
          </a:bodyPr>
          <a:lstStyle/>
          <a:p>
            <a:r>
              <a:rPr lang="en-US" sz="3000" dirty="0">
                <a:solidFill>
                  <a:srgbClr val="FFFF00"/>
                </a:solidFill>
                <a:latin typeface="+mj-lt"/>
              </a:rPr>
              <a:t>BEST OPTION : WARD LINKAGE</a:t>
            </a:r>
          </a:p>
          <a:p>
            <a:r>
              <a:rPr lang="en-US" sz="3000" dirty="0">
                <a:latin typeface="+mj-lt"/>
              </a:rPr>
              <a:t>Number of Clusters = 3</a:t>
            </a:r>
          </a:p>
          <a:p>
            <a:r>
              <a:rPr lang="en-US" sz="3000" dirty="0">
                <a:latin typeface="+mj-lt"/>
              </a:rPr>
              <a:t>Cophenetic Correlation = 0.78</a:t>
            </a:r>
          </a:p>
        </p:txBody>
      </p:sp>
    </p:spTree>
    <p:extLst>
      <p:ext uri="{BB962C8B-B14F-4D97-AF65-F5344CB8AC3E}">
        <p14:creationId xmlns:p14="http://schemas.microsoft.com/office/powerpoint/2010/main" val="21516969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524933" y="437822"/>
            <a:ext cx="10728322" cy="921733"/>
          </a:xfrm>
        </p:spPr>
        <p:txBody>
          <a:bodyPr>
            <a:normAutofit/>
          </a:bodyPr>
          <a:lstStyle/>
          <a:p>
            <a:r>
              <a:rPr lang="en-US" sz="6000" b="1" dirty="0"/>
              <a:t>2) </a:t>
            </a:r>
            <a:r>
              <a:rPr lang="en-US" sz="6000" b="1" dirty="0" err="1"/>
              <a:t>Dendogram</a:t>
            </a:r>
            <a:r>
              <a:rPr lang="en-US" sz="6000" b="1" dirty="0"/>
              <a:t> Construction – MANHATTAN DISTANCE</a:t>
            </a:r>
          </a:p>
        </p:txBody>
      </p:sp>
      <p:pic>
        <p:nvPicPr>
          <p:cNvPr id="25602" name="Picture 2">
            <a:extLst>
              <a:ext uri="{FF2B5EF4-FFF2-40B4-BE49-F238E27FC236}">
                <a16:creationId xmlns:a16="http://schemas.microsoft.com/office/drawing/2014/main" id="{E9DAB3C7-6125-4553-B462-9EC179478B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94"/>
          <a:stretch/>
        </p:blipFill>
        <p:spPr bwMode="auto">
          <a:xfrm>
            <a:off x="380904" y="1260207"/>
            <a:ext cx="5433300" cy="5135419"/>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a:extLst>
              <a:ext uri="{FF2B5EF4-FFF2-40B4-BE49-F238E27FC236}">
                <a16:creationId xmlns:a16="http://schemas.microsoft.com/office/drawing/2014/main" id="{6067D0F1-8969-4095-B953-2864C1F9A7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094"/>
          <a:stretch/>
        </p:blipFill>
        <p:spPr bwMode="auto">
          <a:xfrm>
            <a:off x="5958233" y="1225700"/>
            <a:ext cx="5517774" cy="5062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068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524933" y="437822"/>
            <a:ext cx="10728322" cy="921733"/>
          </a:xfrm>
        </p:spPr>
        <p:txBody>
          <a:bodyPr>
            <a:normAutofit/>
          </a:bodyPr>
          <a:lstStyle/>
          <a:p>
            <a:r>
              <a:rPr lang="en-US" sz="6000" b="1" dirty="0"/>
              <a:t>2) </a:t>
            </a:r>
            <a:r>
              <a:rPr lang="en-US" sz="6000" b="1" dirty="0" err="1"/>
              <a:t>Dendogram</a:t>
            </a:r>
            <a:r>
              <a:rPr lang="en-US" sz="6000" b="1" dirty="0"/>
              <a:t> Construction – CHEBYSHEV DISTANCE</a:t>
            </a:r>
          </a:p>
        </p:txBody>
      </p:sp>
      <p:pic>
        <p:nvPicPr>
          <p:cNvPr id="26626" name="Picture 2">
            <a:extLst>
              <a:ext uri="{FF2B5EF4-FFF2-40B4-BE49-F238E27FC236}">
                <a16:creationId xmlns:a16="http://schemas.microsoft.com/office/drawing/2014/main" id="{53B1B6A2-C031-4D0E-91B8-1094486C7F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315"/>
          <a:stretch/>
        </p:blipFill>
        <p:spPr bwMode="auto">
          <a:xfrm>
            <a:off x="376897" y="1293962"/>
            <a:ext cx="5447639" cy="5126215"/>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a:extLst>
              <a:ext uri="{FF2B5EF4-FFF2-40B4-BE49-F238E27FC236}">
                <a16:creationId xmlns:a16="http://schemas.microsoft.com/office/drawing/2014/main" id="{6CF672D5-FA91-42E0-8B42-88F3F9D65F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315"/>
          <a:stretch/>
        </p:blipFill>
        <p:spPr bwMode="auto">
          <a:xfrm>
            <a:off x="5889094" y="1293961"/>
            <a:ext cx="5447639" cy="5126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759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524933" y="437822"/>
            <a:ext cx="10728322" cy="921733"/>
          </a:xfrm>
        </p:spPr>
        <p:txBody>
          <a:bodyPr>
            <a:normAutofit/>
          </a:bodyPr>
          <a:lstStyle/>
          <a:p>
            <a:r>
              <a:rPr lang="en-GB" sz="6000" b="1" dirty="0"/>
              <a:t>3) Finding Optimal Number of Clusters</a:t>
            </a:r>
            <a:endParaRPr lang="en-US" sz="6000" b="1" dirty="0"/>
          </a:p>
        </p:txBody>
      </p:sp>
      <p:sp>
        <p:nvSpPr>
          <p:cNvPr id="5" name="TextBox 4">
            <a:extLst>
              <a:ext uri="{FF2B5EF4-FFF2-40B4-BE49-F238E27FC236}">
                <a16:creationId xmlns:a16="http://schemas.microsoft.com/office/drawing/2014/main" id="{9B3A88E8-4D8C-44CF-89D4-53FD560414C7}"/>
              </a:ext>
            </a:extLst>
          </p:cNvPr>
          <p:cNvSpPr txBox="1"/>
          <p:nvPr/>
        </p:nvSpPr>
        <p:spPr>
          <a:xfrm>
            <a:off x="524933" y="2223155"/>
            <a:ext cx="10930800" cy="2123658"/>
          </a:xfrm>
          <a:prstGeom prst="rect">
            <a:avLst/>
          </a:prstGeom>
          <a:noFill/>
        </p:spPr>
        <p:txBody>
          <a:bodyPr wrap="square">
            <a:spAutoFit/>
          </a:bodyPr>
          <a:lstStyle/>
          <a:p>
            <a:pPr algn="just"/>
            <a:r>
              <a:rPr lang="en-GB" sz="3300" b="1" i="0" dirty="0">
                <a:effectLst/>
                <a:latin typeface="+mj-lt"/>
                <a:cs typeface="Times New Roman" panose="02020603050405020304" pitchFamily="18" charset="0"/>
              </a:rPr>
              <a:t>Observations</a:t>
            </a:r>
          </a:p>
          <a:p>
            <a:pPr algn="just"/>
            <a:r>
              <a:rPr lang="en-GB" sz="3300" b="1" i="0" dirty="0">
                <a:effectLst/>
                <a:latin typeface="+mj-lt"/>
                <a:cs typeface="Times New Roman" panose="02020603050405020304" pitchFamily="18" charset="0"/>
              </a:rPr>
              <a:t>Based on all the </a:t>
            </a:r>
            <a:r>
              <a:rPr lang="en-GB" sz="3300" b="1" i="0" dirty="0" err="1">
                <a:effectLst/>
                <a:latin typeface="+mj-lt"/>
                <a:cs typeface="Times New Roman" panose="02020603050405020304" pitchFamily="18" charset="0"/>
              </a:rPr>
              <a:t>dendograms</a:t>
            </a:r>
            <a:r>
              <a:rPr lang="en-GB" sz="3300" b="1" i="0" dirty="0">
                <a:effectLst/>
                <a:latin typeface="+mj-lt"/>
                <a:cs typeface="Times New Roman" panose="02020603050405020304" pitchFamily="18" charset="0"/>
              </a:rPr>
              <a:t> seen above, we can conclude that the graph formed by Euclidean Distance with Ward Linkage is the best combination as it gave us separate and distinct clusters.</a:t>
            </a:r>
          </a:p>
          <a:p>
            <a:pPr algn="just"/>
            <a:r>
              <a:rPr lang="en-GB" sz="3300" b="1" i="0" dirty="0">
                <a:effectLst/>
                <a:latin typeface="+mj-lt"/>
                <a:cs typeface="Times New Roman" panose="02020603050405020304" pitchFamily="18" charset="0"/>
              </a:rPr>
              <a:t>OPTIMAL NUMBER OF CLUSTERS = 3 based on the </a:t>
            </a:r>
            <a:r>
              <a:rPr lang="en-GB" sz="3300" b="1" i="0" dirty="0" err="1">
                <a:effectLst/>
                <a:latin typeface="+mj-lt"/>
                <a:cs typeface="Times New Roman" panose="02020603050405020304" pitchFamily="18" charset="0"/>
              </a:rPr>
              <a:t>dendogram</a:t>
            </a:r>
            <a:r>
              <a:rPr lang="en-GB" sz="3300" b="1" i="0" dirty="0">
                <a:effectLst/>
                <a:latin typeface="+mj-lt"/>
                <a:cs typeface="Times New Roman" panose="02020603050405020304" pitchFamily="18" charset="0"/>
              </a:rPr>
              <a:t> Euclidean Distance with Ward Linkage</a:t>
            </a:r>
            <a:endParaRPr lang="en-US" sz="3300" dirty="0">
              <a:latin typeface="+mj-lt"/>
              <a:cs typeface="Times New Roman" panose="02020603050405020304" pitchFamily="18" charset="0"/>
            </a:endParaRPr>
          </a:p>
        </p:txBody>
      </p:sp>
    </p:spTree>
    <p:extLst>
      <p:ext uri="{BB962C8B-B14F-4D97-AF65-F5344CB8AC3E}">
        <p14:creationId xmlns:p14="http://schemas.microsoft.com/office/powerpoint/2010/main" val="8345778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658017"/>
            <a:ext cx="10728322" cy="1541965"/>
          </a:xfrm>
        </p:spPr>
        <p:txBody>
          <a:bodyPr>
            <a:normAutofit/>
          </a:bodyPr>
          <a:lstStyle/>
          <a:p>
            <a:pPr algn="ctr"/>
            <a:r>
              <a:rPr lang="en-US" sz="10000" b="1" dirty="0"/>
              <a:t>CLUSTER PROFILING</a:t>
            </a:r>
            <a:endParaRPr lang="en-US" sz="7800" dirty="0"/>
          </a:p>
        </p:txBody>
      </p:sp>
    </p:spTree>
    <p:extLst>
      <p:ext uri="{BB962C8B-B14F-4D97-AF65-F5344CB8AC3E}">
        <p14:creationId xmlns:p14="http://schemas.microsoft.com/office/powerpoint/2010/main" val="11095574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3425" y="181353"/>
            <a:ext cx="10728322" cy="921733"/>
          </a:xfrm>
        </p:spPr>
        <p:txBody>
          <a:bodyPr>
            <a:normAutofit/>
          </a:bodyPr>
          <a:lstStyle/>
          <a:p>
            <a:r>
              <a:rPr lang="en-US" sz="6000" b="1" dirty="0"/>
              <a:t>1) K MEANS CLUSTERING</a:t>
            </a:r>
          </a:p>
        </p:txBody>
      </p:sp>
      <p:pic>
        <p:nvPicPr>
          <p:cNvPr id="5" name="Picture 4">
            <a:extLst>
              <a:ext uri="{FF2B5EF4-FFF2-40B4-BE49-F238E27FC236}">
                <a16:creationId xmlns:a16="http://schemas.microsoft.com/office/drawing/2014/main" id="{FFECCE23-86B3-401E-A90B-799CB2931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5" y="1128487"/>
            <a:ext cx="10721978" cy="1563914"/>
          </a:xfrm>
          <a:prstGeom prst="rect">
            <a:avLst/>
          </a:prstGeom>
        </p:spPr>
      </p:pic>
      <p:pic>
        <p:nvPicPr>
          <p:cNvPr id="27650" name="Picture 2">
            <a:extLst>
              <a:ext uri="{FF2B5EF4-FFF2-40B4-BE49-F238E27FC236}">
                <a16:creationId xmlns:a16="http://schemas.microsoft.com/office/drawing/2014/main" id="{D30FCE5D-28C4-4676-BAFA-BAA953614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3" y="2886075"/>
            <a:ext cx="10725150" cy="3790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83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u="sng" dirty="0"/>
              <a:t>DATA PREPROCESSING I</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10728322" cy="4562400"/>
          </a:xfrm>
        </p:spPr>
        <p:txBody>
          <a:bodyPr>
            <a:normAutofit/>
          </a:bodyPr>
          <a:lstStyle/>
          <a:p>
            <a:r>
              <a:rPr lang="en-GB" sz="3000" b="1" dirty="0">
                <a:solidFill>
                  <a:schemeClr val="tx1"/>
                </a:solidFill>
                <a:latin typeface="+mj-lt"/>
              </a:rPr>
              <a:t>This part of Data Pre-processing is done to understand the </a:t>
            </a:r>
            <a:r>
              <a:rPr lang="en-GB" sz="3000" b="1" dirty="0" err="1">
                <a:solidFill>
                  <a:schemeClr val="tx1"/>
                </a:solidFill>
                <a:latin typeface="+mj-lt"/>
              </a:rPr>
              <a:t>DataSet</a:t>
            </a:r>
            <a:r>
              <a:rPr lang="en-GB" sz="3000" b="1" dirty="0">
                <a:solidFill>
                  <a:schemeClr val="tx1"/>
                </a:solidFill>
                <a:latin typeface="+mj-lt"/>
              </a:rPr>
              <a:t> better and for UNIVARIATE and BIVARIATE Exploratory Data Analysis.</a:t>
            </a:r>
          </a:p>
          <a:p>
            <a:r>
              <a:rPr lang="en-GB" sz="3000" b="1" dirty="0">
                <a:solidFill>
                  <a:schemeClr val="tx1"/>
                </a:solidFill>
                <a:latin typeface="+mj-lt"/>
              </a:rPr>
              <a:t>Further Data Pre-processing will be done after EDA is complete.</a:t>
            </a:r>
          </a:p>
          <a:p>
            <a:r>
              <a:rPr lang="en-GB" sz="3000" b="1" dirty="0">
                <a:solidFill>
                  <a:schemeClr val="tx1"/>
                </a:solidFill>
                <a:latin typeface="+mj-lt"/>
              </a:rPr>
              <a:t>Pre Processing Done : </a:t>
            </a:r>
          </a:p>
          <a:p>
            <a:r>
              <a:rPr lang="en-GB" sz="3000" b="1" dirty="0">
                <a:solidFill>
                  <a:schemeClr val="tx1"/>
                </a:solidFill>
                <a:latin typeface="+mj-lt"/>
              </a:rPr>
              <a:t>1) DROP UNNECESSARY COLUMNS (</a:t>
            </a:r>
            <a:r>
              <a:rPr lang="en-GB" sz="3000" b="1" dirty="0" err="1">
                <a:solidFill>
                  <a:schemeClr val="tx1"/>
                </a:solidFill>
                <a:latin typeface="+mj-lt"/>
              </a:rPr>
              <a:t>Sl_No</a:t>
            </a:r>
            <a:r>
              <a:rPr lang="en-GB" sz="3000" b="1" dirty="0">
                <a:solidFill>
                  <a:schemeClr val="tx1"/>
                </a:solidFill>
                <a:latin typeface="+mj-lt"/>
              </a:rPr>
              <a:t>, Customer Key)</a:t>
            </a:r>
          </a:p>
          <a:p>
            <a:r>
              <a:rPr lang="en-GB" sz="3000" b="1" dirty="0">
                <a:solidFill>
                  <a:schemeClr val="tx1"/>
                </a:solidFill>
                <a:latin typeface="+mj-lt"/>
              </a:rPr>
              <a:t>2) CHECK FOR DUPLICATE ROWS</a:t>
            </a:r>
            <a:endParaRPr lang="en-US" sz="3000" dirty="0">
              <a:solidFill>
                <a:schemeClr val="tx1"/>
              </a:solidFill>
              <a:latin typeface="+mj-lt"/>
            </a:endParaRPr>
          </a:p>
        </p:txBody>
      </p:sp>
    </p:spTree>
    <p:extLst>
      <p:ext uri="{BB962C8B-B14F-4D97-AF65-F5344CB8AC3E}">
        <p14:creationId xmlns:p14="http://schemas.microsoft.com/office/powerpoint/2010/main" val="42249373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a:extLst>
              <a:ext uri="{FF2B5EF4-FFF2-40B4-BE49-F238E27FC236}">
                <a16:creationId xmlns:a16="http://schemas.microsoft.com/office/drawing/2014/main" id="{46D9A511-27FB-4088-80DD-94614C418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600" y="274639"/>
            <a:ext cx="10725150" cy="33490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EB59433-E9BD-4E75-B324-145772F1679C}"/>
              </a:ext>
            </a:extLst>
          </p:cNvPr>
          <p:cNvSpPr txBox="1"/>
          <p:nvPr/>
        </p:nvSpPr>
        <p:spPr>
          <a:xfrm>
            <a:off x="630600" y="3797985"/>
            <a:ext cx="10930800" cy="2785378"/>
          </a:xfrm>
          <a:prstGeom prst="rect">
            <a:avLst/>
          </a:prstGeom>
          <a:noFill/>
        </p:spPr>
        <p:txBody>
          <a:bodyPr wrap="square">
            <a:spAutoFit/>
          </a:bodyPr>
          <a:lstStyle/>
          <a:p>
            <a:pPr algn="just"/>
            <a:r>
              <a:rPr lang="en-GB" sz="2500" b="1" i="0" u="sng" dirty="0">
                <a:effectLst/>
                <a:latin typeface="+mj-lt"/>
                <a:cs typeface="Times New Roman" panose="02020603050405020304" pitchFamily="18" charset="0"/>
              </a:rPr>
              <a:t>K MEANS CLUSTER INSIGHTS</a:t>
            </a:r>
          </a:p>
          <a:p>
            <a:pPr marL="342900" indent="-342900" algn="just">
              <a:buFont typeface="Arial" panose="020B0604020202020204" pitchFamily="34" charset="0"/>
              <a:buChar char="•"/>
            </a:pPr>
            <a:r>
              <a:rPr lang="en-GB" sz="2500" dirty="0">
                <a:latin typeface="+mj-lt"/>
                <a:cs typeface="Times New Roman" panose="02020603050405020304" pitchFamily="18" charset="0"/>
              </a:rPr>
              <a:t>CLUSTER 0 : High Average Credit Limit, Hold large number of Credit Cards, Rarely ever visits the bank, Highest online visits, Very low number of calls.</a:t>
            </a:r>
          </a:p>
          <a:p>
            <a:pPr marL="342900" indent="-342900" algn="just">
              <a:buFont typeface="Arial" panose="020B0604020202020204" pitchFamily="34" charset="0"/>
              <a:buChar char="•"/>
            </a:pPr>
            <a:r>
              <a:rPr lang="en-GB" sz="2500" dirty="0">
                <a:latin typeface="+mj-lt"/>
                <a:cs typeface="Times New Roman" panose="02020603050405020304" pitchFamily="18" charset="0"/>
              </a:rPr>
              <a:t>CLUSTER 1 : 12500 - 50000 Average Credit Limit, 4 - 6 Credit Cards, Highest visits to bank, Does not visit online banking, Low number of calls.</a:t>
            </a:r>
          </a:p>
          <a:p>
            <a:pPr marL="342900" indent="-342900" algn="just">
              <a:buFont typeface="Arial" panose="020B0604020202020204" pitchFamily="34" charset="0"/>
              <a:buChar char="•"/>
            </a:pPr>
            <a:r>
              <a:rPr lang="en-GB" sz="2500" dirty="0">
                <a:latin typeface="+mj-lt"/>
                <a:cs typeface="Times New Roman" panose="02020603050405020304" pitchFamily="18" charset="0"/>
              </a:rPr>
              <a:t>CLUSTER 2 : Lowest Average Credit Limit, 0 - 3 Credit cards, 0 - 2 visits to bank, 2 - 4 visits to online banking, Highest calls made to bank.</a:t>
            </a:r>
            <a:endParaRPr lang="en-US" sz="2500" dirty="0">
              <a:latin typeface="+mj-lt"/>
              <a:cs typeface="Times New Roman" panose="02020603050405020304" pitchFamily="18" charset="0"/>
            </a:endParaRPr>
          </a:p>
        </p:txBody>
      </p:sp>
    </p:spTree>
    <p:extLst>
      <p:ext uri="{BB962C8B-B14F-4D97-AF65-F5344CB8AC3E}">
        <p14:creationId xmlns:p14="http://schemas.microsoft.com/office/powerpoint/2010/main" val="13792055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3425" y="181353"/>
            <a:ext cx="10728322" cy="921733"/>
          </a:xfrm>
        </p:spPr>
        <p:txBody>
          <a:bodyPr>
            <a:normAutofit/>
          </a:bodyPr>
          <a:lstStyle/>
          <a:p>
            <a:r>
              <a:rPr lang="en-US" sz="6000" b="1" dirty="0"/>
              <a:t>2) HIERARCHICAL CLUSTERING</a:t>
            </a:r>
          </a:p>
        </p:txBody>
      </p:sp>
      <p:pic>
        <p:nvPicPr>
          <p:cNvPr id="4" name="Picture 3">
            <a:extLst>
              <a:ext uri="{FF2B5EF4-FFF2-40B4-BE49-F238E27FC236}">
                <a16:creationId xmlns:a16="http://schemas.microsoft.com/office/drawing/2014/main" id="{F28203F0-DAD2-4ACD-A8BD-9A8B6FC34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253" y="1103086"/>
            <a:ext cx="10725150" cy="1487714"/>
          </a:xfrm>
          <a:prstGeom prst="rect">
            <a:avLst/>
          </a:prstGeom>
        </p:spPr>
      </p:pic>
      <p:pic>
        <p:nvPicPr>
          <p:cNvPr id="30722" name="Picture 2">
            <a:extLst>
              <a:ext uri="{FF2B5EF4-FFF2-40B4-BE49-F238E27FC236}">
                <a16:creationId xmlns:a16="http://schemas.microsoft.com/office/drawing/2014/main" id="{DD942AEE-ECE4-4C30-A14C-D39F3A54F8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3" y="2704722"/>
            <a:ext cx="107251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236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EB59433-E9BD-4E75-B324-145772F1679C}"/>
              </a:ext>
            </a:extLst>
          </p:cNvPr>
          <p:cNvSpPr txBox="1"/>
          <p:nvPr/>
        </p:nvSpPr>
        <p:spPr>
          <a:xfrm>
            <a:off x="630600" y="3797985"/>
            <a:ext cx="10930800" cy="2785378"/>
          </a:xfrm>
          <a:prstGeom prst="rect">
            <a:avLst/>
          </a:prstGeom>
          <a:noFill/>
        </p:spPr>
        <p:txBody>
          <a:bodyPr wrap="square">
            <a:spAutoFit/>
          </a:bodyPr>
          <a:lstStyle/>
          <a:p>
            <a:pPr algn="just"/>
            <a:r>
              <a:rPr lang="en-GB" sz="2500" b="1" i="0" u="sng" dirty="0">
                <a:effectLst/>
                <a:latin typeface="+mj-lt"/>
                <a:cs typeface="Times New Roman" panose="02020603050405020304" pitchFamily="18" charset="0"/>
              </a:rPr>
              <a:t>HIERARCHICAL CLUSTER INSIGHTS</a:t>
            </a:r>
          </a:p>
          <a:p>
            <a:pPr marL="342900" indent="-342900" algn="just">
              <a:buFont typeface="Arial" panose="020B0604020202020204" pitchFamily="34" charset="0"/>
              <a:buChar char="•"/>
            </a:pPr>
            <a:r>
              <a:rPr lang="en-GB" sz="2500" dirty="0">
                <a:latin typeface="+mj-lt"/>
                <a:cs typeface="Times New Roman" panose="02020603050405020304" pitchFamily="18" charset="0"/>
              </a:rPr>
              <a:t>CLUSTER 0 : 12500 - 50000 Average Credit Limit, 4 - 6 Credit Cards, Highest visits to bank, Does not visit online banking, Low number of calls.</a:t>
            </a:r>
          </a:p>
          <a:p>
            <a:pPr marL="342900" indent="-342900" algn="just">
              <a:buFont typeface="Arial" panose="020B0604020202020204" pitchFamily="34" charset="0"/>
              <a:buChar char="•"/>
            </a:pPr>
            <a:r>
              <a:rPr lang="en-GB" sz="2500" dirty="0">
                <a:latin typeface="+mj-lt"/>
                <a:cs typeface="Times New Roman" panose="02020603050405020304" pitchFamily="18" charset="0"/>
              </a:rPr>
              <a:t>CLUSTER 1 : Lowest Average Credit Limit, 0 - 3 Credit cards, 0 - 2 visits to bank, 2 - 4 visits to online banking, Highest calls made to bank.</a:t>
            </a:r>
          </a:p>
          <a:p>
            <a:pPr marL="342900" indent="-342900" algn="just">
              <a:buFont typeface="Arial" panose="020B0604020202020204" pitchFamily="34" charset="0"/>
              <a:buChar char="•"/>
            </a:pPr>
            <a:r>
              <a:rPr lang="en-GB" sz="2500" dirty="0">
                <a:latin typeface="+mj-lt"/>
                <a:cs typeface="Times New Roman" panose="02020603050405020304" pitchFamily="18" charset="0"/>
              </a:rPr>
              <a:t>CLUSTER 2 : High Average Credit Limit, Hold large number of Credit Cards, Rarely ever visits the bank, Highest online visits, Very low number of calls.</a:t>
            </a:r>
            <a:endParaRPr lang="en-US" sz="2500" dirty="0">
              <a:latin typeface="+mj-lt"/>
              <a:cs typeface="Times New Roman" panose="02020603050405020304" pitchFamily="18" charset="0"/>
            </a:endParaRPr>
          </a:p>
        </p:txBody>
      </p:sp>
      <p:pic>
        <p:nvPicPr>
          <p:cNvPr id="29698" name="Picture 2">
            <a:extLst>
              <a:ext uri="{FF2B5EF4-FFF2-40B4-BE49-F238E27FC236}">
                <a16:creationId xmlns:a16="http://schemas.microsoft.com/office/drawing/2014/main" id="{06693F86-83F1-43E3-B90C-8ABF105235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139171"/>
            <a:ext cx="10725150" cy="351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2500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228600" y="388952"/>
            <a:ext cx="11734800" cy="1050382"/>
          </a:xfrm>
        </p:spPr>
        <p:txBody>
          <a:bodyPr>
            <a:noAutofit/>
          </a:bodyPr>
          <a:lstStyle/>
          <a:p>
            <a:r>
              <a:rPr lang="en-GB" sz="6500" b="1" dirty="0"/>
              <a:t>COMPARING K MEANS AND HIERARCHICAL CLUSTERING</a:t>
            </a:r>
            <a:endParaRPr lang="en-US" sz="6500" dirty="0"/>
          </a:p>
        </p:txBody>
      </p:sp>
      <p:sp>
        <p:nvSpPr>
          <p:cNvPr id="3" name="Title 1">
            <a:extLst>
              <a:ext uri="{FF2B5EF4-FFF2-40B4-BE49-F238E27FC236}">
                <a16:creationId xmlns:a16="http://schemas.microsoft.com/office/drawing/2014/main" id="{ECE6076C-F3A3-41CF-BD27-3BB57DA0D985}"/>
              </a:ext>
            </a:extLst>
          </p:cNvPr>
          <p:cNvSpPr txBox="1">
            <a:spLocks/>
          </p:cNvSpPr>
          <p:nvPr/>
        </p:nvSpPr>
        <p:spPr>
          <a:xfrm>
            <a:off x="228600" y="1429429"/>
            <a:ext cx="11408434" cy="4453785"/>
          </a:xfrm>
          <a:prstGeom prst="rect">
            <a:avLst/>
          </a:prstGeom>
        </p:spPr>
        <p:txBody>
          <a:bodyPr vert="horz" wrap="square" lIns="0" tIns="0" rIns="0" bIns="0" rtlCol="0" anchor="t" anchorCtr="0">
            <a:no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GB" sz="2600" b="1" dirty="0"/>
              <a:t>The silhouette value is a measure of how similar an object is to its own cluster (cohesion) compared to other clusters (separation). The silhouette ranges from −1 to +1, where a high value indicates that the object is well matched to its own cluster and poorly matched to </a:t>
            </a:r>
            <a:r>
              <a:rPr lang="en-GB" sz="2600" b="1" dirty="0" err="1"/>
              <a:t>neighboring</a:t>
            </a:r>
            <a:r>
              <a:rPr lang="en-GB" sz="2600" b="1" dirty="0"/>
              <a:t> clusters.</a:t>
            </a:r>
          </a:p>
          <a:p>
            <a:endParaRPr lang="en-GB" sz="2600" b="1" dirty="0"/>
          </a:p>
          <a:p>
            <a:pPr marL="457200" indent="-457200">
              <a:buFont typeface="Arial" panose="020B0604020202020204" pitchFamily="34" charset="0"/>
              <a:buChar char="•"/>
            </a:pPr>
            <a:r>
              <a:rPr lang="en-GB" sz="2600" b="1" dirty="0"/>
              <a:t>K Means Silhouette Score : 0.5616172833106032</a:t>
            </a:r>
          </a:p>
          <a:p>
            <a:pPr marL="457200" indent="-457200">
              <a:buFont typeface="Arial" panose="020B0604020202020204" pitchFamily="34" charset="0"/>
              <a:buChar char="•"/>
            </a:pPr>
            <a:r>
              <a:rPr lang="en-GB" sz="2600" b="1" dirty="0"/>
              <a:t>Hierarchical Clustering Score : 0.5608391564202945</a:t>
            </a:r>
          </a:p>
          <a:p>
            <a:endParaRPr lang="en-GB" sz="2600" b="1" u="sng" dirty="0"/>
          </a:p>
          <a:p>
            <a:r>
              <a:rPr lang="en-GB" sz="2600" b="1" u="sng" dirty="0"/>
              <a:t>Observations</a:t>
            </a:r>
          </a:p>
          <a:p>
            <a:r>
              <a:rPr lang="en-GB" sz="2600" b="1" dirty="0"/>
              <a:t>Both K Means and Hierarchical Clustering have an average silhouette score of 0.56 which is a good score signifying that the clusters a mostly well formed and distinct.</a:t>
            </a:r>
          </a:p>
          <a:p>
            <a:r>
              <a:rPr lang="en-GB" sz="2600" b="1" dirty="0"/>
              <a:t>Both K Means and Hierarchical Clustering have similar scores with k means having a slightly higher score signifying it is marginally better than Hierarchical Clustering.</a:t>
            </a:r>
          </a:p>
          <a:p>
            <a:r>
              <a:rPr lang="en-GB" sz="2600" b="1" dirty="0"/>
              <a:t>Both algorithms more or less created clusters with the same clustering profiles.</a:t>
            </a:r>
          </a:p>
          <a:p>
            <a:endParaRPr lang="en-GB" sz="2600" b="1" dirty="0"/>
          </a:p>
          <a:p>
            <a:endParaRPr lang="en-US" sz="2600" dirty="0"/>
          </a:p>
        </p:txBody>
      </p:sp>
    </p:spTree>
    <p:extLst>
      <p:ext uri="{BB962C8B-B14F-4D97-AF65-F5344CB8AC3E}">
        <p14:creationId xmlns:p14="http://schemas.microsoft.com/office/powerpoint/2010/main" val="30218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132568"/>
            <a:ext cx="10728322" cy="2592864"/>
          </a:xfrm>
        </p:spPr>
        <p:txBody>
          <a:bodyPr>
            <a:normAutofit fontScale="90000"/>
          </a:bodyPr>
          <a:lstStyle/>
          <a:p>
            <a:pPr algn="ctr"/>
            <a:r>
              <a:rPr lang="en-US" sz="10000" b="1" dirty="0"/>
              <a:t>ACTIONABLE INSIGHTS &amp; RECOMMENDATIONS</a:t>
            </a:r>
            <a:endParaRPr lang="en-US" sz="7800" dirty="0"/>
          </a:p>
        </p:txBody>
      </p:sp>
    </p:spTree>
    <p:extLst>
      <p:ext uri="{BB962C8B-B14F-4D97-AF65-F5344CB8AC3E}">
        <p14:creationId xmlns:p14="http://schemas.microsoft.com/office/powerpoint/2010/main" val="30811640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376239" y="393921"/>
            <a:ext cx="10728322" cy="893012"/>
          </a:xfrm>
        </p:spPr>
        <p:txBody>
          <a:bodyPr>
            <a:normAutofit fontScale="90000"/>
          </a:bodyPr>
          <a:lstStyle/>
          <a:p>
            <a:r>
              <a:rPr lang="en-GB" sz="6000" b="1" u="sng" dirty="0"/>
              <a:t>KEY TAKEAWAYS FOR THE BUSINESS / RECOMMENDATIONS</a:t>
            </a:r>
            <a:endParaRPr lang="en-US" sz="6000" b="1" dirty="0"/>
          </a:p>
        </p:txBody>
      </p:sp>
      <p:sp>
        <p:nvSpPr>
          <p:cNvPr id="5" name="Content Placeholder 4">
            <a:extLst>
              <a:ext uri="{FF2B5EF4-FFF2-40B4-BE49-F238E27FC236}">
                <a16:creationId xmlns:a16="http://schemas.microsoft.com/office/drawing/2014/main" id="{D2142961-4FB3-4804-ABCB-80C0AA5F6260}"/>
              </a:ext>
            </a:extLst>
          </p:cNvPr>
          <p:cNvSpPr>
            <a:spLocks noGrp="1"/>
          </p:cNvSpPr>
          <p:nvPr>
            <p:ph idx="1"/>
          </p:nvPr>
        </p:nvSpPr>
        <p:spPr>
          <a:xfrm>
            <a:off x="376239" y="1440933"/>
            <a:ext cx="11206161" cy="5023146"/>
          </a:xfrm>
        </p:spPr>
        <p:txBody>
          <a:bodyPr>
            <a:noAutofit/>
          </a:bodyPr>
          <a:lstStyle/>
          <a:p>
            <a:pPr marL="0" indent="0">
              <a:buNone/>
            </a:pPr>
            <a:r>
              <a:rPr lang="en-GB" sz="3000" u="sng" dirty="0">
                <a:latin typeface="+mj-lt"/>
              </a:rPr>
              <a:t>K MEANS CLUSTERS</a:t>
            </a:r>
          </a:p>
          <a:p>
            <a:r>
              <a:rPr lang="en-GB" sz="2500" dirty="0">
                <a:latin typeface="+mj-lt"/>
              </a:rPr>
              <a:t>CLUSTER 0 : This cluster seems to indicate that they are the premium customers with higher income. They can be offered premium deals and can be given online shopping deals as they show more affinity towards it.</a:t>
            </a:r>
          </a:p>
          <a:p>
            <a:r>
              <a:rPr lang="en-GB" sz="2500" dirty="0">
                <a:latin typeface="+mj-lt"/>
              </a:rPr>
              <a:t>CLUSTER 1 : Can be targeted for better in person marketing as they tend to come to the bank more. Use medium number of credit cards so can be targeted for more purchase of credit cards. Bank managers can use promotional ads in bank to lure more customers.</a:t>
            </a:r>
          </a:p>
          <a:p>
            <a:r>
              <a:rPr lang="en-GB" sz="2500" dirty="0">
                <a:latin typeface="+mj-lt"/>
              </a:rPr>
              <a:t>CLUSTER 2 : Can be targeted through promotions through phone calls as they use this medium the most. Feedback can also be taken in through phone to encourage better service. Low number of credit cards, so can be targeted for low budget credit cards.</a:t>
            </a:r>
          </a:p>
        </p:txBody>
      </p:sp>
    </p:spTree>
    <p:extLst>
      <p:ext uri="{BB962C8B-B14F-4D97-AF65-F5344CB8AC3E}">
        <p14:creationId xmlns:p14="http://schemas.microsoft.com/office/powerpoint/2010/main" val="35015996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376239" y="393921"/>
            <a:ext cx="10728322" cy="893012"/>
          </a:xfrm>
        </p:spPr>
        <p:txBody>
          <a:bodyPr>
            <a:normAutofit fontScale="90000"/>
          </a:bodyPr>
          <a:lstStyle/>
          <a:p>
            <a:r>
              <a:rPr lang="en-GB" sz="6000" b="1" u="sng" dirty="0"/>
              <a:t>KEY TAKEAWAYS FOR THE BUSINESS / RECOMMENDATIONS</a:t>
            </a:r>
            <a:endParaRPr lang="en-US" sz="6000" b="1" dirty="0"/>
          </a:p>
        </p:txBody>
      </p:sp>
      <p:sp>
        <p:nvSpPr>
          <p:cNvPr id="5" name="Content Placeholder 4">
            <a:extLst>
              <a:ext uri="{FF2B5EF4-FFF2-40B4-BE49-F238E27FC236}">
                <a16:creationId xmlns:a16="http://schemas.microsoft.com/office/drawing/2014/main" id="{D2142961-4FB3-4804-ABCB-80C0AA5F6260}"/>
              </a:ext>
            </a:extLst>
          </p:cNvPr>
          <p:cNvSpPr>
            <a:spLocks noGrp="1"/>
          </p:cNvSpPr>
          <p:nvPr>
            <p:ph idx="1"/>
          </p:nvPr>
        </p:nvSpPr>
        <p:spPr>
          <a:xfrm>
            <a:off x="376239" y="1440933"/>
            <a:ext cx="11206161" cy="5023146"/>
          </a:xfrm>
        </p:spPr>
        <p:txBody>
          <a:bodyPr>
            <a:noAutofit/>
          </a:bodyPr>
          <a:lstStyle/>
          <a:p>
            <a:pPr marL="0" indent="0">
              <a:buNone/>
            </a:pPr>
            <a:r>
              <a:rPr lang="en-GB" sz="3000" u="sng" dirty="0">
                <a:latin typeface="+mj-lt"/>
              </a:rPr>
              <a:t>HIERARCHICAL CLUSTERS</a:t>
            </a:r>
          </a:p>
          <a:p>
            <a:r>
              <a:rPr lang="en-GB" sz="2500" dirty="0">
                <a:latin typeface="+mj-lt"/>
              </a:rPr>
              <a:t>CLUSTER 0 : Better service in banks to lure more customers that make higher visits to banks. more advertisements, offers and coupons provided in bank. Mediocre credit limit, keeping this in mind more targeted promotions can be developed.</a:t>
            </a:r>
          </a:p>
          <a:p>
            <a:r>
              <a:rPr lang="en-GB" sz="2500" dirty="0">
                <a:latin typeface="+mj-lt"/>
              </a:rPr>
              <a:t>CLUSTER 1 : Promotions through phone calls. Targeted promotion based on their low income level. Draw interest towards credit cards for low income individuals.</a:t>
            </a:r>
          </a:p>
          <a:p>
            <a:r>
              <a:rPr lang="en-GB" sz="2500" dirty="0">
                <a:latin typeface="+mj-lt"/>
              </a:rPr>
              <a:t>CLUSTER 2 : Affluent customers that prefer online banking. More targeted promotions through online means. Can pitch credit cards with higher spending limits.</a:t>
            </a:r>
          </a:p>
        </p:txBody>
      </p:sp>
    </p:spTree>
    <p:extLst>
      <p:ext uri="{BB962C8B-B14F-4D97-AF65-F5344CB8AC3E}">
        <p14:creationId xmlns:p14="http://schemas.microsoft.com/office/powerpoint/2010/main" val="7562624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542D-83BF-4BC8-9722-4015C18B100F}"/>
              </a:ext>
            </a:extLst>
          </p:cNvPr>
          <p:cNvSpPr>
            <a:spLocks noGrp="1"/>
          </p:cNvSpPr>
          <p:nvPr>
            <p:ph type="title"/>
          </p:nvPr>
        </p:nvSpPr>
        <p:spPr>
          <a:xfrm>
            <a:off x="731839" y="2690336"/>
            <a:ext cx="10728322" cy="1477328"/>
          </a:xfrm>
        </p:spPr>
        <p:txBody>
          <a:bodyPr>
            <a:normAutofit/>
          </a:bodyPr>
          <a:lstStyle/>
          <a:p>
            <a:pPr algn="ctr"/>
            <a:r>
              <a:rPr lang="en-US" sz="9000" b="1" u="sng" dirty="0"/>
              <a:t>THANK YOU</a:t>
            </a:r>
          </a:p>
        </p:txBody>
      </p:sp>
    </p:spTree>
    <p:extLst>
      <p:ext uri="{BB962C8B-B14F-4D97-AF65-F5344CB8AC3E}">
        <p14:creationId xmlns:p14="http://schemas.microsoft.com/office/powerpoint/2010/main" val="972227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690336"/>
            <a:ext cx="10728322" cy="1477328"/>
          </a:xfrm>
        </p:spPr>
        <p:txBody>
          <a:bodyPr>
            <a:normAutofit/>
          </a:bodyPr>
          <a:lstStyle/>
          <a:p>
            <a:pPr algn="ctr"/>
            <a:r>
              <a:rPr lang="en-US" sz="10000" dirty="0"/>
              <a:t>UNIVARIATE ANALYSIS</a:t>
            </a:r>
          </a:p>
        </p:txBody>
      </p:sp>
    </p:spTree>
    <p:extLst>
      <p:ext uri="{BB962C8B-B14F-4D97-AF65-F5344CB8AC3E}">
        <p14:creationId xmlns:p14="http://schemas.microsoft.com/office/powerpoint/2010/main" val="1080706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451380" y="372808"/>
            <a:ext cx="4069820" cy="855917"/>
          </a:xfrm>
        </p:spPr>
        <p:txBody>
          <a:bodyPr>
            <a:normAutofit/>
          </a:bodyPr>
          <a:lstStyle/>
          <a:p>
            <a:r>
              <a:rPr lang="en-US" sz="6000" b="1" u="sng" dirty="0"/>
              <a:t>Histogram Plots</a:t>
            </a:r>
          </a:p>
        </p:txBody>
      </p:sp>
      <p:sp>
        <p:nvSpPr>
          <p:cNvPr id="7" name="TextBox 6">
            <a:extLst>
              <a:ext uri="{FF2B5EF4-FFF2-40B4-BE49-F238E27FC236}">
                <a16:creationId xmlns:a16="http://schemas.microsoft.com/office/drawing/2014/main" id="{047ACC69-C69F-4E21-8BAC-2D98DDC8CE9F}"/>
              </a:ext>
            </a:extLst>
          </p:cNvPr>
          <p:cNvSpPr txBox="1"/>
          <p:nvPr/>
        </p:nvSpPr>
        <p:spPr>
          <a:xfrm>
            <a:off x="451380" y="1601533"/>
            <a:ext cx="3465012" cy="4401205"/>
          </a:xfrm>
          <a:prstGeom prst="rect">
            <a:avLst/>
          </a:prstGeom>
          <a:noFill/>
        </p:spPr>
        <p:txBody>
          <a:bodyPr wrap="square">
            <a:spAutoFit/>
          </a:bodyPr>
          <a:lstStyle/>
          <a:p>
            <a:r>
              <a:rPr lang="en-GB" sz="4000" dirty="0">
                <a:latin typeface="+mj-lt"/>
              </a:rPr>
              <a:t>Histogram Plots of the various numerical Attributes present in the given Dataset. It shows the frequency of each element within the attribute.</a:t>
            </a:r>
            <a:endParaRPr lang="en-US" sz="4000" dirty="0">
              <a:latin typeface="+mj-lt"/>
            </a:endParaRPr>
          </a:p>
        </p:txBody>
      </p:sp>
      <p:pic>
        <p:nvPicPr>
          <p:cNvPr id="1026" name="Picture 2">
            <a:extLst>
              <a:ext uri="{FF2B5EF4-FFF2-40B4-BE49-F238E27FC236}">
                <a16:creationId xmlns:a16="http://schemas.microsoft.com/office/drawing/2014/main" id="{8467F125-24A6-4F00-BCAB-3384F58EA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328" y="38100"/>
            <a:ext cx="8176029" cy="678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658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CUSTOMER KEY DISTRIBUTION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96000" y="2690336"/>
            <a:ext cx="5497983" cy="1477328"/>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Even Distribution</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No significant information can be extracted from this attribute.</a:t>
            </a:r>
          </a:p>
        </p:txBody>
      </p:sp>
      <p:pic>
        <p:nvPicPr>
          <p:cNvPr id="2050" name="Picture 2">
            <a:extLst>
              <a:ext uri="{FF2B5EF4-FFF2-40B4-BE49-F238E27FC236}">
                <a16:creationId xmlns:a16="http://schemas.microsoft.com/office/drawing/2014/main" id="{43161A2A-BC09-477D-999F-D1F3AE2E8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99" y="1152319"/>
            <a:ext cx="4622743" cy="2524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DE83760-C7B1-463D-A57E-09DA67680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3756454"/>
            <a:ext cx="5139542" cy="2811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392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AVERAGE CREDIT LIMIT DISTRIBUTION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366938" y="2389576"/>
            <a:ext cx="5497983" cy="2862322"/>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Mode &lt; Median &lt; Mean</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Highly Skewed</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Many Outliers</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Most of the customers have a credit limit in the range of 0 - 50000</a:t>
            </a:r>
            <a:endParaRPr lang="en-US" sz="30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1D333805-25DF-424D-8922-13DD6C0D5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6329"/>
            <a:ext cx="4758264"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CE1DE7F-CD90-42F2-8BEA-A3696734F5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33" y="3803804"/>
            <a:ext cx="5350931"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543026"/>
      </p:ext>
    </p:extLst>
  </p:cSld>
  <p:clrMapOvr>
    <a:masterClrMapping/>
  </p:clrMapOvr>
</p:sld>
</file>

<file path=ppt/theme/theme1.xml><?xml version="1.0" encoding="utf-8"?>
<a:theme xmlns:a="http://schemas.openxmlformats.org/drawingml/2006/main" name="Blob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823</TotalTime>
  <Words>3050</Words>
  <Application>Microsoft Office PowerPoint</Application>
  <PresentationFormat>Widescreen</PresentationFormat>
  <Paragraphs>258</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Sagona Book</vt:lpstr>
      <vt:lpstr>The Hand Extrablack</vt:lpstr>
      <vt:lpstr>Times New Roman</vt:lpstr>
      <vt:lpstr>BlobVTI</vt:lpstr>
      <vt:lpstr>ALL LIFE BANK CUSTOMER SEGMENTATION</vt:lpstr>
      <vt:lpstr>BACKGROUND</vt:lpstr>
      <vt:lpstr>PROBLEM DEFINITION</vt:lpstr>
      <vt:lpstr>DATA INFORMATION </vt:lpstr>
      <vt:lpstr>DATA PREPROCESSING I</vt:lpstr>
      <vt:lpstr>UNIVARIATE ANALYSIS</vt:lpstr>
      <vt:lpstr>Histogram Plots</vt:lpstr>
      <vt:lpstr>CUSTOMER KEY DISTRIBUTION</vt:lpstr>
      <vt:lpstr>AVERAGE CREDIT LIMIT DISTRIBUTION</vt:lpstr>
      <vt:lpstr>TOTAL CREDIT CARDS DISTRIBUTION</vt:lpstr>
      <vt:lpstr>TOTAL VISITS BANK DISTRIBUTION</vt:lpstr>
      <vt:lpstr>TOTAL VISITS ONLINE DISTRIBUTION</vt:lpstr>
      <vt:lpstr>TOTAL CALLS MADE DISTRIBUTION</vt:lpstr>
      <vt:lpstr>CDF PLOT</vt:lpstr>
      <vt:lpstr>CDF PLOT</vt:lpstr>
      <vt:lpstr>BIVARIATE &amp; MULTIVARIATE ANALYSIS</vt:lpstr>
      <vt:lpstr>Correlation Heat Map</vt:lpstr>
      <vt:lpstr>Pair Plot</vt:lpstr>
      <vt:lpstr>PREFERRED INTERACTIONS</vt:lpstr>
      <vt:lpstr>AVG CREDIT LIMITS V/S TOTAL CREDIT CARDS</vt:lpstr>
      <vt:lpstr>TOTAL VISITS BANK V/S TOTAL CREDIT CARDS</vt:lpstr>
      <vt:lpstr>TOTAL VISITS BANK V/S TOTAL CREDIT CARDS</vt:lpstr>
      <vt:lpstr>TOTAL CALLS MADE V/S TOTAL CREDIT CARDS</vt:lpstr>
      <vt:lpstr>TOTAL CALLS MADE V/S AVERAGE CREDIT LIMIT</vt:lpstr>
      <vt:lpstr>TOTAL CALLS MADE V/S AVERAGE CREDIT LIMIT</vt:lpstr>
      <vt:lpstr>TOTAL VISITS ONLINE V/S AVERAGE CREDIT LIMIT</vt:lpstr>
      <vt:lpstr>TOTAL VISITS ONLINE V/S AVERAGE CREDIT LIMIT</vt:lpstr>
      <vt:lpstr>TOTAL VISITS BANK V/S AVERAGE CREDIT LIMIT</vt:lpstr>
      <vt:lpstr>TOTAL VISITS BANK V/S AVERAGE CREDIT LIMIT</vt:lpstr>
      <vt:lpstr>Key Insights based on EDA</vt:lpstr>
      <vt:lpstr>Key Insights based on EDA</vt:lpstr>
      <vt:lpstr>Key Insights based on EDA</vt:lpstr>
      <vt:lpstr>DATA PREPROCESSING II</vt:lpstr>
      <vt:lpstr>DATA PREPROCESSING II</vt:lpstr>
      <vt:lpstr>K MEANS CLUSTERING</vt:lpstr>
      <vt:lpstr>ELBOW METHOD</vt:lpstr>
      <vt:lpstr>CHECKING SILHOUETTE SCORES</vt:lpstr>
      <vt:lpstr>FINDING OPTIMAL NUMBER OF CLUSTERS</vt:lpstr>
      <vt:lpstr>HIERARCHICAL CLUSTERING</vt:lpstr>
      <vt:lpstr>1) Finding Cophenetic Correlation</vt:lpstr>
      <vt:lpstr>1) Finding Cophenetic Correlation</vt:lpstr>
      <vt:lpstr>2) Dendogram Construction</vt:lpstr>
      <vt:lpstr>2) Dendogram Construction – EUCLIDEAN DISTANCE</vt:lpstr>
      <vt:lpstr>2) Dendogram Construction – EUCLIDEAN DISTANCE</vt:lpstr>
      <vt:lpstr>2) Dendogram Construction – MANHATTAN DISTANCE</vt:lpstr>
      <vt:lpstr>2) Dendogram Construction – CHEBYSHEV DISTANCE</vt:lpstr>
      <vt:lpstr>3) Finding Optimal Number of Clusters</vt:lpstr>
      <vt:lpstr>CLUSTER PROFILING</vt:lpstr>
      <vt:lpstr>1) K MEANS CLUSTERING</vt:lpstr>
      <vt:lpstr>PowerPoint Presentation</vt:lpstr>
      <vt:lpstr>2) HIERARCHICAL CLUSTERING</vt:lpstr>
      <vt:lpstr>PowerPoint Presentation</vt:lpstr>
      <vt:lpstr>COMPARING K MEANS AND HIERARCHICAL CLUSTERING</vt:lpstr>
      <vt:lpstr>ACTIONABLE INSIGHTS &amp; RECOMMENDATIONS</vt:lpstr>
      <vt:lpstr>KEY TAKEAWAYS FOR THE BUSINESS / RECOMMENDATIONS</vt:lpstr>
      <vt:lpstr>KEY TAKEAWAYS FOR THE BUSINESS /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 good fitness project</dc:title>
  <dc:creator>Lavina Kunder</dc:creator>
  <cp:lastModifiedBy>Lavina Kunder</cp:lastModifiedBy>
  <cp:revision>67</cp:revision>
  <dcterms:created xsi:type="dcterms:W3CDTF">2021-03-26T17:11:02Z</dcterms:created>
  <dcterms:modified xsi:type="dcterms:W3CDTF">2021-08-13T22:09:47Z</dcterms:modified>
</cp:coreProperties>
</file>