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0C05CB-15EA-47B9-B676-E6759C3C7AD4}" type="datetimeFigureOut">
              <a:rPr lang="en-IN" smtClean="0"/>
              <a:t>02-05-2017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909EC1-672A-4675-82ED-17A677A2E06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8909EC1-672A-4675-82ED-17A677A2E06F}" type="slidenum">
              <a:rPr lang="en-IN" smtClean="0"/>
              <a:t>21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8909EC1-672A-4675-82ED-17A677A2E06F}" type="slidenum">
              <a:rPr lang="en-IN" smtClean="0"/>
              <a:t>22</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8909EC1-672A-4675-82ED-17A677A2E06F}" type="slidenum">
              <a:rPr lang="en-IN" smtClean="0"/>
              <a:t>23</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8909EC1-672A-4675-82ED-17A677A2E06F}" type="slidenum">
              <a:rPr lang="en-IN" smtClean="0"/>
              <a:t>24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4A245F5-E628-40D7-89E5-85B47431A66F}" type="datetimeFigureOut">
              <a:rPr lang="en-IN" smtClean="0"/>
              <a:t>02-05-2017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8EE6FF-F804-4D1E-9D84-BD8ABCAD7DB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4A245F5-E628-40D7-89E5-85B47431A66F}" type="datetimeFigureOut">
              <a:rPr lang="en-IN" smtClean="0"/>
              <a:t>02-05-2017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8EE6FF-F804-4D1E-9D84-BD8ABCAD7DB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4A245F5-E628-40D7-89E5-85B47431A66F}" type="datetimeFigureOut">
              <a:rPr lang="en-IN" smtClean="0"/>
              <a:t>02-05-2017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8EE6FF-F804-4D1E-9D84-BD8ABCAD7DB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4A245F5-E628-40D7-89E5-85B47431A66F}" type="datetimeFigureOut">
              <a:rPr lang="en-IN" smtClean="0"/>
              <a:t>02-05-2017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8EE6FF-F804-4D1E-9D84-BD8ABCAD7DB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A245F5-E628-40D7-89E5-85B47431A66F}" type="datetimeFigureOut">
              <a:rPr lang="en-IN" smtClean="0"/>
              <a:t>02-05-2017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8EE6FF-F804-4D1E-9D84-BD8ABCAD7DB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4A245F5-E628-40D7-89E5-85B47431A66F}" type="datetimeFigureOut">
              <a:rPr lang="en-IN" smtClean="0"/>
              <a:t>02-05-2017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8EE6FF-F804-4D1E-9D84-BD8ABCAD7DB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4A245F5-E628-40D7-89E5-85B47431A66F}" type="datetimeFigureOut">
              <a:rPr lang="en-IN" smtClean="0"/>
              <a:t>02-05-2017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8EE6FF-F804-4D1E-9D84-BD8ABCAD7DB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4A245F5-E628-40D7-89E5-85B47431A66F}" type="datetimeFigureOut">
              <a:rPr lang="en-IN" smtClean="0"/>
              <a:t>02-05-2017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8EE6FF-F804-4D1E-9D84-BD8ABCAD7DB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245F5-E628-40D7-89E5-85B47431A66F}" type="datetimeFigureOut">
              <a:rPr lang="en-IN" smtClean="0"/>
              <a:t>02-05-2017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8EE6FF-F804-4D1E-9D84-BD8ABCAD7DB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A245F5-E628-40D7-89E5-85B47431A66F}" type="datetimeFigureOut">
              <a:rPr lang="en-IN" smtClean="0"/>
              <a:t>02-05-2017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8EE6FF-F804-4D1E-9D84-BD8ABCAD7DB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A245F5-E628-40D7-89E5-85B47431A66F}" type="datetimeFigureOut">
              <a:rPr lang="en-IN" smtClean="0"/>
              <a:t>02-05-2017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8EE6FF-F804-4D1E-9D84-BD8ABCAD7DB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A245F5-E628-40D7-89E5-85B47431A66F}" type="datetimeFigureOut">
              <a:rPr lang="en-IN" smtClean="0"/>
              <a:t>02-05-2017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8EE6FF-F804-4D1E-9D84-BD8ABCAD7DB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blackbook.doc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8.emf"/><Relationship Id="rId7" Type="http://schemas.openxmlformats.org/officeDocument/2006/relationships/image" Target="../media/image11.emf"/><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4.emf"/><Relationship Id="rId5" Type="http://schemas.openxmlformats.org/officeDocument/2006/relationships/image" Target="../media/image10.emf"/><Relationship Id="rId10"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image" Target="../media/image12.emf"/></Relationships>
</file>

<file path=ppt/slides/_rels/slide21.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7.png"/><Relationship Id="rId7" Type="http://schemas.openxmlformats.org/officeDocument/2006/relationships/image" Target="../media/image13.png"/><Relationship Id="rId12" Type="http://schemas.openxmlformats.org/officeDocument/2006/relationships/image" Target="../media/image19.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18.emf"/><Relationship Id="rId5" Type="http://schemas.openxmlformats.org/officeDocument/2006/relationships/image" Target="../media/image5.png"/><Relationship Id="rId10" Type="http://schemas.openxmlformats.org/officeDocument/2006/relationships/image" Target="../media/image17.emf"/><Relationship Id="rId4" Type="http://schemas.openxmlformats.org/officeDocument/2006/relationships/image" Target="../media/image9.png"/><Relationship Id="rId9" Type="http://schemas.openxmlformats.org/officeDocument/2006/relationships/image" Target="../media/image16.emf"/></Relationships>
</file>

<file path=ppt/slides/_rels/slide22.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image" Target="../media/image7.png"/><Relationship Id="rId7" Type="http://schemas.openxmlformats.org/officeDocument/2006/relationships/image" Target="../media/image13.png"/><Relationship Id="rId12" Type="http://schemas.openxmlformats.org/officeDocument/2006/relationships/image" Target="../media/image24.emf"/><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23.emf"/><Relationship Id="rId5" Type="http://schemas.openxmlformats.org/officeDocument/2006/relationships/image" Target="../media/image5.png"/><Relationship Id="rId10" Type="http://schemas.openxmlformats.org/officeDocument/2006/relationships/image" Target="../media/image22.emf"/><Relationship Id="rId4" Type="http://schemas.openxmlformats.org/officeDocument/2006/relationships/image" Target="../media/image9.png"/><Relationship Id="rId9" Type="http://schemas.openxmlformats.org/officeDocument/2006/relationships/image" Target="../media/image21.emf"/></Relationships>
</file>

<file path=ppt/slides/_rels/slide23.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image" Target="../media/image7.png"/><Relationship Id="rId7" Type="http://schemas.openxmlformats.org/officeDocument/2006/relationships/image" Target="../media/image13.png"/><Relationship Id="rId12" Type="http://schemas.openxmlformats.org/officeDocument/2006/relationships/image" Target="../media/image29.emf"/><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28.emf"/><Relationship Id="rId5" Type="http://schemas.openxmlformats.org/officeDocument/2006/relationships/image" Target="../media/image5.png"/><Relationship Id="rId10" Type="http://schemas.openxmlformats.org/officeDocument/2006/relationships/image" Target="../media/image27.emf"/><Relationship Id="rId4" Type="http://schemas.openxmlformats.org/officeDocument/2006/relationships/image" Target="../media/image9.png"/><Relationship Id="rId9" Type="http://schemas.openxmlformats.org/officeDocument/2006/relationships/image" Target="../media/image26.emf"/></Relationships>
</file>

<file path=ppt/slides/_rels/slide24.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image" Target="../media/image7.png"/><Relationship Id="rId7" Type="http://schemas.openxmlformats.org/officeDocument/2006/relationships/image" Target="../media/image13.png"/><Relationship Id="rId12" Type="http://schemas.openxmlformats.org/officeDocument/2006/relationships/image" Target="../media/image34.emf"/><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33.emf"/><Relationship Id="rId5" Type="http://schemas.openxmlformats.org/officeDocument/2006/relationships/image" Target="../media/image5.png"/><Relationship Id="rId10" Type="http://schemas.openxmlformats.org/officeDocument/2006/relationships/image" Target="../media/image32.emf"/><Relationship Id="rId4" Type="http://schemas.openxmlformats.org/officeDocument/2006/relationships/image" Target="../media/image9.png"/><Relationship Id="rId9" Type="http://schemas.openxmlformats.org/officeDocument/2006/relationships/image" Target="../media/image31.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916832"/>
            <a:ext cx="7772400" cy="2232249"/>
          </a:xfrm>
        </p:spPr>
        <p:txBody>
          <a:bodyPr>
            <a:normAutofit fontScale="90000"/>
          </a:bodyPr>
          <a:lstStyle/>
          <a:p>
            <a:r>
              <a:rPr lang="en-US" sz="4900" b="1" dirty="0"/>
              <a:t>COMPARATIVE STUDY OF IMAGE COMPRESSION TECHNIQUES</a:t>
            </a:r>
            <a:r>
              <a:rPr lang="en-IN" dirty="0"/>
              <a:t/>
            </a:r>
            <a:br>
              <a:rPr lang="en-IN" dirty="0"/>
            </a:br>
            <a:r>
              <a:rPr lang="en-US" dirty="0"/>
              <a:t/>
            </a:r>
            <a:br>
              <a:rPr lang="en-US" dirty="0"/>
            </a:br>
            <a:endParaRPr lang="en-IN" dirty="0"/>
          </a:p>
        </p:txBody>
      </p:sp>
      <p:sp>
        <p:nvSpPr>
          <p:cNvPr id="3" name="Subtitle 2"/>
          <p:cNvSpPr>
            <a:spLocks noGrp="1"/>
          </p:cNvSpPr>
          <p:nvPr>
            <p:ph type="subTitle" idx="1"/>
          </p:nvPr>
        </p:nvSpPr>
        <p:spPr>
          <a:xfrm>
            <a:off x="2483768" y="4653136"/>
            <a:ext cx="6400800" cy="1752600"/>
          </a:xfrm>
        </p:spPr>
        <p:txBody>
          <a:bodyPr>
            <a:normAutofit/>
          </a:bodyPr>
          <a:lstStyle/>
          <a:p>
            <a:pPr algn="r"/>
            <a:r>
              <a:rPr lang="en-US" sz="2400" dirty="0" smtClean="0"/>
              <a:t>Monisha Bajaj       38</a:t>
            </a:r>
          </a:p>
          <a:p>
            <a:pPr algn="r"/>
            <a:r>
              <a:rPr lang="en-US" sz="2400" dirty="0" smtClean="0"/>
              <a:t>Sasha Jawahiry   135</a:t>
            </a:r>
          </a:p>
          <a:p>
            <a:pPr algn="r"/>
            <a:r>
              <a:rPr lang="en-US" sz="2400" dirty="0" smtClean="0"/>
              <a:t>Lavina Sabhnani 136</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5. Single Value Decomposition (</a:t>
            </a:r>
            <a:r>
              <a:rPr lang="en-US" b="1" dirty="0" smtClean="0"/>
              <a:t>SVD)</a:t>
            </a:r>
            <a:endParaRPr lang="en-IN" b="1" dirty="0"/>
          </a:p>
        </p:txBody>
      </p:sp>
      <p:sp>
        <p:nvSpPr>
          <p:cNvPr id="3" name="Content Placeholder 2"/>
          <p:cNvSpPr>
            <a:spLocks noGrp="1"/>
          </p:cNvSpPr>
          <p:nvPr>
            <p:ph idx="1"/>
          </p:nvPr>
        </p:nvSpPr>
        <p:spPr>
          <a:xfrm>
            <a:off x="467544" y="1700808"/>
            <a:ext cx="8229600" cy="4525963"/>
          </a:xfrm>
        </p:spPr>
        <p:txBody>
          <a:bodyPr>
            <a:normAutofit fontScale="85000" lnSpcReduction="20000"/>
          </a:bodyPr>
          <a:lstStyle/>
          <a:p>
            <a:r>
              <a:rPr lang="en-US" dirty="0" smtClean="0"/>
              <a:t>In</a:t>
            </a:r>
            <a:r>
              <a:rPr lang="en-US" dirty="0"/>
              <a:t> linear algebra, the </a:t>
            </a:r>
            <a:r>
              <a:rPr lang="en-US" b="1" dirty="0"/>
              <a:t>singular value decomposition</a:t>
            </a:r>
            <a:r>
              <a:rPr lang="en-US" dirty="0"/>
              <a:t> (</a:t>
            </a:r>
            <a:r>
              <a:rPr lang="en-US" b="1" dirty="0"/>
              <a:t>SVD</a:t>
            </a:r>
            <a:r>
              <a:rPr lang="en-US" dirty="0"/>
              <a:t>) is a factorization of a real or complex matrix. It is the generalization of the Eigen decomposition of a positive semi definite normal matrix (for example, a symmetric matrix with positive Eigen values) to any </a:t>
            </a:r>
            <a:r>
              <a:rPr lang="en-US" b="1" i="1" dirty="0"/>
              <a:t>{\</a:t>
            </a:r>
            <a:r>
              <a:rPr lang="en-US" b="1" i="1" dirty="0" err="1"/>
              <a:t>displaystyle</a:t>
            </a:r>
            <a:r>
              <a:rPr lang="en-US" b="1" i="1" dirty="0"/>
              <a:t> m\times n}m x n</a:t>
            </a:r>
            <a:r>
              <a:rPr lang="en-US" dirty="0"/>
              <a:t> matrix via an extension of polar decomposition</a:t>
            </a:r>
            <a:r>
              <a:rPr lang="en-US" dirty="0" smtClean="0"/>
              <a:t>.</a:t>
            </a:r>
          </a:p>
          <a:p>
            <a:r>
              <a:rPr lang="en-US" dirty="0"/>
              <a:t>Applications that employ the SVD include computing the pseudo inverse, least squares fitting of data, multivariable control, matrix approximation, and determining the rank, range and null space of a matrix.</a:t>
            </a:r>
            <a:endParaRPr lang="en-IN" dirty="0"/>
          </a:p>
          <a:p>
            <a:pPr>
              <a:buNone/>
            </a:pP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Parameters</a:t>
            </a:r>
            <a:endParaRPr lang="en-IN" b="1" dirty="0"/>
          </a:p>
        </p:txBody>
      </p:sp>
      <p:sp>
        <p:nvSpPr>
          <p:cNvPr id="3" name="Content Placeholder 2"/>
          <p:cNvSpPr>
            <a:spLocks noGrp="1"/>
          </p:cNvSpPr>
          <p:nvPr>
            <p:ph idx="1"/>
          </p:nvPr>
        </p:nvSpPr>
        <p:spPr/>
        <p:txBody>
          <a:bodyPr>
            <a:normAutofit/>
          </a:bodyPr>
          <a:lstStyle/>
          <a:p>
            <a:r>
              <a:rPr lang="en-US" sz="2400" b="1" dirty="0"/>
              <a:t>1. Mean Squared Error (MSE)</a:t>
            </a:r>
            <a:r>
              <a:rPr lang="en-US" sz="2400" dirty="0"/>
              <a:t>: </a:t>
            </a:r>
            <a:endParaRPr lang="en-IN" sz="2400" dirty="0"/>
          </a:p>
          <a:p>
            <a:pPr>
              <a:buNone/>
            </a:pPr>
            <a:r>
              <a:rPr lang="en-US" sz="2400" dirty="0" smtClean="0"/>
              <a:t>     In</a:t>
            </a:r>
            <a:r>
              <a:rPr lang="en-US" sz="2400" dirty="0"/>
              <a:t> statistics, the mean squared error (MSE) or mean squared deviation (MSD) of an estimator (of a procedure for estimating an unobserved quantity) measures the average of the squares of the errors or deviations—that is, the difference between the estimator and what is estimated. MSE is a risk function, corresponding to the expected value of the squared error loss or quadratic loss. The difference occurs because of randomness or because the estimator doesn't account for information that could produce a more accurate estimate</a:t>
            </a:r>
            <a:r>
              <a:rPr lang="en-US" sz="2400" dirty="0" smtClean="0"/>
              <a:t>.</a:t>
            </a:r>
          </a:p>
          <a:p>
            <a:pPr>
              <a:buNone/>
            </a:pPr>
            <a:endParaRPr lang="en-US" dirty="0" smtClean="0"/>
          </a:p>
          <a:p>
            <a:pPr>
              <a:buNone/>
            </a:pPr>
            <a:endParaRPr lang="en-US" dirty="0">
              <a:hlinkClick r:id="rId2" action="ppaction://hlinkfile"/>
            </a:endParaRPr>
          </a:p>
          <a:p>
            <a:pPr>
              <a:buNone/>
            </a:pPr>
            <a:endParaRPr lang="en-IN" dirty="0"/>
          </a:p>
          <a:p>
            <a:endParaRPr lang="en-IN" dirty="0"/>
          </a:p>
        </p:txBody>
      </p:sp>
      <p:pic>
        <p:nvPicPr>
          <p:cNvPr id="4" name="Picture 3" descr="C:\Users\User\Pictures\Screenshots\Screenshot (21).png"/>
          <p:cNvPicPr/>
          <p:nvPr/>
        </p:nvPicPr>
        <p:blipFill>
          <a:blip r:embed="rId3" cstate="print"/>
          <a:srcRect l="21937" t="46154" r="60946" b="44674"/>
          <a:stretch>
            <a:fillRect/>
          </a:stretch>
        </p:blipFill>
        <p:spPr bwMode="auto">
          <a:xfrm>
            <a:off x="2627784" y="5301208"/>
            <a:ext cx="3480734" cy="121511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Parameters</a:t>
            </a:r>
            <a:endParaRPr lang="en-IN" dirty="0"/>
          </a:p>
        </p:txBody>
      </p:sp>
      <p:sp>
        <p:nvSpPr>
          <p:cNvPr id="3" name="Content Placeholder 2"/>
          <p:cNvSpPr>
            <a:spLocks noGrp="1"/>
          </p:cNvSpPr>
          <p:nvPr>
            <p:ph idx="1"/>
          </p:nvPr>
        </p:nvSpPr>
        <p:spPr/>
        <p:txBody>
          <a:bodyPr>
            <a:normAutofit fontScale="85000" lnSpcReduction="20000"/>
          </a:bodyPr>
          <a:lstStyle/>
          <a:p>
            <a:r>
              <a:rPr lang="en-US" b="1" dirty="0"/>
              <a:t>2. Root Mean Squared Error (RMSE): </a:t>
            </a:r>
            <a:endParaRPr lang="en-IN" dirty="0"/>
          </a:p>
          <a:p>
            <a:pPr>
              <a:buNone/>
            </a:pPr>
            <a:r>
              <a:rPr lang="en-US" dirty="0" smtClean="0"/>
              <a:t>    The</a:t>
            </a:r>
            <a:r>
              <a:rPr lang="en-US" dirty="0"/>
              <a:t> root-mean-square error (RMSE) is a frequently used measure of the differences between values (sample and population values) predicted by a model or an estimator and the values actually observed. The RMSD represents the sample</a:t>
            </a:r>
            <a:r>
              <a:rPr lang="en-US" u="sng" dirty="0"/>
              <a:t> </a:t>
            </a:r>
            <a:r>
              <a:rPr lang="en-US" dirty="0"/>
              <a:t>standard</a:t>
            </a:r>
            <a:r>
              <a:rPr lang="en-US" u="sng" dirty="0"/>
              <a:t> </a:t>
            </a:r>
            <a:r>
              <a:rPr lang="en-US" dirty="0"/>
              <a:t>deviation of the differences between predicted values and observed values. RMSD is a good measure of accuracy, but only to compare forecasting errors of different models for a particular variable and not between variables, as it is scale-dependent</a:t>
            </a:r>
            <a:r>
              <a:rPr lang="en-US" dirty="0" smtClean="0"/>
              <a:t>.</a:t>
            </a:r>
            <a:r>
              <a:rPr lang="en-US" dirty="0"/>
              <a:t> </a:t>
            </a:r>
            <a:endParaRPr lang="en-IN" dirty="0"/>
          </a:p>
          <a:p>
            <a:r>
              <a:rPr lang="en-US" dirty="0"/>
              <a:t>Formula: RMSE= </a:t>
            </a:r>
            <a:r>
              <a:rPr lang="en-US" dirty="0" err="1"/>
              <a:t>sqrt</a:t>
            </a:r>
            <a:r>
              <a:rPr lang="en-US" dirty="0"/>
              <a:t>(MSE)</a:t>
            </a:r>
            <a:endParaRPr lang="en-IN" dirty="0"/>
          </a:p>
          <a:p>
            <a:pPr>
              <a:buNone/>
            </a:pP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Parameters</a:t>
            </a:r>
            <a:endParaRPr lang="en-IN" dirty="0"/>
          </a:p>
        </p:txBody>
      </p:sp>
      <p:sp>
        <p:nvSpPr>
          <p:cNvPr id="3" name="Content Placeholder 2"/>
          <p:cNvSpPr>
            <a:spLocks noGrp="1"/>
          </p:cNvSpPr>
          <p:nvPr>
            <p:ph idx="1"/>
          </p:nvPr>
        </p:nvSpPr>
        <p:spPr/>
        <p:txBody>
          <a:bodyPr>
            <a:normAutofit lnSpcReduction="10000"/>
          </a:bodyPr>
          <a:lstStyle/>
          <a:p>
            <a:r>
              <a:rPr lang="en-US" b="1" dirty="0"/>
              <a:t>3. Compression Ratio (CR)</a:t>
            </a:r>
            <a:r>
              <a:rPr lang="en-US" dirty="0"/>
              <a:t>: </a:t>
            </a:r>
            <a:endParaRPr lang="en-IN" dirty="0"/>
          </a:p>
          <a:p>
            <a:pPr>
              <a:buNone/>
            </a:pPr>
            <a:r>
              <a:rPr lang="en-US" dirty="0" smtClean="0"/>
              <a:t>    Data </a:t>
            </a:r>
            <a:r>
              <a:rPr lang="en-US" dirty="0"/>
              <a:t>compression ratio, also known as compression power, is a computer science term used to quantify the reduction in data-representation size produced by a data compression algorithm. The data compression ratio is analogous to the physical compression ratio used to measure physical compression of substances.</a:t>
            </a:r>
            <a:endParaRPr lang="en-IN" dirty="0"/>
          </a:p>
          <a:p>
            <a:pPr>
              <a:buNone/>
            </a:pP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Parameters</a:t>
            </a:r>
            <a:endParaRPr lang="en-IN" dirty="0"/>
          </a:p>
        </p:txBody>
      </p:sp>
      <p:sp>
        <p:nvSpPr>
          <p:cNvPr id="3" name="Content Placeholder 2"/>
          <p:cNvSpPr>
            <a:spLocks noGrp="1"/>
          </p:cNvSpPr>
          <p:nvPr>
            <p:ph idx="1"/>
          </p:nvPr>
        </p:nvSpPr>
        <p:spPr/>
        <p:txBody>
          <a:bodyPr>
            <a:normAutofit fontScale="85000" lnSpcReduction="10000"/>
          </a:bodyPr>
          <a:lstStyle/>
          <a:p>
            <a:r>
              <a:rPr lang="en-US" b="1" dirty="0"/>
              <a:t>4. Signal-to-Noise Ratio (SNR):</a:t>
            </a:r>
            <a:r>
              <a:rPr lang="en-US" dirty="0"/>
              <a:t> </a:t>
            </a:r>
            <a:endParaRPr lang="en-IN" dirty="0"/>
          </a:p>
          <a:p>
            <a:pPr>
              <a:buNone/>
            </a:pPr>
            <a:r>
              <a:rPr lang="en-US" dirty="0" smtClean="0"/>
              <a:t>     The</a:t>
            </a:r>
            <a:r>
              <a:rPr lang="en-US" dirty="0"/>
              <a:t> signal-to-noise ratio (SNR) is used in imaging as a physical measure of the sensitivity of a (digital or film) imaging system. Industry standards measure SNR in decibels (dB) of power and therefore apply the 10 log rule to the "pure" SNR ratio. In turn, yielding the "sensitivity". Industry standards measure and define sensitivity in terms of the ISO film speed equivalent; SNR:32.04 dB = excellent image quality and SNR:20 dB = acceptable image quality.</a:t>
            </a:r>
            <a:endParaRPr lang="en-IN" dirty="0"/>
          </a:p>
          <a:p>
            <a:r>
              <a:rPr lang="en-US" b="1" dirty="0"/>
              <a:t>Syntax</a:t>
            </a:r>
            <a:r>
              <a:rPr lang="en-US" dirty="0"/>
              <a:t>:	r = </a:t>
            </a:r>
            <a:r>
              <a:rPr lang="en-US" dirty="0" err="1"/>
              <a:t>snr</a:t>
            </a:r>
            <a:r>
              <a:rPr lang="en-US" dirty="0"/>
              <a:t>(</a:t>
            </a:r>
            <a:r>
              <a:rPr lang="en-US" dirty="0" err="1"/>
              <a:t>x,y</a:t>
            </a:r>
            <a:r>
              <a:rPr lang="en-US" dirty="0"/>
              <a:t>)</a:t>
            </a:r>
            <a:endParaRPr lang="en-IN" dirty="0"/>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Parameters</a:t>
            </a:r>
            <a:endParaRPr lang="en-IN" dirty="0"/>
          </a:p>
        </p:txBody>
      </p:sp>
      <p:sp>
        <p:nvSpPr>
          <p:cNvPr id="3" name="Content Placeholder 2"/>
          <p:cNvSpPr>
            <a:spLocks noGrp="1"/>
          </p:cNvSpPr>
          <p:nvPr>
            <p:ph idx="1"/>
          </p:nvPr>
        </p:nvSpPr>
        <p:spPr/>
        <p:txBody>
          <a:bodyPr>
            <a:normAutofit/>
          </a:bodyPr>
          <a:lstStyle/>
          <a:p>
            <a:r>
              <a:rPr lang="en-IN" sz="2500" b="1" dirty="0"/>
              <a:t>5. Peak Signal-to-Noise Ratio (PSNR):</a:t>
            </a:r>
            <a:r>
              <a:rPr lang="en-IN" sz="2500" dirty="0"/>
              <a:t> </a:t>
            </a:r>
          </a:p>
          <a:p>
            <a:pPr>
              <a:buNone/>
            </a:pPr>
            <a:r>
              <a:rPr lang="en-IN" sz="2500" dirty="0" smtClean="0"/>
              <a:t>    Peak </a:t>
            </a:r>
            <a:r>
              <a:rPr lang="en-IN" sz="2500" dirty="0"/>
              <a:t>signal-to-noise ratio, often abbreviated PSNR, is an engineering term for the ratio between the maximum possible power of a signal and the power of corrupting noise that affects the fidelity of its representation. Because many signals have a very wide dynamic range, PSNR is usually expressed in terms of the logarithmic decibel scale.</a:t>
            </a:r>
          </a:p>
          <a:p>
            <a:endParaRPr lang="en-IN" sz="2500" dirty="0"/>
          </a:p>
        </p:txBody>
      </p:sp>
      <p:pic>
        <p:nvPicPr>
          <p:cNvPr id="4" name="Picture 3" descr="C:\Users\User\Pictures\Screenshots\Screenshot (21).png"/>
          <p:cNvPicPr/>
          <p:nvPr/>
        </p:nvPicPr>
        <p:blipFill>
          <a:blip r:embed="rId2" cstate="print"/>
          <a:srcRect l="22436" t="58876" r="63937" b="33728"/>
          <a:stretch>
            <a:fillRect/>
          </a:stretch>
        </p:blipFill>
        <p:spPr bwMode="auto">
          <a:xfrm>
            <a:off x="2915816" y="5013176"/>
            <a:ext cx="2877519" cy="10006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Parameters</a:t>
            </a:r>
            <a:endParaRPr lang="en-IN" dirty="0"/>
          </a:p>
        </p:txBody>
      </p:sp>
      <p:sp>
        <p:nvSpPr>
          <p:cNvPr id="3" name="Content Placeholder 2"/>
          <p:cNvSpPr>
            <a:spLocks noGrp="1"/>
          </p:cNvSpPr>
          <p:nvPr>
            <p:ph idx="1"/>
          </p:nvPr>
        </p:nvSpPr>
        <p:spPr/>
        <p:txBody>
          <a:bodyPr>
            <a:normAutofit fontScale="92500" lnSpcReduction="10000"/>
          </a:bodyPr>
          <a:lstStyle/>
          <a:p>
            <a:r>
              <a:rPr lang="en-US" b="1" dirty="0"/>
              <a:t>6. Entropy:</a:t>
            </a:r>
            <a:endParaRPr lang="en-IN" dirty="0"/>
          </a:p>
          <a:p>
            <a:r>
              <a:rPr lang="en-US" dirty="0"/>
              <a:t>Entropy is a measure of unpredictability of the state, or equivalently, of its average information content.</a:t>
            </a:r>
            <a:endParaRPr lang="en-IN" dirty="0"/>
          </a:p>
          <a:p>
            <a:r>
              <a:rPr lang="en-US" dirty="0"/>
              <a:t>Named after Boltzmann's Η-theorem, Shannon defined the entropy Η (Greek capital letter eta) of a discrete random variable X with possible values {x</a:t>
            </a:r>
            <a:r>
              <a:rPr lang="en-US" baseline="-25000" dirty="0"/>
              <a:t>1</a:t>
            </a:r>
            <a:r>
              <a:rPr lang="en-US" dirty="0"/>
              <a:t>, ..., </a:t>
            </a:r>
            <a:r>
              <a:rPr lang="en-US" dirty="0" err="1"/>
              <a:t>x</a:t>
            </a:r>
            <a:r>
              <a:rPr lang="en-US" baseline="-25000" dirty="0" err="1"/>
              <a:t>n</a:t>
            </a:r>
            <a:r>
              <a:rPr lang="en-US" dirty="0"/>
              <a:t>} and probability mass function P(X) as</a:t>
            </a:r>
            <a:r>
              <a:rPr lang="en-US" dirty="0" smtClean="0"/>
              <a:t>:</a:t>
            </a:r>
            <a:r>
              <a:rPr lang="en-US" dirty="0"/>
              <a:t>			</a:t>
            </a:r>
            <a:endParaRPr lang="en-IN" dirty="0"/>
          </a:p>
          <a:p>
            <a:r>
              <a:rPr lang="en-US" dirty="0"/>
              <a:t>H(X)= E[I(X)]= E[-</a:t>
            </a:r>
            <a:r>
              <a:rPr lang="en-US" dirty="0" err="1"/>
              <a:t>ln</a:t>
            </a:r>
            <a:r>
              <a:rPr lang="en-US" dirty="0"/>
              <a:t>(P(X))]</a:t>
            </a:r>
            <a:endParaRPr lang="en-IN" dirty="0"/>
          </a:p>
          <a:p>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Requirements</a:t>
            </a:r>
            <a:endParaRPr lang="en-IN" b="1" dirty="0"/>
          </a:p>
        </p:txBody>
      </p:sp>
      <p:sp>
        <p:nvSpPr>
          <p:cNvPr id="3" name="Content Placeholder 2"/>
          <p:cNvSpPr>
            <a:spLocks noGrp="1"/>
          </p:cNvSpPr>
          <p:nvPr>
            <p:ph idx="1"/>
          </p:nvPr>
        </p:nvSpPr>
        <p:spPr/>
        <p:txBody>
          <a:bodyPr>
            <a:normAutofit fontScale="77500" lnSpcReduction="20000"/>
          </a:bodyPr>
          <a:lstStyle/>
          <a:p>
            <a:r>
              <a:rPr lang="en-US" b="1" dirty="0"/>
              <a:t>Software </a:t>
            </a:r>
            <a:r>
              <a:rPr lang="en-US" b="1" dirty="0" smtClean="0"/>
              <a:t>Requirement</a:t>
            </a:r>
            <a:r>
              <a:rPr lang="en-IN" dirty="0" smtClean="0"/>
              <a:t>:</a:t>
            </a:r>
            <a:r>
              <a:rPr lang="en-US" dirty="0"/>
              <a:t> </a:t>
            </a:r>
            <a:endParaRPr lang="en-IN" dirty="0"/>
          </a:p>
          <a:p>
            <a:r>
              <a:rPr lang="en-IN" dirty="0"/>
              <a:t>MATLAB by </a:t>
            </a:r>
            <a:r>
              <a:rPr lang="en-IN" dirty="0" err="1"/>
              <a:t>MathWorks</a:t>
            </a:r>
            <a:r>
              <a:rPr lang="en-IN" dirty="0"/>
              <a:t> has been used to process the images.</a:t>
            </a:r>
          </a:p>
          <a:p>
            <a:r>
              <a:rPr lang="en-IN" dirty="0"/>
              <a:t>MATLAB allows for each image to be compressed individually, displaying all their parameters as against the original image.</a:t>
            </a:r>
          </a:p>
          <a:p>
            <a:r>
              <a:rPr lang="en-US" dirty="0"/>
              <a:t>This is useful in our project because a comparative study is carried out on the basis of the change in image characteristics</a:t>
            </a:r>
            <a:r>
              <a:rPr lang="en-US" dirty="0" smtClean="0"/>
              <a:t>.</a:t>
            </a:r>
          </a:p>
          <a:p>
            <a:r>
              <a:rPr lang="en-US" b="1" dirty="0"/>
              <a:t>Hardware </a:t>
            </a:r>
            <a:r>
              <a:rPr lang="en-US" b="1" dirty="0" smtClean="0"/>
              <a:t>Requirement:</a:t>
            </a:r>
            <a:endParaRPr lang="en-IN" dirty="0"/>
          </a:p>
          <a:p>
            <a:r>
              <a:rPr lang="en-US" dirty="0"/>
              <a:t>Modern desktop CPUs are powerful enough to work with high-definition Images. Thus, no special hardware is required </a:t>
            </a:r>
            <a:endParaRPr lang="en-IN" dirty="0"/>
          </a:p>
          <a:p>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Requirements</a:t>
            </a:r>
            <a:endParaRPr lang="en-IN" b="1" dirty="0"/>
          </a:p>
        </p:txBody>
      </p:sp>
      <p:sp>
        <p:nvSpPr>
          <p:cNvPr id="3" name="Content Placeholder 2"/>
          <p:cNvSpPr>
            <a:spLocks noGrp="1"/>
          </p:cNvSpPr>
          <p:nvPr>
            <p:ph idx="1"/>
          </p:nvPr>
        </p:nvSpPr>
        <p:spPr/>
        <p:txBody>
          <a:bodyPr/>
          <a:lstStyle/>
          <a:p>
            <a:r>
              <a:rPr lang="en-US" b="1" dirty="0"/>
              <a:t>Database </a:t>
            </a:r>
            <a:endParaRPr lang="en-IN" dirty="0"/>
          </a:p>
          <a:p>
            <a:r>
              <a:rPr lang="en-US" dirty="0"/>
              <a:t>A database of 5 images has been taken.</a:t>
            </a:r>
            <a:endParaRPr lang="en-IN" dirty="0"/>
          </a:p>
          <a:p>
            <a:r>
              <a:rPr lang="en-US" dirty="0"/>
              <a:t>These images are of the following specifications.</a:t>
            </a:r>
            <a:endParaRPr lang="en-IN" dirty="0"/>
          </a:p>
          <a:p>
            <a:pPr lvl="0"/>
            <a:r>
              <a:rPr lang="en-US" dirty="0"/>
              <a:t>Size : 256x256 pixels.</a:t>
            </a:r>
            <a:endParaRPr lang="en-IN" dirty="0"/>
          </a:p>
          <a:p>
            <a:pPr lvl="0"/>
            <a:r>
              <a:rPr lang="en-US" dirty="0"/>
              <a:t>Type : </a:t>
            </a:r>
            <a:r>
              <a:rPr lang="en-US" dirty="0" err="1"/>
              <a:t>Greyscale</a:t>
            </a:r>
            <a:r>
              <a:rPr lang="en-US" dirty="0"/>
              <a:t> images.</a:t>
            </a:r>
            <a:endParaRPr lang="en-IN" dirty="0"/>
          </a:p>
          <a:p>
            <a:pPr lvl="0"/>
            <a:r>
              <a:rPr lang="en-US" dirty="0"/>
              <a:t>Formats taken are .</a:t>
            </a:r>
            <a:r>
              <a:rPr lang="en-US" dirty="0" err="1"/>
              <a:t>png</a:t>
            </a:r>
            <a:r>
              <a:rPr lang="en-US" dirty="0"/>
              <a:t>, .bmp and .jpg</a:t>
            </a:r>
            <a:endParaRPr lang="en-IN" dirty="0"/>
          </a:p>
          <a:p>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Input Images</a:t>
            </a:r>
            <a:endParaRPr lang="en-IN" b="1" dirty="0"/>
          </a:p>
        </p:txBody>
      </p:sp>
      <p:pic>
        <p:nvPicPr>
          <p:cNvPr id="4" name="Content Placeholder 3" descr="C:\Users\LAVINA\Desktop\Project Images\Original Images\lena.bmp"/>
          <p:cNvPicPr>
            <a:picLocks noGrp="1"/>
          </p:cNvPicPr>
          <p:nvPr>
            <p:ph idx="1"/>
          </p:nvPr>
        </p:nvPicPr>
        <p:blipFill>
          <a:blip r:embed="rId2" cstate="print"/>
          <a:srcRect/>
          <a:stretch>
            <a:fillRect/>
          </a:stretch>
        </p:blipFill>
        <p:spPr bwMode="auto">
          <a:xfrm>
            <a:off x="539552" y="1556792"/>
            <a:ext cx="2438400" cy="2438400"/>
          </a:xfrm>
          <a:prstGeom prst="rect">
            <a:avLst/>
          </a:prstGeom>
          <a:noFill/>
          <a:ln w="9525">
            <a:noFill/>
            <a:miter lim="800000"/>
            <a:headEnd/>
            <a:tailEnd/>
          </a:ln>
        </p:spPr>
      </p:pic>
      <p:pic>
        <p:nvPicPr>
          <p:cNvPr id="5" name="Picture 4" descr="C:\Users\LAVINA\Desktop\Project Images\Original Images\bab.bmp"/>
          <p:cNvPicPr/>
          <p:nvPr/>
        </p:nvPicPr>
        <p:blipFill>
          <a:blip r:embed="rId3" cstate="print"/>
          <a:srcRect/>
          <a:stretch>
            <a:fillRect/>
          </a:stretch>
        </p:blipFill>
        <p:spPr bwMode="auto">
          <a:xfrm>
            <a:off x="3275856" y="1556792"/>
            <a:ext cx="2498337" cy="2448272"/>
          </a:xfrm>
          <a:prstGeom prst="rect">
            <a:avLst/>
          </a:prstGeom>
          <a:noFill/>
          <a:ln w="9525">
            <a:noFill/>
            <a:miter lim="800000"/>
            <a:headEnd/>
            <a:tailEnd/>
          </a:ln>
        </p:spPr>
      </p:pic>
      <p:pic>
        <p:nvPicPr>
          <p:cNvPr id="6" name="Picture 5" descr="C:\Users\LAVINA\Desktop\Project Images\Original Images\prez.png"/>
          <p:cNvPicPr/>
          <p:nvPr/>
        </p:nvPicPr>
        <p:blipFill>
          <a:blip r:embed="rId4" cstate="print"/>
          <a:srcRect/>
          <a:stretch>
            <a:fillRect/>
          </a:stretch>
        </p:blipFill>
        <p:spPr bwMode="auto">
          <a:xfrm>
            <a:off x="6012160" y="1556792"/>
            <a:ext cx="2619891" cy="2441050"/>
          </a:xfrm>
          <a:prstGeom prst="rect">
            <a:avLst/>
          </a:prstGeom>
          <a:noFill/>
          <a:ln w="9525">
            <a:noFill/>
            <a:miter lim="800000"/>
            <a:headEnd/>
            <a:tailEnd/>
          </a:ln>
        </p:spPr>
      </p:pic>
      <p:pic>
        <p:nvPicPr>
          <p:cNvPr id="7" name="Picture 6" descr="C:\Users\LAVINA\Desktop\Project Images\Original Images\pepp.png"/>
          <p:cNvPicPr/>
          <p:nvPr/>
        </p:nvPicPr>
        <p:blipFill>
          <a:blip r:embed="rId5" cstate="print"/>
          <a:srcRect/>
          <a:stretch>
            <a:fillRect/>
          </a:stretch>
        </p:blipFill>
        <p:spPr bwMode="auto">
          <a:xfrm>
            <a:off x="1547664" y="4221088"/>
            <a:ext cx="2448272" cy="2433099"/>
          </a:xfrm>
          <a:prstGeom prst="rect">
            <a:avLst/>
          </a:prstGeom>
          <a:noFill/>
          <a:ln w="9525">
            <a:noFill/>
            <a:miter lim="800000"/>
            <a:headEnd/>
            <a:tailEnd/>
          </a:ln>
        </p:spPr>
      </p:pic>
      <p:pic>
        <p:nvPicPr>
          <p:cNvPr id="8" name="Picture 7" descr="C:\Users\LAVINA\Desktop\Project Images\Original Images\rose.bmp"/>
          <p:cNvPicPr/>
          <p:nvPr/>
        </p:nvPicPr>
        <p:blipFill>
          <a:blip r:embed="rId6" cstate="print"/>
          <a:srcRect/>
          <a:stretch>
            <a:fillRect/>
          </a:stretch>
        </p:blipFill>
        <p:spPr bwMode="auto">
          <a:xfrm>
            <a:off x="4788024" y="4221088"/>
            <a:ext cx="2443655" cy="22890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Abstract</a:t>
            </a:r>
            <a:endParaRPr lang="en-IN" b="1" dirty="0"/>
          </a:p>
        </p:txBody>
      </p:sp>
      <p:sp>
        <p:nvSpPr>
          <p:cNvPr id="3" name="Content Placeholder 2"/>
          <p:cNvSpPr>
            <a:spLocks noGrp="1"/>
          </p:cNvSpPr>
          <p:nvPr>
            <p:ph idx="1"/>
          </p:nvPr>
        </p:nvSpPr>
        <p:spPr>
          <a:xfrm>
            <a:off x="457200" y="1268760"/>
            <a:ext cx="8229600" cy="4857403"/>
          </a:xfrm>
        </p:spPr>
        <p:txBody>
          <a:bodyPr>
            <a:normAutofit fontScale="77500" lnSpcReduction="20000"/>
          </a:bodyPr>
          <a:lstStyle/>
          <a:p>
            <a:endParaRPr lang="en-US" dirty="0" smtClean="0"/>
          </a:p>
          <a:p>
            <a:r>
              <a:rPr lang="en-US" dirty="0" smtClean="0"/>
              <a:t>The </a:t>
            </a:r>
            <a:r>
              <a:rPr lang="en-US" dirty="0"/>
              <a:t>development and demand of multimedia products has been  growing increasingly fast. This contributes to insufficient storage in memory devices. </a:t>
            </a:r>
            <a:endParaRPr lang="en-US" dirty="0" smtClean="0"/>
          </a:p>
          <a:p>
            <a:r>
              <a:rPr lang="en-US" dirty="0"/>
              <a:t>In Computer Science and Information Technology, Image Compression is an application of data compression that encodes an image within fewer bits than the original image. </a:t>
            </a:r>
            <a:endParaRPr lang="en-US" dirty="0" smtClean="0"/>
          </a:p>
          <a:p>
            <a:r>
              <a:rPr lang="en-US" dirty="0"/>
              <a:t>The main goal of such system is to reduce the storage quantity optimally, and the decoded image displayed on the monitor must be as similar to the original image as possible.</a:t>
            </a:r>
            <a:endParaRPr lang="en-IN" dirty="0"/>
          </a:p>
          <a:p>
            <a:r>
              <a:rPr lang="en-US" dirty="0"/>
              <a:t>Here, we briefly compare the different fundamental - primitive theories of image compression on the basis of certain parameters.</a:t>
            </a:r>
            <a:endParaRPr lang="en-IN" dirty="0"/>
          </a:p>
          <a:p>
            <a:pPr>
              <a:buNone/>
            </a:pP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nvGraphicFramePr>
        <p:xfrm>
          <a:off x="0" y="0"/>
          <a:ext cx="9144000" cy="6858000"/>
        </p:xfrm>
        <a:graphic>
          <a:graphicData uri="http://schemas.openxmlformats.org/drawingml/2006/table">
            <a:tbl>
              <a:tblPr/>
              <a:tblGrid>
                <a:gridCol w="2353467"/>
                <a:gridCol w="2367177"/>
                <a:gridCol w="2367177"/>
                <a:gridCol w="2056179"/>
              </a:tblGrid>
              <a:tr h="231253">
                <a:tc>
                  <a:txBody>
                    <a:bodyPr/>
                    <a:lstStyle/>
                    <a:p>
                      <a:pPr>
                        <a:spcAft>
                          <a:spcPts val="0"/>
                        </a:spcAft>
                      </a:pPr>
                      <a:r>
                        <a:rPr lang="en-US" sz="1000" dirty="0">
                          <a:latin typeface="Times New Roman"/>
                          <a:ea typeface="Calibri"/>
                          <a:cs typeface="Times New Roman"/>
                        </a:rPr>
                        <a:t>Technique</a:t>
                      </a:r>
                      <a:endParaRPr lang="en-IN" sz="1000" dirty="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a:latin typeface="Times New Roman"/>
                          <a:ea typeface="Calibri"/>
                          <a:cs typeface="Times New Roman"/>
                        </a:rPr>
                        <a:t>Original Image</a:t>
                      </a:r>
                      <a:endParaRPr lang="en-IN" sz="100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a:latin typeface="Times New Roman"/>
                          <a:ea typeface="Calibri"/>
                          <a:cs typeface="Times New Roman"/>
                        </a:rPr>
                        <a:t>Modified Image</a:t>
                      </a:r>
                      <a:endParaRPr lang="en-IN" sz="100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a:latin typeface="Times New Roman"/>
                          <a:ea typeface="Calibri"/>
                          <a:cs typeface="Times New Roman"/>
                        </a:rPr>
                        <a:t>Parameters</a:t>
                      </a:r>
                      <a:endParaRPr lang="en-IN" sz="100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10228">
                <a:tc rowSpan="5">
                  <a:txBody>
                    <a:bodyPr/>
                    <a:lstStyle/>
                    <a:p>
                      <a:pPr algn="ctr">
                        <a:spcAft>
                          <a:spcPts val="0"/>
                        </a:spcAft>
                      </a:pPr>
                      <a:endParaRPr lang="en-US" sz="2000" dirty="0" smtClean="0">
                        <a:latin typeface="Times New Roman"/>
                        <a:ea typeface="Calibri"/>
                        <a:cs typeface="Times New Roman"/>
                      </a:endParaRPr>
                    </a:p>
                    <a:p>
                      <a:pPr algn="ctr">
                        <a:spcAft>
                          <a:spcPts val="0"/>
                        </a:spcAft>
                      </a:pPr>
                      <a:endParaRPr lang="en-US" sz="2000" dirty="0" smtClean="0">
                        <a:latin typeface="Times New Roman"/>
                        <a:ea typeface="Calibri"/>
                        <a:cs typeface="Times New Roman"/>
                      </a:endParaRPr>
                    </a:p>
                    <a:p>
                      <a:pPr algn="ctr">
                        <a:spcAft>
                          <a:spcPts val="0"/>
                        </a:spcAft>
                      </a:pPr>
                      <a:endParaRPr lang="en-US" sz="2000" dirty="0" smtClean="0">
                        <a:latin typeface="Times New Roman"/>
                        <a:ea typeface="Calibri"/>
                        <a:cs typeface="Times New Roman"/>
                      </a:endParaRPr>
                    </a:p>
                    <a:p>
                      <a:pPr algn="ctr">
                        <a:spcAft>
                          <a:spcPts val="0"/>
                        </a:spcAft>
                      </a:pPr>
                      <a:endParaRPr lang="en-US" sz="2000" dirty="0" smtClean="0">
                        <a:latin typeface="Times New Roman"/>
                        <a:ea typeface="Calibri"/>
                        <a:cs typeface="Times New Roman"/>
                      </a:endParaRPr>
                    </a:p>
                    <a:p>
                      <a:pPr algn="ctr">
                        <a:spcAft>
                          <a:spcPts val="0"/>
                        </a:spcAft>
                      </a:pPr>
                      <a:endParaRPr lang="en-US" sz="2000" dirty="0" smtClean="0">
                        <a:latin typeface="Times New Roman"/>
                        <a:ea typeface="Calibri"/>
                        <a:cs typeface="Times New Roman"/>
                      </a:endParaRPr>
                    </a:p>
                    <a:p>
                      <a:pPr algn="ctr">
                        <a:spcAft>
                          <a:spcPts val="0"/>
                        </a:spcAft>
                      </a:pPr>
                      <a:endParaRPr lang="en-US" sz="2000" dirty="0" smtClean="0">
                        <a:latin typeface="Times New Roman"/>
                        <a:ea typeface="Calibri"/>
                        <a:cs typeface="Times New Roman"/>
                      </a:endParaRPr>
                    </a:p>
                    <a:p>
                      <a:pPr algn="ctr">
                        <a:spcAft>
                          <a:spcPts val="0"/>
                        </a:spcAft>
                      </a:pPr>
                      <a:endParaRPr lang="en-US" sz="2000" dirty="0" smtClean="0">
                        <a:latin typeface="Times New Roman"/>
                        <a:ea typeface="Calibri"/>
                        <a:cs typeface="Times New Roman"/>
                      </a:endParaRPr>
                    </a:p>
                    <a:p>
                      <a:pPr algn="ctr">
                        <a:spcAft>
                          <a:spcPts val="0"/>
                        </a:spcAft>
                      </a:pPr>
                      <a:endParaRPr lang="en-US" sz="2000" dirty="0" smtClean="0">
                        <a:latin typeface="Times New Roman"/>
                        <a:ea typeface="Calibri"/>
                        <a:cs typeface="Times New Roman"/>
                      </a:endParaRPr>
                    </a:p>
                    <a:p>
                      <a:pPr algn="ctr">
                        <a:spcAft>
                          <a:spcPts val="0"/>
                        </a:spcAft>
                      </a:pPr>
                      <a:endParaRPr lang="en-US" sz="2000" dirty="0" smtClean="0">
                        <a:latin typeface="Times New Roman"/>
                        <a:ea typeface="Calibri"/>
                        <a:cs typeface="Times New Roman"/>
                      </a:endParaRPr>
                    </a:p>
                    <a:p>
                      <a:pPr algn="ctr">
                        <a:spcAft>
                          <a:spcPts val="0"/>
                        </a:spcAft>
                      </a:pPr>
                      <a:endParaRPr lang="en-US" sz="2000" dirty="0" smtClean="0">
                        <a:latin typeface="Times New Roman"/>
                        <a:ea typeface="Calibri"/>
                        <a:cs typeface="Times New Roman"/>
                      </a:endParaRPr>
                    </a:p>
                    <a:p>
                      <a:pPr algn="ctr">
                        <a:spcAft>
                          <a:spcPts val="0"/>
                        </a:spcAft>
                      </a:pPr>
                      <a:r>
                        <a:rPr lang="en-US" sz="2000" dirty="0" smtClean="0">
                          <a:latin typeface="Times New Roman"/>
                          <a:ea typeface="Calibri"/>
                          <a:cs typeface="Times New Roman"/>
                        </a:rPr>
                        <a:t>Discrete Cosine Transform</a:t>
                      </a:r>
                      <a:endParaRPr lang="en-IN" sz="2000" dirty="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n-IN" sz="1000" dirty="0">
                        <a:latin typeface="Times New Roman"/>
                        <a:ea typeface="Times New Roman"/>
                        <a:cs typeface="Times New Roman"/>
                      </a:endParaRPr>
                    </a:p>
                    <a:p>
                      <a:pPr>
                        <a:spcAft>
                          <a:spcPts val="0"/>
                        </a:spcAft>
                      </a:pPr>
                      <a:r>
                        <a:rPr lang="en-US" sz="1000" dirty="0">
                          <a:latin typeface="Times New Roman"/>
                          <a:ea typeface="Calibri"/>
                          <a:cs typeface="Times New Roman"/>
                        </a:rPr>
                        <a:t>Size=66094, E=6.6962</a:t>
                      </a:r>
                      <a:endParaRPr lang="en-IN" sz="1000" dirty="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n-IN" sz="100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a:latin typeface="Times New Roman"/>
                          <a:ea typeface="Calibri"/>
                          <a:cs typeface="Times New Roman"/>
                        </a:rPr>
                        <a:t>SIZE=30396</a:t>
                      </a:r>
                      <a:endParaRPr lang="en-IN" sz="1000">
                        <a:latin typeface="Times New Roman"/>
                        <a:ea typeface="Times New Roman"/>
                        <a:cs typeface="Times New Roman"/>
                      </a:endParaRPr>
                    </a:p>
                    <a:p>
                      <a:pPr>
                        <a:spcAft>
                          <a:spcPts val="0"/>
                        </a:spcAft>
                      </a:pPr>
                      <a:r>
                        <a:rPr lang="en-US" sz="1000">
                          <a:latin typeface="Times New Roman"/>
                          <a:ea typeface="Calibri"/>
                          <a:cs typeface="Times New Roman"/>
                        </a:rPr>
                        <a:t>MSE=8.8694E+003</a:t>
                      </a:r>
                      <a:endParaRPr lang="en-IN" sz="1000">
                        <a:latin typeface="Times New Roman"/>
                        <a:ea typeface="Times New Roman"/>
                        <a:cs typeface="Times New Roman"/>
                      </a:endParaRPr>
                    </a:p>
                    <a:p>
                      <a:pPr>
                        <a:spcAft>
                          <a:spcPts val="0"/>
                        </a:spcAft>
                      </a:pPr>
                      <a:r>
                        <a:rPr lang="en-US" sz="1000">
                          <a:latin typeface="Times New Roman"/>
                          <a:ea typeface="Calibri"/>
                          <a:cs typeface="Times New Roman"/>
                        </a:rPr>
                        <a:t>RME=94.1777</a:t>
                      </a:r>
                      <a:endParaRPr lang="en-IN" sz="1000">
                        <a:latin typeface="Times New Roman"/>
                        <a:ea typeface="Times New Roman"/>
                        <a:cs typeface="Times New Roman"/>
                      </a:endParaRPr>
                    </a:p>
                    <a:p>
                      <a:pPr>
                        <a:spcAft>
                          <a:spcPts val="0"/>
                        </a:spcAft>
                      </a:pPr>
                      <a:r>
                        <a:rPr lang="en-US" sz="1000">
                          <a:latin typeface="Times New Roman"/>
                          <a:ea typeface="Calibri"/>
                          <a:cs typeface="Times New Roman"/>
                        </a:rPr>
                        <a:t>SNR=14.0881</a:t>
                      </a:r>
                      <a:endParaRPr lang="en-IN" sz="1000">
                        <a:latin typeface="Times New Roman"/>
                        <a:ea typeface="Times New Roman"/>
                        <a:cs typeface="Times New Roman"/>
                      </a:endParaRPr>
                    </a:p>
                    <a:p>
                      <a:pPr>
                        <a:spcAft>
                          <a:spcPts val="0"/>
                        </a:spcAft>
                      </a:pPr>
                      <a:r>
                        <a:rPr lang="en-US" sz="1000">
                          <a:latin typeface="Times New Roman"/>
                          <a:ea typeface="Calibri"/>
                          <a:cs typeface="Times New Roman"/>
                        </a:rPr>
                        <a:t>PSNR=19.9999</a:t>
                      </a:r>
                      <a:endParaRPr lang="en-IN" sz="1000">
                        <a:latin typeface="Times New Roman"/>
                        <a:ea typeface="Times New Roman"/>
                        <a:cs typeface="Times New Roman"/>
                      </a:endParaRPr>
                    </a:p>
                    <a:p>
                      <a:pPr>
                        <a:spcAft>
                          <a:spcPts val="0"/>
                        </a:spcAft>
                      </a:pPr>
                      <a:r>
                        <a:rPr lang="en-US" sz="1000">
                          <a:latin typeface="Times New Roman"/>
                          <a:ea typeface="Calibri"/>
                          <a:cs typeface="Times New Roman"/>
                        </a:rPr>
                        <a:t>CR=2.1744</a:t>
                      </a:r>
                      <a:endParaRPr lang="en-IN" sz="1000">
                        <a:latin typeface="Times New Roman"/>
                        <a:ea typeface="Times New Roman"/>
                        <a:cs typeface="Times New Roman"/>
                      </a:endParaRPr>
                    </a:p>
                    <a:p>
                      <a:pPr>
                        <a:spcAft>
                          <a:spcPts val="0"/>
                        </a:spcAft>
                      </a:pPr>
                      <a:r>
                        <a:rPr lang="en-US" sz="1000">
                          <a:latin typeface="Times New Roman"/>
                          <a:ea typeface="Calibri"/>
                          <a:cs typeface="Times New Roman"/>
                        </a:rPr>
                        <a:t>E= 6.4767</a:t>
                      </a:r>
                      <a:endParaRPr lang="en-IN" sz="100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91960">
                <a:tc vMerge="1">
                  <a:txBody>
                    <a:bodyPr/>
                    <a:lstStyle/>
                    <a:p>
                      <a:endParaRPr lang="en-IN"/>
                    </a:p>
                  </a:txBody>
                  <a:tcPr/>
                </a:tc>
                <a:tc>
                  <a:txBody>
                    <a:bodyPr/>
                    <a:lstStyle/>
                    <a:p>
                      <a:pPr>
                        <a:spcAft>
                          <a:spcPts val="0"/>
                        </a:spcAft>
                      </a:pPr>
                      <a:endParaRPr lang="en-IN" sz="1000">
                        <a:latin typeface="Times New Roman"/>
                        <a:ea typeface="Times New Roman"/>
                        <a:cs typeface="Times New Roman"/>
                      </a:endParaRPr>
                    </a:p>
                    <a:p>
                      <a:pPr>
                        <a:spcAft>
                          <a:spcPts val="0"/>
                        </a:spcAft>
                      </a:pPr>
                      <a:r>
                        <a:rPr lang="en-US" sz="1000">
                          <a:latin typeface="Times New Roman"/>
                          <a:ea typeface="Calibri"/>
                          <a:cs typeface="Times New Roman"/>
                        </a:rPr>
                        <a:t>Size=66614, E=7.4462</a:t>
                      </a:r>
                      <a:endParaRPr lang="en-IN" sz="100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n-IN" sz="100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a:latin typeface="Times New Roman"/>
                          <a:ea typeface="Calibri"/>
                          <a:cs typeface="Times New Roman"/>
                        </a:rPr>
                        <a:t>SIZE=42146</a:t>
                      </a:r>
                      <a:endParaRPr lang="en-IN" sz="1000">
                        <a:latin typeface="Times New Roman"/>
                        <a:ea typeface="Times New Roman"/>
                        <a:cs typeface="Times New Roman"/>
                      </a:endParaRPr>
                    </a:p>
                    <a:p>
                      <a:pPr>
                        <a:spcAft>
                          <a:spcPts val="0"/>
                        </a:spcAft>
                      </a:pPr>
                      <a:r>
                        <a:rPr lang="en-US" sz="1000">
                          <a:latin typeface="Times New Roman"/>
                          <a:ea typeface="Calibri"/>
                          <a:cs typeface="Times New Roman"/>
                        </a:rPr>
                        <a:t>MSE= 3.0644E+004</a:t>
                      </a:r>
                      <a:endParaRPr lang="en-IN" sz="1000">
                        <a:latin typeface="Times New Roman"/>
                        <a:ea typeface="Times New Roman"/>
                        <a:cs typeface="Times New Roman"/>
                      </a:endParaRPr>
                    </a:p>
                    <a:p>
                      <a:pPr>
                        <a:spcAft>
                          <a:spcPts val="0"/>
                        </a:spcAft>
                      </a:pPr>
                      <a:r>
                        <a:rPr lang="en-US" sz="1000">
                          <a:latin typeface="Times New Roman"/>
                          <a:ea typeface="Calibri"/>
                          <a:cs typeface="Times New Roman"/>
                        </a:rPr>
                        <a:t>RME= 175.0531</a:t>
                      </a:r>
                      <a:endParaRPr lang="en-IN" sz="1000">
                        <a:latin typeface="Times New Roman"/>
                        <a:ea typeface="Times New Roman"/>
                        <a:cs typeface="Times New Roman"/>
                      </a:endParaRPr>
                    </a:p>
                    <a:p>
                      <a:pPr>
                        <a:spcAft>
                          <a:spcPts val="0"/>
                        </a:spcAft>
                      </a:pPr>
                      <a:r>
                        <a:rPr lang="en-US" sz="1000">
                          <a:latin typeface="Times New Roman"/>
                          <a:ea typeface="Calibri"/>
                          <a:cs typeface="Times New Roman"/>
                        </a:rPr>
                        <a:t>SNR= 14.2274</a:t>
                      </a:r>
                      <a:endParaRPr lang="en-IN" sz="1000">
                        <a:latin typeface="Times New Roman"/>
                        <a:ea typeface="Times New Roman"/>
                        <a:cs typeface="Times New Roman"/>
                      </a:endParaRPr>
                    </a:p>
                    <a:p>
                      <a:pPr>
                        <a:spcAft>
                          <a:spcPts val="0"/>
                        </a:spcAft>
                      </a:pPr>
                      <a:r>
                        <a:rPr lang="en-US" sz="1000">
                          <a:latin typeface="Times New Roman"/>
                          <a:ea typeface="Calibri"/>
                          <a:cs typeface="Times New Roman"/>
                        </a:rPr>
                        <a:t>PSNR=</a:t>
                      </a:r>
                      <a:r>
                        <a:rPr lang="en-US" sz="1000">
                          <a:latin typeface="Times New Roman"/>
                          <a:ea typeface="Times New Roman"/>
                          <a:cs typeface="Times New Roman"/>
                        </a:rPr>
                        <a:t> </a:t>
                      </a:r>
                      <a:r>
                        <a:rPr lang="en-US" sz="1000">
                          <a:latin typeface="Times New Roman"/>
                          <a:ea typeface="Calibri"/>
                          <a:cs typeface="Times New Roman"/>
                        </a:rPr>
                        <a:t>7.6018</a:t>
                      </a:r>
                      <a:endParaRPr lang="en-IN" sz="1000">
                        <a:latin typeface="Times New Roman"/>
                        <a:ea typeface="Times New Roman"/>
                        <a:cs typeface="Times New Roman"/>
                      </a:endParaRPr>
                    </a:p>
                    <a:p>
                      <a:pPr>
                        <a:spcAft>
                          <a:spcPts val="0"/>
                        </a:spcAft>
                      </a:pPr>
                      <a:r>
                        <a:rPr lang="en-US" sz="1000">
                          <a:latin typeface="Times New Roman"/>
                          <a:ea typeface="Calibri"/>
                          <a:cs typeface="Times New Roman"/>
                        </a:rPr>
                        <a:t>CR=1.5806</a:t>
                      </a:r>
                      <a:endParaRPr lang="en-IN" sz="1000">
                        <a:latin typeface="Times New Roman"/>
                        <a:ea typeface="Times New Roman"/>
                        <a:cs typeface="Times New Roman"/>
                      </a:endParaRPr>
                    </a:p>
                    <a:p>
                      <a:pPr>
                        <a:spcAft>
                          <a:spcPts val="0"/>
                        </a:spcAft>
                      </a:pPr>
                      <a:r>
                        <a:rPr lang="en-US" sz="1000">
                          <a:latin typeface="Times New Roman"/>
                          <a:ea typeface="Calibri"/>
                          <a:cs typeface="Times New Roman"/>
                        </a:rPr>
                        <a:t>E=7.3927</a:t>
                      </a:r>
                      <a:endParaRPr lang="en-IN" sz="100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91960">
                <a:tc vMerge="1">
                  <a:txBody>
                    <a:bodyPr/>
                    <a:lstStyle/>
                    <a:p>
                      <a:endParaRPr lang="en-IN"/>
                    </a:p>
                  </a:txBody>
                  <a:tcPr/>
                </a:tc>
                <a:tc>
                  <a:txBody>
                    <a:bodyPr/>
                    <a:lstStyle/>
                    <a:p>
                      <a:pPr>
                        <a:spcAft>
                          <a:spcPts val="0"/>
                        </a:spcAft>
                      </a:pPr>
                      <a:endParaRPr lang="en-IN" sz="1000">
                        <a:latin typeface="Times New Roman"/>
                        <a:ea typeface="Times New Roman"/>
                        <a:cs typeface="Times New Roman"/>
                      </a:endParaRPr>
                    </a:p>
                    <a:p>
                      <a:pPr>
                        <a:spcAft>
                          <a:spcPts val="0"/>
                        </a:spcAft>
                      </a:pPr>
                      <a:r>
                        <a:rPr lang="en-US" sz="1000">
                          <a:latin typeface="Times New Roman"/>
                          <a:ea typeface="Calibri"/>
                          <a:cs typeface="Times New Roman"/>
                        </a:rPr>
                        <a:t>Size=</a:t>
                      </a:r>
                      <a:r>
                        <a:rPr lang="en-US" sz="1000">
                          <a:latin typeface="Times New Roman"/>
                          <a:ea typeface="Times New Roman"/>
                          <a:cs typeface="Times New Roman"/>
                        </a:rPr>
                        <a:t> 40181,</a:t>
                      </a:r>
                      <a:r>
                        <a:rPr lang="en-US" sz="1000">
                          <a:latin typeface="Times New Roman"/>
                          <a:ea typeface="Calibri"/>
                          <a:cs typeface="Times New Roman"/>
                        </a:rPr>
                        <a:t>E=7.5327</a:t>
                      </a:r>
                      <a:endParaRPr lang="en-IN" sz="100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n-IN" sz="100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a:latin typeface="Times New Roman"/>
                          <a:ea typeface="Calibri"/>
                          <a:cs typeface="Times New Roman"/>
                        </a:rPr>
                        <a:t>SIZE=41876</a:t>
                      </a:r>
                      <a:endParaRPr lang="en-IN" sz="1000">
                        <a:latin typeface="Times New Roman"/>
                        <a:ea typeface="Times New Roman"/>
                        <a:cs typeface="Times New Roman"/>
                      </a:endParaRPr>
                    </a:p>
                    <a:p>
                      <a:pPr>
                        <a:spcAft>
                          <a:spcPts val="0"/>
                        </a:spcAft>
                      </a:pPr>
                      <a:r>
                        <a:rPr lang="en-US" sz="1000">
                          <a:latin typeface="Times New Roman"/>
                          <a:ea typeface="Calibri"/>
                          <a:cs typeface="Times New Roman"/>
                        </a:rPr>
                        <a:t>MSE=</a:t>
                      </a:r>
                      <a:r>
                        <a:rPr lang="en-US" sz="1000">
                          <a:latin typeface="Times New Roman"/>
                          <a:ea typeface="Times New Roman"/>
                          <a:cs typeface="Times New Roman"/>
                        </a:rPr>
                        <a:t> </a:t>
                      </a:r>
                      <a:r>
                        <a:rPr lang="en-US" sz="1000">
                          <a:latin typeface="Times New Roman"/>
                          <a:ea typeface="Calibri"/>
                          <a:cs typeface="Times New Roman"/>
                        </a:rPr>
                        <a:t>3.1846E+004</a:t>
                      </a:r>
                      <a:endParaRPr lang="en-IN" sz="1000">
                        <a:latin typeface="Times New Roman"/>
                        <a:ea typeface="Times New Roman"/>
                        <a:cs typeface="Times New Roman"/>
                      </a:endParaRPr>
                    </a:p>
                    <a:p>
                      <a:pPr>
                        <a:spcAft>
                          <a:spcPts val="0"/>
                        </a:spcAft>
                      </a:pPr>
                      <a:r>
                        <a:rPr lang="en-US" sz="1000">
                          <a:latin typeface="Times New Roman"/>
                          <a:ea typeface="Calibri"/>
                          <a:cs typeface="Times New Roman"/>
                        </a:rPr>
                        <a:t>RME =</a:t>
                      </a:r>
                      <a:r>
                        <a:rPr lang="en-US" sz="1000">
                          <a:latin typeface="Times New Roman"/>
                          <a:ea typeface="Times New Roman"/>
                          <a:cs typeface="Times New Roman"/>
                        </a:rPr>
                        <a:t> </a:t>
                      </a:r>
                      <a:r>
                        <a:rPr lang="en-US" sz="1000">
                          <a:latin typeface="Times New Roman"/>
                          <a:ea typeface="Calibri"/>
                          <a:cs typeface="Times New Roman"/>
                        </a:rPr>
                        <a:t>178.4534</a:t>
                      </a:r>
                      <a:endParaRPr lang="en-IN" sz="1000">
                        <a:latin typeface="Times New Roman"/>
                        <a:ea typeface="Times New Roman"/>
                        <a:cs typeface="Times New Roman"/>
                      </a:endParaRPr>
                    </a:p>
                    <a:p>
                      <a:pPr>
                        <a:spcAft>
                          <a:spcPts val="0"/>
                        </a:spcAft>
                      </a:pPr>
                      <a:r>
                        <a:rPr lang="en-US" sz="1000">
                          <a:latin typeface="Times New Roman"/>
                          <a:ea typeface="Calibri"/>
                          <a:cs typeface="Times New Roman"/>
                        </a:rPr>
                        <a:t>SNR=</a:t>
                      </a:r>
                      <a:r>
                        <a:rPr lang="en-US" sz="1000">
                          <a:latin typeface="Times New Roman"/>
                          <a:ea typeface="Times New Roman"/>
                          <a:cs typeface="Times New Roman"/>
                        </a:rPr>
                        <a:t> </a:t>
                      </a:r>
                      <a:r>
                        <a:rPr lang="en-US" sz="1000">
                          <a:latin typeface="Times New Roman"/>
                          <a:ea typeface="Calibri"/>
                          <a:cs typeface="Times New Roman"/>
                        </a:rPr>
                        <a:t>16.1651</a:t>
                      </a:r>
                      <a:endParaRPr lang="en-IN" sz="1000">
                        <a:latin typeface="Times New Roman"/>
                        <a:ea typeface="Times New Roman"/>
                        <a:cs typeface="Times New Roman"/>
                      </a:endParaRPr>
                    </a:p>
                    <a:p>
                      <a:pPr>
                        <a:spcAft>
                          <a:spcPts val="0"/>
                        </a:spcAft>
                      </a:pPr>
                      <a:r>
                        <a:rPr lang="en-US" sz="1000">
                          <a:latin typeface="Times New Roman"/>
                          <a:ea typeface="Calibri"/>
                          <a:cs typeface="Times New Roman"/>
                        </a:rPr>
                        <a:t>PSNR=</a:t>
                      </a:r>
                      <a:r>
                        <a:rPr lang="en-US" sz="1000">
                          <a:latin typeface="Times New Roman"/>
                          <a:ea typeface="Times New Roman"/>
                          <a:cs typeface="Times New Roman"/>
                        </a:rPr>
                        <a:t> </a:t>
                      </a:r>
                      <a:r>
                        <a:rPr lang="en-US" sz="1000">
                          <a:latin typeface="Times New Roman"/>
                          <a:ea typeface="Calibri"/>
                          <a:cs typeface="Times New Roman"/>
                        </a:rPr>
                        <a:t>7.2170</a:t>
                      </a:r>
                      <a:endParaRPr lang="en-IN" sz="1000">
                        <a:latin typeface="Times New Roman"/>
                        <a:ea typeface="Times New Roman"/>
                        <a:cs typeface="Times New Roman"/>
                      </a:endParaRPr>
                    </a:p>
                    <a:p>
                      <a:pPr>
                        <a:spcAft>
                          <a:spcPts val="0"/>
                        </a:spcAft>
                      </a:pPr>
                      <a:r>
                        <a:rPr lang="en-US" sz="1000">
                          <a:latin typeface="Times New Roman"/>
                          <a:ea typeface="Calibri"/>
                          <a:cs typeface="Times New Roman"/>
                        </a:rPr>
                        <a:t>CR=</a:t>
                      </a:r>
                      <a:r>
                        <a:rPr lang="en-US" sz="1000">
                          <a:latin typeface="Times New Roman"/>
                          <a:ea typeface="Times New Roman"/>
                          <a:cs typeface="Times New Roman"/>
                        </a:rPr>
                        <a:t> </a:t>
                      </a:r>
                      <a:r>
                        <a:rPr lang="en-US" sz="1000">
                          <a:latin typeface="Times New Roman"/>
                          <a:ea typeface="Calibri"/>
                          <a:cs typeface="Times New Roman"/>
                        </a:rPr>
                        <a:t>0.9595</a:t>
                      </a:r>
                      <a:endParaRPr lang="en-IN" sz="1000">
                        <a:latin typeface="Times New Roman"/>
                        <a:ea typeface="Times New Roman"/>
                        <a:cs typeface="Times New Roman"/>
                      </a:endParaRPr>
                    </a:p>
                    <a:p>
                      <a:pPr>
                        <a:spcAft>
                          <a:spcPts val="0"/>
                        </a:spcAft>
                      </a:pPr>
                      <a:r>
                        <a:rPr lang="en-US" sz="1000">
                          <a:latin typeface="Times New Roman"/>
                          <a:ea typeface="Calibri"/>
                          <a:cs typeface="Times New Roman"/>
                        </a:rPr>
                        <a:t>E=</a:t>
                      </a:r>
                      <a:r>
                        <a:rPr lang="en-US" sz="1000">
                          <a:latin typeface="Times New Roman"/>
                          <a:ea typeface="Times New Roman"/>
                          <a:cs typeface="Times New Roman"/>
                        </a:rPr>
                        <a:t> </a:t>
                      </a:r>
                      <a:r>
                        <a:rPr lang="en-US" sz="1000">
                          <a:latin typeface="Times New Roman"/>
                          <a:ea typeface="Calibri"/>
                          <a:cs typeface="Times New Roman"/>
                        </a:rPr>
                        <a:t>7.5044</a:t>
                      </a:r>
                      <a:endParaRPr lang="en-IN" sz="100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2371">
                <a:tc vMerge="1">
                  <a:txBody>
                    <a:bodyPr/>
                    <a:lstStyle/>
                    <a:p>
                      <a:endParaRPr lang="en-IN"/>
                    </a:p>
                  </a:txBody>
                  <a:tcPr/>
                </a:tc>
                <a:tc>
                  <a:txBody>
                    <a:bodyPr/>
                    <a:lstStyle/>
                    <a:p>
                      <a:pPr>
                        <a:spcAft>
                          <a:spcPts val="0"/>
                        </a:spcAft>
                      </a:pPr>
                      <a:endParaRPr lang="en-IN" sz="1000">
                        <a:latin typeface="Times New Roman"/>
                        <a:ea typeface="Times New Roman"/>
                        <a:cs typeface="Times New Roman"/>
                      </a:endParaRPr>
                    </a:p>
                    <a:p>
                      <a:pPr>
                        <a:spcAft>
                          <a:spcPts val="0"/>
                        </a:spcAft>
                      </a:pPr>
                      <a:r>
                        <a:rPr lang="en-US" sz="1000">
                          <a:latin typeface="Times New Roman"/>
                          <a:ea typeface="Calibri"/>
                          <a:cs typeface="Times New Roman"/>
                        </a:rPr>
                        <a:t>Size=</a:t>
                      </a:r>
                      <a:r>
                        <a:rPr lang="en-US" sz="1000">
                          <a:latin typeface="Times New Roman"/>
                          <a:ea typeface="Times New Roman"/>
                          <a:cs typeface="Times New Roman"/>
                        </a:rPr>
                        <a:t> </a:t>
                      </a:r>
                      <a:r>
                        <a:rPr lang="en-US" sz="1000">
                          <a:latin typeface="Times New Roman"/>
                          <a:ea typeface="Calibri"/>
                          <a:cs typeface="Times New Roman"/>
                        </a:rPr>
                        <a:t>32650,E=7.3529</a:t>
                      </a:r>
                      <a:endParaRPr lang="en-IN" sz="100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n-IN" sz="100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a:latin typeface="Times New Roman"/>
                          <a:ea typeface="Calibri"/>
                          <a:cs typeface="Times New Roman"/>
                        </a:rPr>
                        <a:t>SIZE=</a:t>
                      </a:r>
                      <a:r>
                        <a:rPr lang="en-US" sz="1000">
                          <a:latin typeface="Times New Roman"/>
                          <a:ea typeface="Times New Roman"/>
                          <a:cs typeface="Times New Roman"/>
                        </a:rPr>
                        <a:t> </a:t>
                      </a:r>
                      <a:r>
                        <a:rPr lang="en-US" sz="1000">
                          <a:latin typeface="Times New Roman"/>
                          <a:ea typeface="Calibri"/>
                          <a:cs typeface="Times New Roman"/>
                        </a:rPr>
                        <a:t>32608</a:t>
                      </a:r>
                      <a:endParaRPr lang="en-IN" sz="1000">
                        <a:latin typeface="Times New Roman"/>
                        <a:ea typeface="Times New Roman"/>
                        <a:cs typeface="Times New Roman"/>
                      </a:endParaRPr>
                    </a:p>
                    <a:p>
                      <a:pPr>
                        <a:spcAft>
                          <a:spcPts val="0"/>
                        </a:spcAft>
                      </a:pPr>
                      <a:r>
                        <a:rPr lang="en-US" sz="1000">
                          <a:latin typeface="Times New Roman"/>
                          <a:ea typeface="Calibri"/>
                          <a:cs typeface="Times New Roman"/>
                        </a:rPr>
                        <a:t>MSE=</a:t>
                      </a:r>
                      <a:r>
                        <a:rPr lang="en-US" sz="1000">
                          <a:latin typeface="Times New Roman"/>
                          <a:ea typeface="Times New Roman"/>
                          <a:cs typeface="Times New Roman"/>
                        </a:rPr>
                        <a:t> </a:t>
                      </a:r>
                      <a:r>
                        <a:rPr lang="en-US" sz="1000">
                          <a:latin typeface="Times New Roman"/>
                          <a:ea typeface="Calibri"/>
                          <a:cs typeface="Times New Roman"/>
                        </a:rPr>
                        <a:t>3.8623E+004</a:t>
                      </a:r>
                      <a:endParaRPr lang="en-IN" sz="1000">
                        <a:latin typeface="Times New Roman"/>
                        <a:ea typeface="Times New Roman"/>
                        <a:cs typeface="Times New Roman"/>
                      </a:endParaRPr>
                    </a:p>
                    <a:p>
                      <a:pPr>
                        <a:spcAft>
                          <a:spcPts val="0"/>
                        </a:spcAft>
                      </a:pPr>
                      <a:r>
                        <a:rPr lang="en-US" sz="1000">
                          <a:latin typeface="Times New Roman"/>
                          <a:ea typeface="Calibri"/>
                          <a:cs typeface="Times New Roman"/>
                        </a:rPr>
                        <a:t>RME=</a:t>
                      </a:r>
                      <a:r>
                        <a:rPr lang="en-US" sz="1000">
                          <a:latin typeface="Times New Roman"/>
                          <a:ea typeface="Times New Roman"/>
                          <a:cs typeface="Times New Roman"/>
                        </a:rPr>
                        <a:t> </a:t>
                      </a:r>
                      <a:r>
                        <a:rPr lang="en-US" sz="1000">
                          <a:latin typeface="Times New Roman"/>
                          <a:ea typeface="Calibri"/>
                          <a:cs typeface="Times New Roman"/>
                        </a:rPr>
                        <a:t>196.5264</a:t>
                      </a:r>
                      <a:endParaRPr lang="en-IN" sz="1000">
                        <a:latin typeface="Times New Roman"/>
                        <a:ea typeface="Times New Roman"/>
                        <a:cs typeface="Times New Roman"/>
                      </a:endParaRPr>
                    </a:p>
                    <a:p>
                      <a:pPr>
                        <a:spcAft>
                          <a:spcPts val="0"/>
                        </a:spcAft>
                      </a:pPr>
                      <a:r>
                        <a:rPr lang="en-US" sz="1000">
                          <a:latin typeface="Times New Roman"/>
                          <a:ea typeface="Calibri"/>
                          <a:cs typeface="Times New Roman"/>
                        </a:rPr>
                        <a:t>SNR=</a:t>
                      </a:r>
                      <a:r>
                        <a:rPr lang="en-US" sz="1000">
                          <a:latin typeface="Times New Roman"/>
                          <a:ea typeface="Times New Roman"/>
                          <a:cs typeface="Times New Roman"/>
                        </a:rPr>
                        <a:t> </a:t>
                      </a:r>
                      <a:r>
                        <a:rPr lang="en-US" sz="1000">
                          <a:latin typeface="Times New Roman"/>
                          <a:ea typeface="Calibri"/>
                          <a:cs typeface="Times New Roman"/>
                        </a:rPr>
                        <a:t>14.6069</a:t>
                      </a:r>
                      <a:endParaRPr lang="en-IN" sz="1000">
                        <a:latin typeface="Times New Roman"/>
                        <a:ea typeface="Times New Roman"/>
                        <a:cs typeface="Times New Roman"/>
                      </a:endParaRPr>
                    </a:p>
                    <a:p>
                      <a:pPr>
                        <a:spcAft>
                          <a:spcPts val="0"/>
                        </a:spcAft>
                      </a:pPr>
                      <a:r>
                        <a:rPr lang="en-US" sz="1000">
                          <a:latin typeface="Times New Roman"/>
                          <a:ea typeface="Calibri"/>
                          <a:cs typeface="Times New Roman"/>
                        </a:rPr>
                        <a:t>PSNR=</a:t>
                      </a:r>
                      <a:r>
                        <a:rPr lang="en-US" sz="1000">
                          <a:latin typeface="Times New Roman"/>
                          <a:ea typeface="Times New Roman"/>
                          <a:cs typeface="Times New Roman"/>
                        </a:rPr>
                        <a:t> </a:t>
                      </a:r>
                      <a:r>
                        <a:rPr lang="en-US" sz="1000">
                          <a:latin typeface="Times New Roman"/>
                          <a:ea typeface="Calibri"/>
                          <a:cs typeface="Times New Roman"/>
                        </a:rPr>
                        <a:t>5.2876</a:t>
                      </a:r>
                      <a:endParaRPr lang="en-IN" sz="1000">
                        <a:latin typeface="Times New Roman"/>
                        <a:ea typeface="Times New Roman"/>
                        <a:cs typeface="Times New Roman"/>
                      </a:endParaRPr>
                    </a:p>
                    <a:p>
                      <a:pPr>
                        <a:spcAft>
                          <a:spcPts val="0"/>
                        </a:spcAft>
                      </a:pPr>
                      <a:r>
                        <a:rPr lang="en-US" sz="1000">
                          <a:latin typeface="Times New Roman"/>
                          <a:ea typeface="Calibri"/>
                          <a:cs typeface="Times New Roman"/>
                        </a:rPr>
                        <a:t>CR=</a:t>
                      </a:r>
                      <a:r>
                        <a:rPr lang="en-US" sz="1000">
                          <a:latin typeface="Times New Roman"/>
                          <a:ea typeface="Times New Roman"/>
                          <a:cs typeface="Times New Roman"/>
                        </a:rPr>
                        <a:t> </a:t>
                      </a:r>
                      <a:r>
                        <a:rPr lang="en-US" sz="1000">
                          <a:latin typeface="Times New Roman"/>
                          <a:ea typeface="Calibri"/>
                          <a:cs typeface="Times New Roman"/>
                        </a:rPr>
                        <a:t>1.0013</a:t>
                      </a:r>
                      <a:endParaRPr lang="en-IN" sz="1000">
                        <a:latin typeface="Times New Roman"/>
                        <a:ea typeface="Times New Roman"/>
                        <a:cs typeface="Times New Roman"/>
                      </a:endParaRPr>
                    </a:p>
                    <a:p>
                      <a:pPr>
                        <a:spcAft>
                          <a:spcPts val="0"/>
                        </a:spcAft>
                      </a:pPr>
                      <a:r>
                        <a:rPr lang="en-US" sz="1000">
                          <a:latin typeface="Times New Roman"/>
                          <a:ea typeface="Calibri"/>
                          <a:cs typeface="Times New Roman"/>
                        </a:rPr>
                        <a:t>E=</a:t>
                      </a:r>
                      <a:r>
                        <a:rPr lang="en-US" sz="1000">
                          <a:latin typeface="Times New Roman"/>
                          <a:ea typeface="Times New Roman"/>
                          <a:cs typeface="Times New Roman"/>
                        </a:rPr>
                        <a:t> </a:t>
                      </a:r>
                      <a:r>
                        <a:rPr lang="en-US" sz="1000">
                          <a:latin typeface="Times New Roman"/>
                          <a:ea typeface="Calibri"/>
                          <a:cs typeface="Times New Roman"/>
                        </a:rPr>
                        <a:t>7.1938</a:t>
                      </a:r>
                      <a:endParaRPr lang="en-IN" sz="100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10228">
                <a:tc vMerge="1">
                  <a:txBody>
                    <a:bodyPr/>
                    <a:lstStyle/>
                    <a:p>
                      <a:endParaRPr lang="en-IN"/>
                    </a:p>
                  </a:txBody>
                  <a:tcPr/>
                </a:tc>
                <a:tc>
                  <a:txBody>
                    <a:bodyPr/>
                    <a:lstStyle/>
                    <a:p>
                      <a:pPr>
                        <a:spcAft>
                          <a:spcPts val="0"/>
                        </a:spcAft>
                      </a:pPr>
                      <a:endParaRPr lang="en-IN" sz="1000">
                        <a:latin typeface="Times New Roman"/>
                        <a:ea typeface="Times New Roman"/>
                        <a:cs typeface="Times New Roman"/>
                      </a:endParaRPr>
                    </a:p>
                    <a:p>
                      <a:pPr>
                        <a:spcAft>
                          <a:spcPts val="0"/>
                        </a:spcAft>
                      </a:pPr>
                      <a:r>
                        <a:rPr lang="en-US" sz="1000">
                          <a:latin typeface="Times New Roman"/>
                          <a:ea typeface="Calibri"/>
                          <a:cs typeface="Times New Roman"/>
                        </a:rPr>
                        <a:t>Size=</a:t>
                      </a:r>
                      <a:r>
                        <a:rPr lang="en-US" sz="1000">
                          <a:latin typeface="Times New Roman"/>
                          <a:ea typeface="Times New Roman"/>
                          <a:cs typeface="Times New Roman"/>
                        </a:rPr>
                        <a:t> </a:t>
                      </a:r>
                      <a:r>
                        <a:rPr lang="en-US" sz="1000">
                          <a:latin typeface="Times New Roman"/>
                          <a:ea typeface="Calibri"/>
                          <a:cs typeface="Times New Roman"/>
                        </a:rPr>
                        <a:t>66614,E=6.9046</a:t>
                      </a:r>
                      <a:endParaRPr lang="en-IN" sz="100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IN" sz="1000"/>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dirty="0">
                          <a:latin typeface="Times New Roman"/>
                          <a:ea typeface="Calibri"/>
                          <a:cs typeface="Times New Roman"/>
                        </a:rPr>
                        <a:t>SIZE=</a:t>
                      </a:r>
                      <a:r>
                        <a:rPr lang="en-US" sz="1000" dirty="0">
                          <a:latin typeface="Times New Roman"/>
                          <a:ea typeface="Times New Roman"/>
                          <a:cs typeface="Times New Roman"/>
                        </a:rPr>
                        <a:t> </a:t>
                      </a:r>
                      <a:r>
                        <a:rPr lang="en-US" sz="1000" dirty="0">
                          <a:latin typeface="Times New Roman"/>
                          <a:ea typeface="Calibri"/>
                          <a:cs typeface="Times New Roman"/>
                        </a:rPr>
                        <a:t>31390</a:t>
                      </a:r>
                      <a:endParaRPr lang="en-IN" sz="1000" dirty="0">
                        <a:latin typeface="Times New Roman"/>
                        <a:ea typeface="Times New Roman"/>
                        <a:cs typeface="Times New Roman"/>
                      </a:endParaRPr>
                    </a:p>
                    <a:p>
                      <a:pPr>
                        <a:spcAft>
                          <a:spcPts val="0"/>
                        </a:spcAft>
                      </a:pPr>
                      <a:r>
                        <a:rPr lang="en-US" sz="1000" dirty="0">
                          <a:latin typeface="Times New Roman"/>
                          <a:ea typeface="Calibri"/>
                          <a:cs typeface="Times New Roman"/>
                        </a:rPr>
                        <a:t>MSE=</a:t>
                      </a:r>
                      <a:r>
                        <a:rPr lang="en-US" sz="1000" dirty="0">
                          <a:latin typeface="Times New Roman"/>
                          <a:ea typeface="Times New Roman"/>
                          <a:cs typeface="Times New Roman"/>
                        </a:rPr>
                        <a:t> </a:t>
                      </a:r>
                      <a:r>
                        <a:rPr lang="en-US" sz="1000" dirty="0">
                          <a:latin typeface="Times New Roman"/>
                          <a:ea typeface="Calibri"/>
                          <a:cs typeface="Times New Roman"/>
                        </a:rPr>
                        <a:t>5.6845E+004</a:t>
                      </a:r>
                      <a:endParaRPr lang="en-IN" sz="1000" dirty="0">
                        <a:latin typeface="Times New Roman"/>
                        <a:ea typeface="Times New Roman"/>
                        <a:cs typeface="Times New Roman"/>
                      </a:endParaRPr>
                    </a:p>
                    <a:p>
                      <a:pPr>
                        <a:spcAft>
                          <a:spcPts val="0"/>
                        </a:spcAft>
                      </a:pPr>
                      <a:r>
                        <a:rPr lang="en-US" sz="1000" dirty="0">
                          <a:latin typeface="Times New Roman"/>
                          <a:ea typeface="Calibri"/>
                          <a:cs typeface="Times New Roman"/>
                        </a:rPr>
                        <a:t>RME=</a:t>
                      </a:r>
                      <a:r>
                        <a:rPr lang="en-US" sz="1000" dirty="0">
                          <a:latin typeface="Times New Roman"/>
                          <a:ea typeface="Times New Roman"/>
                          <a:cs typeface="Times New Roman"/>
                        </a:rPr>
                        <a:t> </a:t>
                      </a:r>
                      <a:r>
                        <a:rPr lang="en-US" sz="1000" dirty="0">
                          <a:latin typeface="Times New Roman"/>
                          <a:ea typeface="Calibri"/>
                          <a:cs typeface="Times New Roman"/>
                        </a:rPr>
                        <a:t>238.4209</a:t>
                      </a:r>
                      <a:endParaRPr lang="en-IN" sz="1000" dirty="0">
                        <a:latin typeface="Times New Roman"/>
                        <a:ea typeface="Times New Roman"/>
                        <a:cs typeface="Times New Roman"/>
                      </a:endParaRPr>
                    </a:p>
                    <a:p>
                      <a:pPr>
                        <a:spcAft>
                          <a:spcPts val="0"/>
                        </a:spcAft>
                      </a:pPr>
                      <a:r>
                        <a:rPr lang="en-US" sz="1000" dirty="0">
                          <a:latin typeface="Times New Roman"/>
                          <a:ea typeface="Calibri"/>
                          <a:cs typeface="Times New Roman"/>
                        </a:rPr>
                        <a:t>SNR=</a:t>
                      </a:r>
                      <a:r>
                        <a:rPr lang="en-US" sz="1000" dirty="0">
                          <a:latin typeface="Times New Roman"/>
                          <a:ea typeface="Times New Roman"/>
                          <a:cs typeface="Times New Roman"/>
                        </a:rPr>
                        <a:t> </a:t>
                      </a:r>
                      <a:r>
                        <a:rPr lang="en-US" sz="1000" dirty="0">
                          <a:latin typeface="Times New Roman"/>
                          <a:ea typeface="Calibri"/>
                          <a:cs typeface="Times New Roman"/>
                        </a:rPr>
                        <a:t>14.1735</a:t>
                      </a:r>
                      <a:endParaRPr lang="en-IN" sz="1000" dirty="0">
                        <a:latin typeface="Times New Roman"/>
                        <a:ea typeface="Times New Roman"/>
                        <a:cs typeface="Times New Roman"/>
                      </a:endParaRPr>
                    </a:p>
                    <a:p>
                      <a:pPr>
                        <a:spcAft>
                          <a:spcPts val="0"/>
                        </a:spcAft>
                      </a:pPr>
                      <a:r>
                        <a:rPr lang="en-US" sz="1000" dirty="0">
                          <a:latin typeface="Times New Roman"/>
                          <a:ea typeface="Calibri"/>
                          <a:cs typeface="Times New Roman"/>
                        </a:rPr>
                        <a:t>PSNR=</a:t>
                      </a:r>
                      <a:r>
                        <a:rPr lang="en-US" sz="1000" dirty="0">
                          <a:latin typeface="Times New Roman"/>
                          <a:ea typeface="Times New Roman"/>
                          <a:cs typeface="Times New Roman"/>
                        </a:rPr>
                        <a:t> </a:t>
                      </a:r>
                      <a:r>
                        <a:rPr lang="en-US" sz="1000" dirty="0">
                          <a:latin typeface="Times New Roman"/>
                          <a:ea typeface="Calibri"/>
                          <a:cs typeface="Times New Roman"/>
                        </a:rPr>
                        <a:t>1.4228</a:t>
                      </a:r>
                      <a:endParaRPr lang="en-IN" sz="1000" dirty="0">
                        <a:latin typeface="Times New Roman"/>
                        <a:ea typeface="Times New Roman"/>
                        <a:cs typeface="Times New Roman"/>
                      </a:endParaRPr>
                    </a:p>
                    <a:p>
                      <a:pPr>
                        <a:spcAft>
                          <a:spcPts val="0"/>
                        </a:spcAft>
                      </a:pPr>
                      <a:r>
                        <a:rPr lang="en-US" sz="1000" dirty="0">
                          <a:latin typeface="Times New Roman"/>
                          <a:ea typeface="Calibri"/>
                          <a:cs typeface="Times New Roman"/>
                        </a:rPr>
                        <a:t>CR=</a:t>
                      </a:r>
                      <a:r>
                        <a:rPr lang="en-US" sz="1000" dirty="0">
                          <a:latin typeface="Times New Roman"/>
                          <a:ea typeface="Times New Roman"/>
                          <a:cs typeface="Times New Roman"/>
                        </a:rPr>
                        <a:t> </a:t>
                      </a:r>
                      <a:r>
                        <a:rPr lang="en-US" sz="1000" dirty="0">
                          <a:latin typeface="Times New Roman"/>
                          <a:ea typeface="Calibri"/>
                          <a:cs typeface="Times New Roman"/>
                        </a:rPr>
                        <a:t>2.1221</a:t>
                      </a:r>
                      <a:endParaRPr lang="en-IN" sz="1000" dirty="0">
                        <a:latin typeface="Times New Roman"/>
                        <a:ea typeface="Times New Roman"/>
                        <a:cs typeface="Times New Roman"/>
                      </a:endParaRPr>
                    </a:p>
                    <a:p>
                      <a:pPr>
                        <a:spcAft>
                          <a:spcPts val="0"/>
                        </a:spcAft>
                      </a:pPr>
                      <a:r>
                        <a:rPr lang="en-US" sz="1000" dirty="0">
                          <a:latin typeface="Times New Roman"/>
                          <a:ea typeface="Calibri"/>
                          <a:cs typeface="Times New Roman"/>
                        </a:rPr>
                        <a:t>E=</a:t>
                      </a:r>
                      <a:r>
                        <a:rPr lang="en-US" sz="1000" dirty="0">
                          <a:latin typeface="Times New Roman"/>
                          <a:ea typeface="Times New Roman"/>
                          <a:cs typeface="Times New Roman"/>
                        </a:rPr>
                        <a:t> </a:t>
                      </a:r>
                      <a:r>
                        <a:rPr lang="en-US" sz="1000" dirty="0">
                          <a:latin typeface="Times New Roman"/>
                          <a:ea typeface="Calibri"/>
                          <a:cs typeface="Times New Roman"/>
                        </a:rPr>
                        <a:t>6.8272</a:t>
                      </a:r>
                      <a:endParaRPr lang="en-IN" sz="1000" dirty="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045" name="Picture 0" descr="bab.bmp"/>
          <p:cNvPicPr>
            <a:picLocks noChangeAspect="1" noChangeArrowheads="1"/>
          </p:cNvPicPr>
          <p:nvPr/>
        </p:nvPicPr>
        <p:blipFill>
          <a:blip r:embed="rId2" cstate="print"/>
          <a:srcRect/>
          <a:stretch>
            <a:fillRect/>
          </a:stretch>
        </p:blipFill>
        <p:spPr bwMode="auto">
          <a:xfrm>
            <a:off x="3707904" y="404664"/>
            <a:ext cx="962697" cy="868199"/>
          </a:xfrm>
          <a:prstGeom prst="rect">
            <a:avLst/>
          </a:prstGeom>
          <a:noFill/>
        </p:spPr>
      </p:pic>
      <p:pic>
        <p:nvPicPr>
          <p:cNvPr id="1044" name="Picture 2"/>
          <p:cNvPicPr>
            <a:picLocks noChangeAspect="1" noChangeArrowheads="1"/>
          </p:cNvPicPr>
          <p:nvPr/>
        </p:nvPicPr>
        <p:blipFill>
          <a:blip r:embed="rId3" cstate="print"/>
          <a:srcRect l="56628" t="12500" r="9663" b="16347"/>
          <a:stretch>
            <a:fillRect/>
          </a:stretch>
        </p:blipFill>
        <p:spPr bwMode="auto">
          <a:xfrm>
            <a:off x="5148064" y="260648"/>
            <a:ext cx="1152976" cy="1048792"/>
          </a:xfrm>
          <a:prstGeom prst="rect">
            <a:avLst/>
          </a:prstGeom>
          <a:noFill/>
        </p:spPr>
      </p:pic>
      <p:pic>
        <p:nvPicPr>
          <p:cNvPr id="1043" name="Picture 7" descr="lena.bmp"/>
          <p:cNvPicPr>
            <a:picLocks noChangeAspect="1" noChangeArrowheads="1"/>
          </p:cNvPicPr>
          <p:nvPr/>
        </p:nvPicPr>
        <p:blipFill>
          <a:blip r:embed="rId4" cstate="print"/>
          <a:srcRect/>
          <a:stretch>
            <a:fillRect/>
          </a:stretch>
        </p:blipFill>
        <p:spPr bwMode="auto">
          <a:xfrm>
            <a:off x="3635896" y="1484784"/>
            <a:ext cx="1106730" cy="996057"/>
          </a:xfrm>
          <a:prstGeom prst="rect">
            <a:avLst/>
          </a:prstGeom>
          <a:noFill/>
        </p:spPr>
      </p:pic>
      <p:pic>
        <p:nvPicPr>
          <p:cNvPr id="1042" name="Picture 6"/>
          <p:cNvPicPr>
            <a:picLocks noChangeAspect="1" noChangeArrowheads="1"/>
          </p:cNvPicPr>
          <p:nvPr/>
        </p:nvPicPr>
        <p:blipFill>
          <a:blip r:embed="rId5" cstate="print"/>
          <a:srcRect l="56180" t="12000" r="9738" b="16000"/>
          <a:stretch>
            <a:fillRect/>
          </a:stretch>
        </p:blipFill>
        <p:spPr bwMode="auto">
          <a:xfrm>
            <a:off x="5220072" y="1412776"/>
            <a:ext cx="1111251" cy="998802"/>
          </a:xfrm>
          <a:prstGeom prst="rect">
            <a:avLst/>
          </a:prstGeom>
          <a:noFill/>
        </p:spPr>
      </p:pic>
      <p:pic>
        <p:nvPicPr>
          <p:cNvPr id="1041" name="Picture 15" descr="pepp.png"/>
          <p:cNvPicPr>
            <a:picLocks noChangeAspect="1" noChangeArrowheads="1"/>
          </p:cNvPicPr>
          <p:nvPr/>
        </p:nvPicPr>
        <p:blipFill>
          <a:blip r:embed="rId6" cstate="print"/>
          <a:srcRect/>
          <a:stretch>
            <a:fillRect/>
          </a:stretch>
        </p:blipFill>
        <p:spPr bwMode="auto">
          <a:xfrm>
            <a:off x="3707904" y="2780928"/>
            <a:ext cx="1041529" cy="939292"/>
          </a:xfrm>
          <a:prstGeom prst="rect">
            <a:avLst/>
          </a:prstGeom>
          <a:noFill/>
        </p:spPr>
      </p:pic>
      <p:pic>
        <p:nvPicPr>
          <p:cNvPr id="1040" name="Picture 10"/>
          <p:cNvPicPr>
            <a:picLocks noChangeAspect="1" noChangeArrowheads="1"/>
          </p:cNvPicPr>
          <p:nvPr/>
        </p:nvPicPr>
        <p:blipFill>
          <a:blip r:embed="rId7" cstate="print"/>
          <a:srcRect l="56129" t="10959" r="9677" b="16438"/>
          <a:stretch>
            <a:fillRect/>
          </a:stretch>
        </p:blipFill>
        <p:spPr bwMode="auto">
          <a:xfrm>
            <a:off x="5220072" y="2636912"/>
            <a:ext cx="1119425" cy="1006151"/>
          </a:xfrm>
          <a:prstGeom prst="rect">
            <a:avLst/>
          </a:prstGeom>
          <a:noFill/>
        </p:spPr>
      </p:pic>
      <p:pic>
        <p:nvPicPr>
          <p:cNvPr id="1039" name="Picture 20" descr="prez.png"/>
          <p:cNvPicPr>
            <a:picLocks noChangeAspect="1" noChangeArrowheads="1"/>
          </p:cNvPicPr>
          <p:nvPr/>
        </p:nvPicPr>
        <p:blipFill>
          <a:blip r:embed="rId8" cstate="print"/>
          <a:srcRect/>
          <a:stretch>
            <a:fillRect/>
          </a:stretch>
        </p:blipFill>
        <p:spPr bwMode="auto">
          <a:xfrm>
            <a:off x="2771800" y="4149080"/>
            <a:ext cx="1552575" cy="1400175"/>
          </a:xfrm>
          <a:prstGeom prst="rect">
            <a:avLst/>
          </a:prstGeom>
          <a:noFill/>
        </p:spPr>
      </p:pic>
      <p:pic>
        <p:nvPicPr>
          <p:cNvPr id="1038" name="Picture 17"/>
          <p:cNvPicPr>
            <a:picLocks noChangeAspect="1" noChangeArrowheads="1"/>
          </p:cNvPicPr>
          <p:nvPr/>
        </p:nvPicPr>
        <p:blipFill>
          <a:blip r:embed="rId9" cstate="print"/>
          <a:srcRect l="56601" t="13333" r="9677" b="17809"/>
          <a:stretch>
            <a:fillRect/>
          </a:stretch>
        </p:blipFill>
        <p:spPr bwMode="auto">
          <a:xfrm>
            <a:off x="5148064" y="4077072"/>
            <a:ext cx="1289930" cy="1173369"/>
          </a:xfrm>
          <a:prstGeom prst="rect">
            <a:avLst/>
          </a:prstGeom>
          <a:noFill/>
        </p:spPr>
      </p:pic>
      <p:pic>
        <p:nvPicPr>
          <p:cNvPr id="1037" name="Picture 25" descr="rose.bmp"/>
          <p:cNvPicPr>
            <a:picLocks noChangeAspect="1" noChangeArrowheads="1"/>
          </p:cNvPicPr>
          <p:nvPr/>
        </p:nvPicPr>
        <p:blipFill>
          <a:blip r:embed="rId10" cstate="print"/>
          <a:srcRect/>
          <a:stretch>
            <a:fillRect/>
          </a:stretch>
        </p:blipFill>
        <p:spPr bwMode="auto">
          <a:xfrm>
            <a:off x="3707904" y="5877272"/>
            <a:ext cx="839904" cy="778072"/>
          </a:xfrm>
          <a:prstGeom prst="rect">
            <a:avLst/>
          </a:prstGeom>
          <a:noFill/>
        </p:spPr>
      </p:pic>
      <p:pic>
        <p:nvPicPr>
          <p:cNvPr id="1036" name="Picture 18"/>
          <p:cNvPicPr>
            <a:picLocks noChangeAspect="1" noChangeArrowheads="1"/>
          </p:cNvPicPr>
          <p:nvPr/>
        </p:nvPicPr>
        <p:blipFill>
          <a:blip r:embed="rId11" cstate="print"/>
          <a:srcRect l="55838" t="10753" r="9645" b="16129"/>
          <a:stretch>
            <a:fillRect/>
          </a:stretch>
        </p:blipFill>
        <p:spPr bwMode="auto">
          <a:xfrm>
            <a:off x="5292080" y="5805264"/>
            <a:ext cx="963602" cy="866095"/>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nvGraphicFramePr>
        <p:xfrm>
          <a:off x="0" y="-60310"/>
          <a:ext cx="9144000" cy="6918310"/>
        </p:xfrm>
        <a:graphic>
          <a:graphicData uri="http://schemas.openxmlformats.org/drawingml/2006/table">
            <a:tbl>
              <a:tblPr/>
              <a:tblGrid>
                <a:gridCol w="2353467"/>
                <a:gridCol w="2367177"/>
                <a:gridCol w="2367177"/>
                <a:gridCol w="2056179"/>
              </a:tblGrid>
              <a:tr h="184465">
                <a:tc>
                  <a:txBody>
                    <a:bodyPr/>
                    <a:lstStyle/>
                    <a:p>
                      <a:pPr>
                        <a:spcAft>
                          <a:spcPts val="0"/>
                        </a:spcAft>
                      </a:pPr>
                      <a:r>
                        <a:rPr lang="en-US" sz="1000" dirty="0">
                          <a:latin typeface="Times New Roman"/>
                          <a:ea typeface="Calibri"/>
                          <a:cs typeface="Times New Roman"/>
                        </a:rPr>
                        <a:t>Technique</a:t>
                      </a:r>
                      <a:endParaRPr lang="en-IN" sz="1000" dirty="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a:latin typeface="Times New Roman"/>
                          <a:ea typeface="Calibri"/>
                          <a:cs typeface="Times New Roman"/>
                        </a:rPr>
                        <a:t>Original Image</a:t>
                      </a:r>
                      <a:endParaRPr lang="en-IN" sz="100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a:latin typeface="Times New Roman"/>
                          <a:ea typeface="Calibri"/>
                          <a:cs typeface="Times New Roman"/>
                        </a:rPr>
                        <a:t>Modified Image</a:t>
                      </a:r>
                      <a:endParaRPr lang="en-IN" sz="100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a:latin typeface="Times New Roman"/>
                          <a:ea typeface="Calibri"/>
                          <a:cs typeface="Times New Roman"/>
                        </a:rPr>
                        <a:t>Parameters</a:t>
                      </a:r>
                      <a:endParaRPr lang="en-IN" sz="100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5082">
                <a:tc rowSpan="5">
                  <a:txBody>
                    <a:bodyPr/>
                    <a:lstStyle/>
                    <a:p>
                      <a:pPr algn="ctr">
                        <a:spcAft>
                          <a:spcPts val="0"/>
                        </a:spcAft>
                      </a:pPr>
                      <a:endParaRPr lang="en-US" sz="2000" dirty="0" smtClean="0">
                        <a:latin typeface="Times New Roman"/>
                        <a:ea typeface="Calibri"/>
                        <a:cs typeface="Times New Roman"/>
                      </a:endParaRPr>
                    </a:p>
                    <a:p>
                      <a:pPr algn="ctr">
                        <a:spcAft>
                          <a:spcPts val="0"/>
                        </a:spcAft>
                      </a:pPr>
                      <a:endParaRPr lang="en-US" sz="2000" dirty="0" smtClean="0">
                        <a:latin typeface="Times New Roman"/>
                        <a:ea typeface="Calibri"/>
                        <a:cs typeface="Times New Roman"/>
                      </a:endParaRPr>
                    </a:p>
                    <a:p>
                      <a:pPr algn="ctr">
                        <a:spcAft>
                          <a:spcPts val="0"/>
                        </a:spcAft>
                      </a:pPr>
                      <a:endParaRPr lang="en-US" sz="2000" dirty="0" smtClean="0">
                        <a:latin typeface="Times New Roman"/>
                        <a:ea typeface="Calibri"/>
                        <a:cs typeface="Times New Roman"/>
                      </a:endParaRPr>
                    </a:p>
                    <a:p>
                      <a:pPr algn="ctr">
                        <a:spcAft>
                          <a:spcPts val="0"/>
                        </a:spcAft>
                      </a:pPr>
                      <a:endParaRPr lang="en-US" sz="2000" dirty="0" smtClean="0">
                        <a:latin typeface="Times New Roman"/>
                        <a:ea typeface="Calibri"/>
                        <a:cs typeface="Times New Roman"/>
                      </a:endParaRPr>
                    </a:p>
                    <a:p>
                      <a:pPr algn="ctr">
                        <a:spcAft>
                          <a:spcPts val="0"/>
                        </a:spcAft>
                      </a:pPr>
                      <a:endParaRPr lang="en-US" sz="2000" dirty="0" smtClean="0">
                        <a:latin typeface="Times New Roman"/>
                        <a:ea typeface="Calibri"/>
                        <a:cs typeface="Times New Roman"/>
                      </a:endParaRPr>
                    </a:p>
                    <a:p>
                      <a:pPr algn="ctr">
                        <a:spcAft>
                          <a:spcPts val="0"/>
                        </a:spcAft>
                      </a:pPr>
                      <a:endParaRPr lang="en-US" sz="2000" dirty="0" smtClean="0">
                        <a:latin typeface="Times New Roman"/>
                        <a:ea typeface="Calibri"/>
                        <a:cs typeface="Times New Roman"/>
                      </a:endParaRPr>
                    </a:p>
                    <a:p>
                      <a:pPr algn="ctr">
                        <a:spcAft>
                          <a:spcPts val="0"/>
                        </a:spcAft>
                      </a:pPr>
                      <a:endParaRPr lang="en-US" sz="2000" dirty="0" smtClean="0">
                        <a:latin typeface="Times New Roman"/>
                        <a:ea typeface="Calibri"/>
                        <a:cs typeface="Times New Roman"/>
                      </a:endParaRPr>
                    </a:p>
                    <a:p>
                      <a:pPr algn="ctr">
                        <a:spcAft>
                          <a:spcPts val="0"/>
                        </a:spcAft>
                      </a:pPr>
                      <a:endParaRPr lang="en-US" sz="2000" dirty="0" smtClean="0">
                        <a:latin typeface="Times New Roman"/>
                        <a:ea typeface="Calibri"/>
                        <a:cs typeface="Times New Roman"/>
                      </a:endParaRPr>
                    </a:p>
                    <a:p>
                      <a:pPr algn="ctr">
                        <a:spcAft>
                          <a:spcPts val="0"/>
                        </a:spcAft>
                      </a:pPr>
                      <a:endParaRPr lang="en-US" sz="2000" dirty="0" smtClean="0">
                        <a:latin typeface="Times New Roman"/>
                        <a:ea typeface="Calibri"/>
                        <a:cs typeface="Times New Roman"/>
                      </a:endParaRPr>
                    </a:p>
                    <a:p>
                      <a:pPr algn="ctr">
                        <a:spcAft>
                          <a:spcPts val="0"/>
                        </a:spcAft>
                      </a:pPr>
                      <a:endParaRPr lang="en-US" sz="2000" dirty="0" smtClean="0">
                        <a:latin typeface="Times New Roman"/>
                        <a:ea typeface="Calibri"/>
                        <a:cs typeface="Times New Roman"/>
                      </a:endParaRPr>
                    </a:p>
                    <a:p>
                      <a:pPr algn="ctr">
                        <a:spcAft>
                          <a:spcPts val="0"/>
                        </a:spcAft>
                      </a:pPr>
                      <a:r>
                        <a:rPr lang="en-US" sz="1800" kern="1200" dirty="0" smtClean="0">
                          <a:solidFill>
                            <a:schemeClr val="tx1"/>
                          </a:solidFill>
                          <a:latin typeface="+mn-lt"/>
                          <a:ea typeface="+mn-ea"/>
                          <a:cs typeface="+mn-cs"/>
                        </a:rPr>
                        <a:t>Discrete Cosine Transform with Low Pass Filtering</a:t>
                      </a:r>
                      <a:endParaRPr lang="en-IN" sz="2000" dirty="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n-IN" sz="1000" dirty="0">
                        <a:latin typeface="Times New Roman"/>
                        <a:ea typeface="Times New Roman"/>
                        <a:cs typeface="Times New Roman"/>
                      </a:endParaRPr>
                    </a:p>
                    <a:p>
                      <a:pPr>
                        <a:spcAft>
                          <a:spcPts val="0"/>
                        </a:spcAft>
                      </a:pPr>
                      <a:r>
                        <a:rPr lang="en-US" sz="1000" dirty="0">
                          <a:latin typeface="Times New Roman"/>
                          <a:ea typeface="Calibri"/>
                          <a:cs typeface="Times New Roman"/>
                        </a:rPr>
                        <a:t>Size=66094, E=6.6962</a:t>
                      </a:r>
                      <a:endParaRPr lang="en-IN" sz="1000" dirty="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n-IN" sz="100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latin typeface="Times New Roman"/>
                          <a:ea typeface="Calibri"/>
                          <a:cs typeface="Times New Roman"/>
                        </a:rPr>
                        <a:t>SIZE=44116</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MSE=</a:t>
                      </a:r>
                      <a:r>
                        <a:rPr lang="en-US" sz="1200">
                          <a:latin typeface="Times New Roman"/>
                          <a:ea typeface="Times New Roman"/>
                          <a:cs typeface="Times New Roman"/>
                        </a:rPr>
                        <a:t> </a:t>
                      </a:r>
                      <a:r>
                        <a:rPr lang="en-US" sz="1200">
                          <a:latin typeface="Times New Roman"/>
                          <a:ea typeface="Calibri"/>
                          <a:cs typeface="Times New Roman"/>
                        </a:rPr>
                        <a:t>8.8002E+003</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RME=</a:t>
                      </a:r>
                      <a:r>
                        <a:rPr lang="en-US" sz="1200">
                          <a:latin typeface="Times New Roman"/>
                          <a:ea typeface="Times New Roman"/>
                          <a:cs typeface="Times New Roman"/>
                        </a:rPr>
                        <a:t> </a:t>
                      </a:r>
                      <a:r>
                        <a:rPr lang="en-US" sz="1200">
                          <a:latin typeface="Times New Roman"/>
                          <a:ea typeface="Calibri"/>
                          <a:cs typeface="Times New Roman"/>
                        </a:rPr>
                        <a:t>93.8095</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SNR=</a:t>
                      </a:r>
                      <a:r>
                        <a:rPr lang="en-US" sz="1200">
                          <a:latin typeface="Times New Roman"/>
                          <a:ea typeface="Times New Roman"/>
                          <a:cs typeface="Times New Roman"/>
                        </a:rPr>
                        <a:t> </a:t>
                      </a:r>
                      <a:r>
                        <a:rPr lang="en-US" sz="1200">
                          <a:latin typeface="Times New Roman"/>
                          <a:ea typeface="Calibri"/>
                          <a:cs typeface="Times New Roman"/>
                        </a:rPr>
                        <a:t>14.6278</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PSNR=</a:t>
                      </a:r>
                      <a:r>
                        <a:rPr lang="en-US" sz="1200">
                          <a:latin typeface="Times New Roman"/>
                          <a:ea typeface="Times New Roman"/>
                          <a:cs typeface="Times New Roman"/>
                        </a:rPr>
                        <a:t> </a:t>
                      </a:r>
                      <a:r>
                        <a:rPr lang="en-US" sz="1200">
                          <a:latin typeface="Times New Roman"/>
                          <a:ea typeface="Calibri"/>
                          <a:cs typeface="Times New Roman"/>
                        </a:rPr>
                        <a:t>20.0782</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CR=1.4982</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E=6.4606</a:t>
                      </a:r>
                      <a:endParaRPr lang="en-IN"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5082">
                <a:tc vMerge="1">
                  <a:txBody>
                    <a:bodyPr/>
                    <a:lstStyle/>
                    <a:p>
                      <a:endParaRPr lang="en-IN"/>
                    </a:p>
                  </a:txBody>
                  <a:tcPr/>
                </a:tc>
                <a:tc>
                  <a:txBody>
                    <a:bodyPr/>
                    <a:lstStyle/>
                    <a:p>
                      <a:pPr>
                        <a:spcAft>
                          <a:spcPts val="0"/>
                        </a:spcAft>
                      </a:pPr>
                      <a:endParaRPr lang="en-IN" sz="1000">
                        <a:latin typeface="Times New Roman"/>
                        <a:ea typeface="Times New Roman"/>
                        <a:cs typeface="Times New Roman"/>
                      </a:endParaRPr>
                    </a:p>
                    <a:p>
                      <a:pPr>
                        <a:spcAft>
                          <a:spcPts val="0"/>
                        </a:spcAft>
                      </a:pPr>
                      <a:r>
                        <a:rPr lang="en-US" sz="1000">
                          <a:latin typeface="Times New Roman"/>
                          <a:ea typeface="Calibri"/>
                          <a:cs typeface="Times New Roman"/>
                        </a:rPr>
                        <a:t>Size=66614, E=7.4462</a:t>
                      </a:r>
                      <a:endParaRPr lang="en-IN" sz="100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n-IN" sz="1000" dirty="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latin typeface="Times New Roman"/>
                          <a:ea typeface="Calibri"/>
                          <a:cs typeface="Times New Roman"/>
                        </a:rPr>
                        <a:t>SIZE=</a:t>
                      </a:r>
                      <a:r>
                        <a:rPr lang="en-US" sz="1200">
                          <a:latin typeface="Times New Roman"/>
                          <a:ea typeface="Times New Roman"/>
                          <a:cs typeface="Times New Roman"/>
                        </a:rPr>
                        <a:t> </a:t>
                      </a:r>
                      <a:r>
                        <a:rPr lang="en-US" sz="1200">
                          <a:latin typeface="Times New Roman"/>
                          <a:ea typeface="Calibri"/>
                          <a:cs typeface="Times New Roman"/>
                        </a:rPr>
                        <a:t>51906</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MSE=</a:t>
                      </a:r>
                      <a:r>
                        <a:rPr lang="en-US" sz="1200">
                          <a:latin typeface="Times New Roman"/>
                          <a:ea typeface="Times New Roman"/>
                          <a:cs typeface="Times New Roman"/>
                        </a:rPr>
                        <a:t> </a:t>
                      </a:r>
                      <a:r>
                        <a:rPr lang="en-US" sz="1200">
                          <a:latin typeface="Times New Roman"/>
                          <a:ea typeface="Calibri"/>
                          <a:cs typeface="Times New Roman"/>
                        </a:rPr>
                        <a:t>3.0302E+004</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RME=</a:t>
                      </a:r>
                      <a:r>
                        <a:rPr lang="en-US" sz="1200">
                          <a:latin typeface="Times New Roman"/>
                          <a:ea typeface="Times New Roman"/>
                          <a:cs typeface="Times New Roman"/>
                        </a:rPr>
                        <a:t> </a:t>
                      </a:r>
                      <a:r>
                        <a:rPr lang="en-US" sz="1200">
                          <a:latin typeface="Times New Roman"/>
                          <a:ea typeface="Calibri"/>
                          <a:cs typeface="Times New Roman"/>
                        </a:rPr>
                        <a:t>174.0737</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SNR=</a:t>
                      </a:r>
                      <a:r>
                        <a:rPr lang="en-US" sz="1200">
                          <a:latin typeface="Times New Roman"/>
                          <a:ea typeface="Times New Roman"/>
                          <a:cs typeface="Times New Roman"/>
                        </a:rPr>
                        <a:t> </a:t>
                      </a:r>
                      <a:r>
                        <a:rPr lang="en-US" sz="1200">
                          <a:latin typeface="Times New Roman"/>
                          <a:ea typeface="Calibri"/>
                          <a:cs typeface="Times New Roman"/>
                        </a:rPr>
                        <a:t>14.7951</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PSNR=7.7140</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CR=</a:t>
                      </a:r>
                      <a:r>
                        <a:rPr lang="en-US" sz="1200">
                          <a:latin typeface="Times New Roman"/>
                          <a:ea typeface="Times New Roman"/>
                          <a:cs typeface="Times New Roman"/>
                        </a:rPr>
                        <a:t> </a:t>
                      </a:r>
                      <a:r>
                        <a:rPr lang="en-US" sz="1200">
                          <a:latin typeface="Times New Roman"/>
                          <a:ea typeface="Calibri"/>
                          <a:cs typeface="Times New Roman"/>
                        </a:rPr>
                        <a:t>1.2834</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E=7.3648</a:t>
                      </a:r>
                      <a:endParaRPr lang="en-IN"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5082">
                <a:tc vMerge="1">
                  <a:txBody>
                    <a:bodyPr/>
                    <a:lstStyle/>
                    <a:p>
                      <a:endParaRPr lang="en-IN"/>
                    </a:p>
                  </a:txBody>
                  <a:tcPr/>
                </a:tc>
                <a:tc>
                  <a:txBody>
                    <a:bodyPr/>
                    <a:lstStyle/>
                    <a:p>
                      <a:pPr>
                        <a:spcAft>
                          <a:spcPts val="0"/>
                        </a:spcAft>
                      </a:pPr>
                      <a:endParaRPr lang="en-IN" sz="1000">
                        <a:latin typeface="Times New Roman"/>
                        <a:ea typeface="Times New Roman"/>
                        <a:cs typeface="Times New Roman"/>
                      </a:endParaRPr>
                    </a:p>
                    <a:p>
                      <a:pPr>
                        <a:spcAft>
                          <a:spcPts val="0"/>
                        </a:spcAft>
                      </a:pPr>
                      <a:r>
                        <a:rPr lang="en-US" sz="1000">
                          <a:latin typeface="Times New Roman"/>
                          <a:ea typeface="Calibri"/>
                          <a:cs typeface="Times New Roman"/>
                        </a:rPr>
                        <a:t>Size=</a:t>
                      </a:r>
                      <a:r>
                        <a:rPr lang="en-US" sz="1000">
                          <a:latin typeface="Times New Roman"/>
                          <a:ea typeface="Times New Roman"/>
                          <a:cs typeface="Times New Roman"/>
                        </a:rPr>
                        <a:t> 40181,</a:t>
                      </a:r>
                      <a:r>
                        <a:rPr lang="en-US" sz="1000">
                          <a:latin typeface="Times New Roman"/>
                          <a:ea typeface="Calibri"/>
                          <a:cs typeface="Times New Roman"/>
                        </a:rPr>
                        <a:t>E=7.5327</a:t>
                      </a:r>
                      <a:endParaRPr lang="en-IN" sz="100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n-IN" sz="1000" dirty="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latin typeface="Times New Roman"/>
                          <a:ea typeface="Calibri"/>
                          <a:cs typeface="Times New Roman"/>
                        </a:rPr>
                        <a:t>SIZE=</a:t>
                      </a:r>
                      <a:r>
                        <a:rPr lang="en-US" sz="1200">
                          <a:latin typeface="Times New Roman"/>
                          <a:ea typeface="Times New Roman"/>
                          <a:cs typeface="Times New Roman"/>
                        </a:rPr>
                        <a:t> </a:t>
                      </a:r>
                      <a:r>
                        <a:rPr lang="en-US" sz="1200">
                          <a:latin typeface="Times New Roman"/>
                          <a:ea typeface="Calibri"/>
                          <a:cs typeface="Times New Roman"/>
                        </a:rPr>
                        <a:t>41724</a:t>
                      </a:r>
                      <a:endParaRPr lang="en-IN" sz="1200">
                        <a:latin typeface="Times New Roman"/>
                        <a:ea typeface="Times New Roman"/>
                        <a:cs typeface="Times New Roman"/>
                      </a:endParaRPr>
                    </a:p>
                    <a:p>
                      <a:pPr>
                        <a:spcAft>
                          <a:spcPts val="0"/>
                        </a:spcAft>
                        <a:tabLst>
                          <a:tab pos="798830" algn="ctr"/>
                        </a:tabLst>
                      </a:pPr>
                      <a:r>
                        <a:rPr lang="en-US" sz="1200">
                          <a:latin typeface="Times New Roman"/>
                          <a:ea typeface="Calibri"/>
                          <a:cs typeface="Times New Roman"/>
                        </a:rPr>
                        <a:t>MSE=	3.1084E+004</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RME=</a:t>
                      </a:r>
                      <a:r>
                        <a:rPr lang="en-US" sz="1200">
                          <a:latin typeface="Times New Roman"/>
                          <a:ea typeface="Times New Roman"/>
                          <a:cs typeface="Times New Roman"/>
                        </a:rPr>
                        <a:t> </a:t>
                      </a:r>
                      <a:r>
                        <a:rPr lang="en-US" sz="1200">
                          <a:latin typeface="Times New Roman"/>
                          <a:ea typeface="Calibri"/>
                          <a:cs typeface="Times New Roman"/>
                        </a:rPr>
                        <a:t>176.3071</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SNR=</a:t>
                      </a:r>
                      <a:r>
                        <a:rPr lang="en-US" sz="1200">
                          <a:latin typeface="Times New Roman"/>
                          <a:ea typeface="Times New Roman"/>
                          <a:cs typeface="Times New Roman"/>
                        </a:rPr>
                        <a:t> </a:t>
                      </a:r>
                      <a:r>
                        <a:rPr lang="en-US" sz="1200">
                          <a:latin typeface="Times New Roman"/>
                          <a:ea typeface="Calibri"/>
                          <a:cs typeface="Times New Roman"/>
                        </a:rPr>
                        <a:t>15.3010</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PSNR=</a:t>
                      </a:r>
                      <a:r>
                        <a:rPr lang="en-US" sz="1200">
                          <a:latin typeface="Times New Roman"/>
                          <a:ea typeface="Times New Roman"/>
                          <a:cs typeface="Times New Roman"/>
                        </a:rPr>
                        <a:t> </a:t>
                      </a:r>
                      <a:r>
                        <a:rPr lang="en-US" sz="1200">
                          <a:latin typeface="Times New Roman"/>
                          <a:ea typeface="Calibri"/>
                          <a:cs typeface="Times New Roman"/>
                        </a:rPr>
                        <a:t>7.4590</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CR=</a:t>
                      </a:r>
                      <a:r>
                        <a:rPr lang="en-US" sz="1200">
                          <a:latin typeface="Times New Roman"/>
                          <a:ea typeface="Times New Roman"/>
                          <a:cs typeface="Times New Roman"/>
                        </a:rPr>
                        <a:t> </a:t>
                      </a:r>
                      <a:r>
                        <a:rPr lang="en-US" sz="1200">
                          <a:latin typeface="Times New Roman"/>
                          <a:ea typeface="Calibri"/>
                          <a:cs typeface="Times New Roman"/>
                        </a:rPr>
                        <a:t>0.7768</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E=</a:t>
                      </a:r>
                      <a:r>
                        <a:rPr lang="en-US" sz="1200">
                          <a:latin typeface="Times New Roman"/>
                          <a:ea typeface="Times New Roman"/>
                          <a:cs typeface="Times New Roman"/>
                        </a:rPr>
                        <a:t> </a:t>
                      </a:r>
                      <a:r>
                        <a:rPr lang="en-US" sz="1200">
                          <a:latin typeface="Times New Roman"/>
                          <a:ea typeface="Calibri"/>
                          <a:cs typeface="Times New Roman"/>
                        </a:rPr>
                        <a:t>7.4842</a:t>
                      </a:r>
                      <a:endParaRPr lang="en-IN"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3205">
                <a:tc vMerge="1">
                  <a:txBody>
                    <a:bodyPr/>
                    <a:lstStyle/>
                    <a:p>
                      <a:endParaRPr lang="en-IN"/>
                    </a:p>
                  </a:txBody>
                  <a:tcPr/>
                </a:tc>
                <a:tc>
                  <a:txBody>
                    <a:bodyPr/>
                    <a:lstStyle/>
                    <a:p>
                      <a:pPr>
                        <a:spcAft>
                          <a:spcPts val="0"/>
                        </a:spcAft>
                      </a:pPr>
                      <a:endParaRPr lang="en-IN" sz="1000">
                        <a:latin typeface="Times New Roman"/>
                        <a:ea typeface="Times New Roman"/>
                        <a:cs typeface="Times New Roman"/>
                      </a:endParaRPr>
                    </a:p>
                    <a:p>
                      <a:pPr>
                        <a:spcAft>
                          <a:spcPts val="0"/>
                        </a:spcAft>
                      </a:pPr>
                      <a:r>
                        <a:rPr lang="en-US" sz="1000">
                          <a:latin typeface="Times New Roman"/>
                          <a:ea typeface="Calibri"/>
                          <a:cs typeface="Times New Roman"/>
                        </a:rPr>
                        <a:t>Size=</a:t>
                      </a:r>
                      <a:r>
                        <a:rPr lang="en-US" sz="1000">
                          <a:latin typeface="Times New Roman"/>
                          <a:ea typeface="Times New Roman"/>
                          <a:cs typeface="Times New Roman"/>
                        </a:rPr>
                        <a:t> </a:t>
                      </a:r>
                      <a:r>
                        <a:rPr lang="en-US" sz="1000">
                          <a:latin typeface="Times New Roman"/>
                          <a:ea typeface="Calibri"/>
                          <a:cs typeface="Times New Roman"/>
                        </a:rPr>
                        <a:t>32650,E=7.3529</a:t>
                      </a:r>
                      <a:endParaRPr lang="en-IN" sz="100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n-IN" sz="1000" dirty="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latin typeface="Times New Roman"/>
                          <a:ea typeface="Calibri"/>
                          <a:cs typeface="Times New Roman"/>
                        </a:rPr>
                        <a:t>SIZE=</a:t>
                      </a:r>
                      <a:r>
                        <a:rPr lang="en-US" sz="1200">
                          <a:latin typeface="Times New Roman"/>
                          <a:ea typeface="Times New Roman"/>
                          <a:cs typeface="Times New Roman"/>
                        </a:rPr>
                        <a:t> </a:t>
                      </a:r>
                      <a:r>
                        <a:rPr lang="en-US" sz="1200">
                          <a:latin typeface="Times New Roman"/>
                          <a:ea typeface="Calibri"/>
                          <a:cs typeface="Times New Roman"/>
                        </a:rPr>
                        <a:t>42842</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MSE=</a:t>
                      </a:r>
                      <a:r>
                        <a:rPr lang="en-US" sz="1200">
                          <a:latin typeface="Times New Roman"/>
                          <a:ea typeface="Times New Roman"/>
                          <a:cs typeface="Times New Roman"/>
                        </a:rPr>
                        <a:t> </a:t>
                      </a:r>
                      <a:r>
                        <a:rPr lang="en-US" sz="1200">
                          <a:latin typeface="Times New Roman"/>
                          <a:ea typeface="Calibri"/>
                          <a:cs typeface="Times New Roman"/>
                        </a:rPr>
                        <a:t>3.8138E+004</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RME=</a:t>
                      </a:r>
                      <a:r>
                        <a:rPr lang="en-US" sz="1200">
                          <a:latin typeface="Times New Roman"/>
                          <a:ea typeface="Times New Roman"/>
                          <a:cs typeface="Times New Roman"/>
                        </a:rPr>
                        <a:t> </a:t>
                      </a:r>
                      <a:r>
                        <a:rPr lang="en-US" sz="1200">
                          <a:latin typeface="Times New Roman"/>
                          <a:ea typeface="Calibri"/>
                          <a:cs typeface="Times New Roman"/>
                        </a:rPr>
                        <a:t>195.2903</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SNR=</a:t>
                      </a:r>
                      <a:r>
                        <a:rPr lang="en-US" sz="1200">
                          <a:latin typeface="Times New Roman"/>
                          <a:ea typeface="Times New Roman"/>
                          <a:cs typeface="Times New Roman"/>
                        </a:rPr>
                        <a:t> </a:t>
                      </a:r>
                      <a:r>
                        <a:rPr lang="en-US" sz="1200">
                          <a:latin typeface="Times New Roman"/>
                          <a:ea typeface="Calibri"/>
                          <a:cs typeface="Times New Roman"/>
                        </a:rPr>
                        <a:t>14.9777</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PSNR=</a:t>
                      </a:r>
                      <a:r>
                        <a:rPr lang="en-US" sz="1200">
                          <a:latin typeface="Times New Roman"/>
                          <a:ea typeface="Times New Roman"/>
                          <a:cs typeface="Times New Roman"/>
                        </a:rPr>
                        <a:t> </a:t>
                      </a:r>
                      <a:r>
                        <a:rPr lang="en-US" sz="1200">
                          <a:latin typeface="Times New Roman"/>
                          <a:ea typeface="Calibri"/>
                          <a:cs typeface="Times New Roman"/>
                        </a:rPr>
                        <a:t>5.4138</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CR= 0.7621</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E=</a:t>
                      </a:r>
                      <a:r>
                        <a:rPr lang="en-US" sz="1200">
                          <a:latin typeface="Times New Roman"/>
                          <a:ea typeface="Times New Roman"/>
                          <a:cs typeface="Times New Roman"/>
                        </a:rPr>
                        <a:t> </a:t>
                      </a:r>
                      <a:r>
                        <a:rPr lang="en-US" sz="1200">
                          <a:latin typeface="Times New Roman"/>
                          <a:ea typeface="Calibri"/>
                          <a:cs typeface="Times New Roman"/>
                        </a:rPr>
                        <a:t>7.3014</a:t>
                      </a:r>
                      <a:endParaRPr lang="en-IN"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5082">
                <a:tc vMerge="1">
                  <a:txBody>
                    <a:bodyPr/>
                    <a:lstStyle/>
                    <a:p>
                      <a:endParaRPr lang="en-IN"/>
                    </a:p>
                  </a:txBody>
                  <a:tcPr/>
                </a:tc>
                <a:tc>
                  <a:txBody>
                    <a:bodyPr/>
                    <a:lstStyle/>
                    <a:p>
                      <a:pPr>
                        <a:spcAft>
                          <a:spcPts val="0"/>
                        </a:spcAft>
                      </a:pPr>
                      <a:endParaRPr lang="en-IN" sz="1000">
                        <a:latin typeface="Times New Roman"/>
                        <a:ea typeface="Times New Roman"/>
                        <a:cs typeface="Times New Roman"/>
                      </a:endParaRPr>
                    </a:p>
                    <a:p>
                      <a:pPr>
                        <a:spcAft>
                          <a:spcPts val="0"/>
                        </a:spcAft>
                      </a:pPr>
                      <a:r>
                        <a:rPr lang="en-US" sz="1000">
                          <a:latin typeface="Times New Roman"/>
                          <a:ea typeface="Calibri"/>
                          <a:cs typeface="Times New Roman"/>
                        </a:rPr>
                        <a:t>Size=</a:t>
                      </a:r>
                      <a:r>
                        <a:rPr lang="en-US" sz="1000">
                          <a:latin typeface="Times New Roman"/>
                          <a:ea typeface="Times New Roman"/>
                          <a:cs typeface="Times New Roman"/>
                        </a:rPr>
                        <a:t> </a:t>
                      </a:r>
                      <a:r>
                        <a:rPr lang="en-US" sz="1000">
                          <a:latin typeface="Times New Roman"/>
                          <a:ea typeface="Calibri"/>
                          <a:cs typeface="Times New Roman"/>
                        </a:rPr>
                        <a:t>66614,E=6.9046</a:t>
                      </a:r>
                      <a:endParaRPr lang="en-IN" sz="100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IN" sz="1000" dirty="0"/>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dirty="0">
                          <a:latin typeface="Times New Roman"/>
                          <a:ea typeface="Calibri"/>
                          <a:cs typeface="Times New Roman"/>
                        </a:rPr>
                        <a:t>SIZE=</a:t>
                      </a:r>
                      <a:r>
                        <a:rPr lang="en-US" sz="1200" dirty="0">
                          <a:latin typeface="Times New Roman"/>
                          <a:ea typeface="Times New Roman"/>
                          <a:cs typeface="Times New Roman"/>
                        </a:rPr>
                        <a:t> </a:t>
                      </a:r>
                      <a:r>
                        <a:rPr lang="en-US" sz="1200" dirty="0">
                          <a:latin typeface="Times New Roman"/>
                          <a:ea typeface="Calibri"/>
                          <a:cs typeface="Times New Roman"/>
                        </a:rPr>
                        <a:t>40256</a:t>
                      </a:r>
                      <a:endParaRPr lang="en-IN" sz="1200" dirty="0">
                        <a:latin typeface="Times New Roman"/>
                        <a:ea typeface="Times New Roman"/>
                        <a:cs typeface="Times New Roman"/>
                      </a:endParaRPr>
                    </a:p>
                    <a:p>
                      <a:pPr>
                        <a:spcAft>
                          <a:spcPts val="0"/>
                        </a:spcAft>
                      </a:pPr>
                      <a:r>
                        <a:rPr lang="en-US" sz="1200" dirty="0">
                          <a:latin typeface="Times New Roman"/>
                          <a:ea typeface="Calibri"/>
                          <a:cs typeface="Times New Roman"/>
                        </a:rPr>
                        <a:t>MSE=</a:t>
                      </a:r>
                      <a:r>
                        <a:rPr lang="en-US" sz="1200" dirty="0">
                          <a:latin typeface="Times New Roman"/>
                          <a:ea typeface="Times New Roman"/>
                          <a:cs typeface="Times New Roman"/>
                        </a:rPr>
                        <a:t> </a:t>
                      </a:r>
                      <a:r>
                        <a:rPr lang="en-US" sz="1200" dirty="0">
                          <a:latin typeface="Times New Roman"/>
                          <a:ea typeface="Calibri"/>
                          <a:cs typeface="Times New Roman"/>
                        </a:rPr>
                        <a:t>5.5922E+004</a:t>
                      </a:r>
                      <a:endParaRPr lang="en-IN" sz="1200" dirty="0">
                        <a:latin typeface="Times New Roman"/>
                        <a:ea typeface="Times New Roman"/>
                        <a:cs typeface="Times New Roman"/>
                      </a:endParaRPr>
                    </a:p>
                    <a:p>
                      <a:pPr>
                        <a:spcAft>
                          <a:spcPts val="0"/>
                        </a:spcAft>
                      </a:pPr>
                      <a:r>
                        <a:rPr lang="en-US" sz="1200" dirty="0">
                          <a:latin typeface="Times New Roman"/>
                          <a:ea typeface="Calibri"/>
                          <a:cs typeface="Times New Roman"/>
                        </a:rPr>
                        <a:t>RME=</a:t>
                      </a:r>
                      <a:r>
                        <a:rPr lang="en-US" sz="1200" dirty="0">
                          <a:latin typeface="Times New Roman"/>
                          <a:ea typeface="Times New Roman"/>
                          <a:cs typeface="Times New Roman"/>
                        </a:rPr>
                        <a:t> </a:t>
                      </a:r>
                      <a:r>
                        <a:rPr lang="en-US" sz="1200" dirty="0">
                          <a:latin typeface="Times New Roman"/>
                          <a:ea typeface="Calibri"/>
                          <a:cs typeface="Times New Roman"/>
                        </a:rPr>
                        <a:t>236.4789</a:t>
                      </a:r>
                      <a:endParaRPr lang="en-IN" sz="1200" dirty="0">
                        <a:latin typeface="Times New Roman"/>
                        <a:ea typeface="Times New Roman"/>
                        <a:cs typeface="Times New Roman"/>
                      </a:endParaRPr>
                    </a:p>
                    <a:p>
                      <a:pPr>
                        <a:spcAft>
                          <a:spcPts val="0"/>
                        </a:spcAft>
                      </a:pPr>
                      <a:r>
                        <a:rPr lang="en-US" sz="1200" dirty="0">
                          <a:latin typeface="Times New Roman"/>
                          <a:ea typeface="Calibri"/>
                          <a:cs typeface="Times New Roman"/>
                        </a:rPr>
                        <a:t>SNR=</a:t>
                      </a:r>
                      <a:r>
                        <a:rPr lang="en-US" sz="1200" dirty="0">
                          <a:latin typeface="Times New Roman"/>
                          <a:ea typeface="Times New Roman"/>
                          <a:cs typeface="Times New Roman"/>
                        </a:rPr>
                        <a:t> </a:t>
                      </a:r>
                      <a:r>
                        <a:rPr lang="en-US" sz="1200" dirty="0">
                          <a:latin typeface="Times New Roman"/>
                          <a:ea typeface="Calibri"/>
                          <a:cs typeface="Times New Roman"/>
                        </a:rPr>
                        <a:t>14.8811</a:t>
                      </a:r>
                      <a:endParaRPr lang="en-IN" sz="1200" dirty="0">
                        <a:latin typeface="Times New Roman"/>
                        <a:ea typeface="Times New Roman"/>
                        <a:cs typeface="Times New Roman"/>
                      </a:endParaRPr>
                    </a:p>
                    <a:p>
                      <a:pPr>
                        <a:spcAft>
                          <a:spcPts val="0"/>
                        </a:spcAft>
                      </a:pPr>
                      <a:r>
                        <a:rPr lang="en-US" sz="1200" dirty="0">
                          <a:latin typeface="Times New Roman"/>
                          <a:ea typeface="Calibri"/>
                          <a:cs typeface="Times New Roman"/>
                        </a:rPr>
                        <a:t>PSNR=</a:t>
                      </a:r>
                      <a:r>
                        <a:rPr lang="en-US" sz="1200" dirty="0">
                          <a:latin typeface="Times New Roman"/>
                          <a:ea typeface="Times New Roman"/>
                          <a:cs typeface="Times New Roman"/>
                        </a:rPr>
                        <a:t> </a:t>
                      </a:r>
                      <a:r>
                        <a:rPr lang="en-US" sz="1200" dirty="0">
                          <a:latin typeface="Times New Roman"/>
                          <a:ea typeface="Calibri"/>
                          <a:cs typeface="Times New Roman"/>
                        </a:rPr>
                        <a:t>1.5864</a:t>
                      </a:r>
                      <a:endParaRPr lang="en-IN" sz="1200" dirty="0">
                        <a:latin typeface="Times New Roman"/>
                        <a:ea typeface="Times New Roman"/>
                        <a:cs typeface="Times New Roman"/>
                      </a:endParaRPr>
                    </a:p>
                    <a:p>
                      <a:pPr>
                        <a:spcAft>
                          <a:spcPts val="0"/>
                        </a:spcAft>
                      </a:pPr>
                      <a:r>
                        <a:rPr lang="en-US" sz="1200" dirty="0">
                          <a:latin typeface="Times New Roman"/>
                          <a:ea typeface="Calibri"/>
                          <a:cs typeface="Times New Roman"/>
                        </a:rPr>
                        <a:t>CR=1.6548</a:t>
                      </a:r>
                      <a:endParaRPr lang="en-IN" sz="1200" dirty="0">
                        <a:latin typeface="Times New Roman"/>
                        <a:ea typeface="Times New Roman"/>
                        <a:cs typeface="Times New Roman"/>
                      </a:endParaRPr>
                    </a:p>
                    <a:p>
                      <a:pPr>
                        <a:spcAft>
                          <a:spcPts val="0"/>
                        </a:spcAft>
                      </a:pPr>
                      <a:r>
                        <a:rPr lang="en-US" sz="1200" dirty="0">
                          <a:latin typeface="Times New Roman"/>
                          <a:ea typeface="Calibri"/>
                          <a:cs typeface="Times New Roman"/>
                        </a:rPr>
                        <a:t>E=</a:t>
                      </a:r>
                      <a:r>
                        <a:rPr lang="en-US" sz="1200" dirty="0">
                          <a:latin typeface="Times New Roman"/>
                          <a:ea typeface="Times New Roman"/>
                          <a:cs typeface="Times New Roman"/>
                        </a:rPr>
                        <a:t> </a:t>
                      </a:r>
                      <a:r>
                        <a:rPr lang="en-US" sz="1200" dirty="0">
                          <a:latin typeface="Times New Roman"/>
                          <a:ea typeface="Calibri"/>
                          <a:cs typeface="Times New Roman"/>
                        </a:rPr>
                        <a:t>6.8453</a:t>
                      </a:r>
                      <a:endParaRPr lang="en-IN"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045" name="Picture 0" descr="bab.bmp"/>
          <p:cNvPicPr>
            <a:picLocks noChangeAspect="1" noChangeArrowheads="1"/>
          </p:cNvPicPr>
          <p:nvPr/>
        </p:nvPicPr>
        <p:blipFill>
          <a:blip r:embed="rId3" cstate="print"/>
          <a:srcRect/>
          <a:stretch>
            <a:fillRect/>
          </a:stretch>
        </p:blipFill>
        <p:spPr bwMode="auto">
          <a:xfrm>
            <a:off x="3707904" y="404664"/>
            <a:ext cx="962697" cy="868199"/>
          </a:xfrm>
          <a:prstGeom prst="rect">
            <a:avLst/>
          </a:prstGeom>
          <a:noFill/>
        </p:spPr>
      </p:pic>
      <p:pic>
        <p:nvPicPr>
          <p:cNvPr id="1043" name="Picture 7" descr="lena.bmp"/>
          <p:cNvPicPr>
            <a:picLocks noChangeAspect="1" noChangeArrowheads="1"/>
          </p:cNvPicPr>
          <p:nvPr/>
        </p:nvPicPr>
        <p:blipFill>
          <a:blip r:embed="rId4" cstate="print"/>
          <a:srcRect/>
          <a:stretch>
            <a:fillRect/>
          </a:stretch>
        </p:blipFill>
        <p:spPr bwMode="auto">
          <a:xfrm>
            <a:off x="3635896" y="1484784"/>
            <a:ext cx="1106730" cy="996057"/>
          </a:xfrm>
          <a:prstGeom prst="rect">
            <a:avLst/>
          </a:prstGeom>
          <a:noFill/>
        </p:spPr>
      </p:pic>
      <p:pic>
        <p:nvPicPr>
          <p:cNvPr id="1041" name="Picture 15" descr="pepp.png"/>
          <p:cNvPicPr>
            <a:picLocks noChangeAspect="1" noChangeArrowheads="1"/>
          </p:cNvPicPr>
          <p:nvPr/>
        </p:nvPicPr>
        <p:blipFill>
          <a:blip r:embed="rId5" cstate="print"/>
          <a:srcRect/>
          <a:stretch>
            <a:fillRect/>
          </a:stretch>
        </p:blipFill>
        <p:spPr bwMode="auto">
          <a:xfrm>
            <a:off x="3707904" y="2780928"/>
            <a:ext cx="1041529" cy="939292"/>
          </a:xfrm>
          <a:prstGeom prst="rect">
            <a:avLst/>
          </a:prstGeom>
          <a:noFill/>
        </p:spPr>
      </p:pic>
      <p:pic>
        <p:nvPicPr>
          <p:cNvPr id="1039" name="Picture 20" descr="prez.png"/>
          <p:cNvPicPr>
            <a:picLocks noChangeAspect="1" noChangeArrowheads="1"/>
          </p:cNvPicPr>
          <p:nvPr/>
        </p:nvPicPr>
        <p:blipFill>
          <a:blip r:embed="rId6" cstate="print"/>
          <a:srcRect/>
          <a:stretch>
            <a:fillRect/>
          </a:stretch>
        </p:blipFill>
        <p:spPr bwMode="auto">
          <a:xfrm>
            <a:off x="3347864" y="4365104"/>
            <a:ext cx="1220409" cy="1100616"/>
          </a:xfrm>
          <a:prstGeom prst="rect">
            <a:avLst/>
          </a:prstGeom>
          <a:noFill/>
        </p:spPr>
      </p:pic>
      <p:pic>
        <p:nvPicPr>
          <p:cNvPr id="1037" name="Picture 25" descr="rose.bmp"/>
          <p:cNvPicPr>
            <a:picLocks noChangeAspect="1" noChangeArrowheads="1"/>
          </p:cNvPicPr>
          <p:nvPr/>
        </p:nvPicPr>
        <p:blipFill>
          <a:blip r:embed="rId7" cstate="print"/>
          <a:srcRect/>
          <a:stretch>
            <a:fillRect/>
          </a:stretch>
        </p:blipFill>
        <p:spPr bwMode="auto">
          <a:xfrm>
            <a:off x="3707904" y="5877272"/>
            <a:ext cx="839904" cy="778072"/>
          </a:xfrm>
          <a:prstGeom prst="rect">
            <a:avLst/>
          </a:prstGeom>
          <a:noFill/>
        </p:spPr>
      </p:pic>
      <p:pic>
        <p:nvPicPr>
          <p:cNvPr id="13" name="Picture 12"/>
          <p:cNvPicPr/>
          <p:nvPr/>
        </p:nvPicPr>
        <p:blipFill>
          <a:blip r:embed="rId8" cstate="print"/>
          <a:srcRect l="69381" t="24476" r="9772" b="30070"/>
          <a:stretch>
            <a:fillRect/>
          </a:stretch>
        </p:blipFill>
        <p:spPr bwMode="auto">
          <a:xfrm>
            <a:off x="5292080" y="188640"/>
            <a:ext cx="1135076" cy="1049945"/>
          </a:xfrm>
          <a:prstGeom prst="rect">
            <a:avLst/>
          </a:prstGeom>
          <a:noFill/>
          <a:ln w="9525">
            <a:noFill/>
            <a:miter lim="800000"/>
            <a:headEnd/>
            <a:tailEnd/>
          </a:ln>
        </p:spPr>
      </p:pic>
      <p:pic>
        <p:nvPicPr>
          <p:cNvPr id="15" name="Picture 14"/>
          <p:cNvPicPr/>
          <p:nvPr/>
        </p:nvPicPr>
        <p:blipFill>
          <a:blip r:embed="rId9" cstate="print"/>
          <a:srcRect l="68803" t="23894" r="9583" b="29203"/>
          <a:stretch>
            <a:fillRect/>
          </a:stretch>
        </p:blipFill>
        <p:spPr bwMode="auto">
          <a:xfrm>
            <a:off x="5292080" y="1412776"/>
            <a:ext cx="1114892" cy="1020295"/>
          </a:xfrm>
          <a:prstGeom prst="rect">
            <a:avLst/>
          </a:prstGeom>
          <a:noFill/>
          <a:ln w="9525">
            <a:noFill/>
            <a:miter lim="800000"/>
            <a:headEnd/>
            <a:tailEnd/>
          </a:ln>
        </p:spPr>
      </p:pic>
      <p:pic>
        <p:nvPicPr>
          <p:cNvPr id="16" name="Picture 15"/>
          <p:cNvPicPr/>
          <p:nvPr/>
        </p:nvPicPr>
        <p:blipFill>
          <a:blip r:embed="rId10" cstate="print"/>
          <a:srcRect l="68740" t="25842" r="9709" b="30208"/>
          <a:stretch>
            <a:fillRect/>
          </a:stretch>
        </p:blipFill>
        <p:spPr bwMode="auto">
          <a:xfrm>
            <a:off x="5240747" y="2655948"/>
            <a:ext cx="1075102" cy="989879"/>
          </a:xfrm>
          <a:prstGeom prst="rect">
            <a:avLst/>
          </a:prstGeom>
          <a:noFill/>
          <a:ln w="9525">
            <a:noFill/>
            <a:miter lim="800000"/>
            <a:headEnd/>
            <a:tailEnd/>
          </a:ln>
        </p:spPr>
      </p:pic>
      <p:pic>
        <p:nvPicPr>
          <p:cNvPr id="17" name="Picture 16"/>
          <p:cNvPicPr/>
          <p:nvPr/>
        </p:nvPicPr>
        <p:blipFill>
          <a:blip r:embed="rId11" cstate="print"/>
          <a:srcRect l="69044" t="26684" r="10658" b="30189"/>
          <a:stretch>
            <a:fillRect/>
          </a:stretch>
        </p:blipFill>
        <p:spPr bwMode="auto">
          <a:xfrm>
            <a:off x="5076056" y="4005064"/>
            <a:ext cx="1473238" cy="1438275"/>
          </a:xfrm>
          <a:prstGeom prst="rect">
            <a:avLst/>
          </a:prstGeom>
          <a:noFill/>
          <a:ln w="9525">
            <a:noFill/>
            <a:miter lim="800000"/>
            <a:headEnd/>
            <a:tailEnd/>
          </a:ln>
        </p:spPr>
      </p:pic>
      <p:pic>
        <p:nvPicPr>
          <p:cNvPr id="18" name="Picture 17"/>
          <p:cNvPicPr/>
          <p:nvPr/>
        </p:nvPicPr>
        <p:blipFill>
          <a:blip r:embed="rId12" cstate="print"/>
          <a:srcRect l="69395" t="24949" r="9777" b="29288"/>
          <a:stretch>
            <a:fillRect/>
          </a:stretch>
        </p:blipFill>
        <p:spPr bwMode="auto">
          <a:xfrm>
            <a:off x="5493134" y="5791423"/>
            <a:ext cx="928124" cy="85812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nvGraphicFramePr>
        <p:xfrm>
          <a:off x="0" y="-60310"/>
          <a:ext cx="9144000" cy="6918310"/>
        </p:xfrm>
        <a:graphic>
          <a:graphicData uri="http://schemas.openxmlformats.org/drawingml/2006/table">
            <a:tbl>
              <a:tblPr/>
              <a:tblGrid>
                <a:gridCol w="2353467"/>
                <a:gridCol w="2367177"/>
                <a:gridCol w="2367177"/>
                <a:gridCol w="2056179"/>
              </a:tblGrid>
              <a:tr h="184465">
                <a:tc>
                  <a:txBody>
                    <a:bodyPr/>
                    <a:lstStyle/>
                    <a:p>
                      <a:pPr>
                        <a:spcAft>
                          <a:spcPts val="0"/>
                        </a:spcAft>
                      </a:pPr>
                      <a:r>
                        <a:rPr lang="en-US" sz="1000" dirty="0">
                          <a:latin typeface="Times New Roman"/>
                          <a:ea typeface="Calibri"/>
                          <a:cs typeface="Times New Roman"/>
                        </a:rPr>
                        <a:t>Technique</a:t>
                      </a:r>
                      <a:endParaRPr lang="en-IN" sz="1000" dirty="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a:latin typeface="Times New Roman"/>
                          <a:ea typeface="Calibri"/>
                          <a:cs typeface="Times New Roman"/>
                        </a:rPr>
                        <a:t>Original Image</a:t>
                      </a:r>
                      <a:endParaRPr lang="en-IN" sz="100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a:latin typeface="Times New Roman"/>
                          <a:ea typeface="Calibri"/>
                          <a:cs typeface="Times New Roman"/>
                        </a:rPr>
                        <a:t>Modified Image</a:t>
                      </a:r>
                      <a:endParaRPr lang="en-IN" sz="100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a:latin typeface="Times New Roman"/>
                          <a:ea typeface="Calibri"/>
                          <a:cs typeface="Times New Roman"/>
                        </a:rPr>
                        <a:t>Parameters</a:t>
                      </a:r>
                      <a:endParaRPr lang="en-IN" sz="100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5082">
                <a:tc rowSpan="5">
                  <a:txBody>
                    <a:bodyPr/>
                    <a:lstStyle/>
                    <a:p>
                      <a:pPr algn="ctr">
                        <a:spcAft>
                          <a:spcPts val="0"/>
                        </a:spcAft>
                      </a:pPr>
                      <a:endParaRPr lang="en-US" sz="2000" dirty="0" smtClean="0">
                        <a:latin typeface="Times New Roman"/>
                        <a:ea typeface="Calibri"/>
                        <a:cs typeface="Times New Roman"/>
                      </a:endParaRPr>
                    </a:p>
                    <a:p>
                      <a:pPr algn="ctr">
                        <a:spcAft>
                          <a:spcPts val="0"/>
                        </a:spcAft>
                      </a:pPr>
                      <a:endParaRPr lang="en-US" sz="2000" dirty="0" smtClean="0">
                        <a:latin typeface="Times New Roman"/>
                        <a:ea typeface="Calibri"/>
                        <a:cs typeface="Times New Roman"/>
                      </a:endParaRPr>
                    </a:p>
                    <a:p>
                      <a:pPr algn="ctr">
                        <a:spcAft>
                          <a:spcPts val="0"/>
                        </a:spcAft>
                      </a:pPr>
                      <a:endParaRPr lang="en-US" sz="2000" dirty="0" smtClean="0">
                        <a:latin typeface="Times New Roman"/>
                        <a:ea typeface="Calibri"/>
                        <a:cs typeface="Times New Roman"/>
                      </a:endParaRPr>
                    </a:p>
                    <a:p>
                      <a:pPr algn="ctr">
                        <a:spcAft>
                          <a:spcPts val="0"/>
                        </a:spcAft>
                      </a:pPr>
                      <a:endParaRPr lang="en-US" sz="2000" dirty="0" smtClean="0">
                        <a:latin typeface="Times New Roman"/>
                        <a:ea typeface="Calibri"/>
                        <a:cs typeface="Times New Roman"/>
                      </a:endParaRPr>
                    </a:p>
                    <a:p>
                      <a:pPr algn="ctr">
                        <a:spcAft>
                          <a:spcPts val="0"/>
                        </a:spcAft>
                      </a:pPr>
                      <a:endParaRPr lang="en-US" sz="2000" dirty="0" smtClean="0">
                        <a:latin typeface="Times New Roman"/>
                        <a:ea typeface="Calibri"/>
                        <a:cs typeface="Times New Roman"/>
                      </a:endParaRPr>
                    </a:p>
                    <a:p>
                      <a:pPr algn="ctr">
                        <a:spcAft>
                          <a:spcPts val="0"/>
                        </a:spcAft>
                      </a:pPr>
                      <a:endParaRPr lang="en-US" sz="2000" dirty="0" smtClean="0">
                        <a:latin typeface="Times New Roman"/>
                        <a:ea typeface="Calibri"/>
                        <a:cs typeface="Times New Roman"/>
                      </a:endParaRPr>
                    </a:p>
                    <a:p>
                      <a:pPr algn="ctr">
                        <a:spcAft>
                          <a:spcPts val="0"/>
                        </a:spcAft>
                      </a:pPr>
                      <a:endParaRPr lang="en-US" sz="2000" dirty="0" smtClean="0">
                        <a:latin typeface="Times New Roman"/>
                        <a:ea typeface="Calibri"/>
                        <a:cs typeface="Times New Roman"/>
                      </a:endParaRPr>
                    </a:p>
                    <a:p>
                      <a:pPr algn="ctr">
                        <a:spcAft>
                          <a:spcPts val="0"/>
                        </a:spcAft>
                      </a:pPr>
                      <a:endParaRPr lang="en-US" sz="2000" dirty="0" smtClean="0">
                        <a:latin typeface="Times New Roman"/>
                        <a:ea typeface="Calibri"/>
                        <a:cs typeface="Times New Roman"/>
                      </a:endParaRPr>
                    </a:p>
                    <a:p>
                      <a:pPr algn="ctr">
                        <a:spcAft>
                          <a:spcPts val="0"/>
                        </a:spcAft>
                      </a:pPr>
                      <a:endParaRPr lang="en-US" sz="2000" dirty="0" smtClean="0">
                        <a:latin typeface="Times New Roman"/>
                        <a:ea typeface="Calibri"/>
                        <a:cs typeface="Times New Roman"/>
                      </a:endParaRPr>
                    </a:p>
                    <a:p>
                      <a:pPr algn="ctr">
                        <a:spcAft>
                          <a:spcPts val="0"/>
                        </a:spcAft>
                      </a:pPr>
                      <a:r>
                        <a:rPr lang="en-US" sz="1800" kern="1200" dirty="0" smtClean="0">
                          <a:solidFill>
                            <a:schemeClr val="tx1"/>
                          </a:solidFill>
                          <a:latin typeface="+mn-lt"/>
                          <a:ea typeface="+mn-ea"/>
                          <a:cs typeface="+mn-cs"/>
                        </a:rPr>
                        <a:t>Discrete Wavelet Transform</a:t>
                      </a:r>
                      <a:endParaRPr lang="en-US" sz="2000" dirty="0" smtClean="0">
                        <a:latin typeface="Times New Roman"/>
                        <a:ea typeface="Calibri"/>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n-IN" sz="1000" dirty="0">
                        <a:latin typeface="Times New Roman"/>
                        <a:ea typeface="Times New Roman"/>
                        <a:cs typeface="Times New Roman"/>
                      </a:endParaRPr>
                    </a:p>
                    <a:p>
                      <a:pPr>
                        <a:spcAft>
                          <a:spcPts val="0"/>
                        </a:spcAft>
                      </a:pPr>
                      <a:r>
                        <a:rPr lang="en-US" sz="1000" dirty="0">
                          <a:latin typeface="Times New Roman"/>
                          <a:ea typeface="Calibri"/>
                          <a:cs typeface="Times New Roman"/>
                        </a:rPr>
                        <a:t>Size=66094, E=6.6962</a:t>
                      </a:r>
                      <a:endParaRPr lang="en-IN" sz="1000" dirty="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n-IN" sz="1000" dirty="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latin typeface="Times New Roman"/>
                          <a:ea typeface="Calibri"/>
                          <a:cs typeface="Times New Roman"/>
                        </a:rPr>
                        <a:t>SIZE=</a:t>
                      </a:r>
                      <a:r>
                        <a:rPr lang="en-US" sz="1200">
                          <a:latin typeface="Times New Roman"/>
                          <a:ea typeface="Times New Roman"/>
                          <a:cs typeface="Times New Roman"/>
                        </a:rPr>
                        <a:t> </a:t>
                      </a:r>
                      <a:r>
                        <a:rPr lang="en-US" sz="1200">
                          <a:latin typeface="Times New Roman"/>
                          <a:ea typeface="Calibri"/>
                          <a:cs typeface="Times New Roman"/>
                        </a:rPr>
                        <a:t>17462</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MSE=</a:t>
                      </a:r>
                      <a:r>
                        <a:rPr lang="en-US" sz="1200">
                          <a:latin typeface="Times New Roman"/>
                          <a:ea typeface="Times New Roman"/>
                          <a:cs typeface="Times New Roman"/>
                        </a:rPr>
                        <a:t> </a:t>
                      </a:r>
                      <a:r>
                        <a:rPr lang="en-US" sz="1200">
                          <a:latin typeface="Times New Roman"/>
                          <a:ea typeface="Calibri"/>
                          <a:cs typeface="Times New Roman"/>
                        </a:rPr>
                        <a:t>3.5987E+004</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RME=</a:t>
                      </a:r>
                      <a:r>
                        <a:rPr lang="en-US" sz="1200">
                          <a:latin typeface="Times New Roman"/>
                          <a:ea typeface="Times New Roman"/>
                          <a:cs typeface="Times New Roman"/>
                        </a:rPr>
                        <a:t> </a:t>
                      </a:r>
                      <a:r>
                        <a:rPr lang="en-US" sz="1200">
                          <a:latin typeface="Times New Roman"/>
                          <a:ea typeface="Calibri"/>
                          <a:cs typeface="Times New Roman"/>
                        </a:rPr>
                        <a:t>189.7021</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SNR=</a:t>
                      </a:r>
                      <a:r>
                        <a:rPr lang="en-US" sz="1200">
                          <a:latin typeface="Times New Roman"/>
                          <a:ea typeface="Times New Roman"/>
                          <a:cs typeface="Times New Roman"/>
                        </a:rPr>
                        <a:t> </a:t>
                      </a:r>
                      <a:r>
                        <a:rPr lang="en-US" sz="1200">
                          <a:latin typeface="Times New Roman"/>
                          <a:ea typeface="Calibri"/>
                          <a:cs typeface="Times New Roman"/>
                        </a:rPr>
                        <a:t>14.4215</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PSNR=</a:t>
                      </a:r>
                      <a:r>
                        <a:rPr lang="en-US" sz="1200">
                          <a:latin typeface="Times New Roman"/>
                          <a:ea typeface="Times New Roman"/>
                          <a:cs typeface="Times New Roman"/>
                        </a:rPr>
                        <a:t> </a:t>
                      </a:r>
                      <a:r>
                        <a:rPr lang="en-US" sz="1200">
                          <a:latin typeface="Times New Roman"/>
                          <a:ea typeface="Calibri"/>
                          <a:cs typeface="Times New Roman"/>
                        </a:rPr>
                        <a:t>5.9944</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CR=</a:t>
                      </a:r>
                      <a:r>
                        <a:rPr lang="en-US" sz="1200">
                          <a:latin typeface="Times New Roman"/>
                          <a:ea typeface="Times New Roman"/>
                          <a:cs typeface="Times New Roman"/>
                        </a:rPr>
                        <a:t> </a:t>
                      </a:r>
                      <a:r>
                        <a:rPr lang="en-US" sz="1200">
                          <a:latin typeface="Times New Roman"/>
                          <a:ea typeface="Calibri"/>
                          <a:cs typeface="Times New Roman"/>
                        </a:rPr>
                        <a:t>3.7850</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E=</a:t>
                      </a:r>
                      <a:r>
                        <a:rPr lang="en-US" sz="1200">
                          <a:latin typeface="Times New Roman"/>
                          <a:ea typeface="Times New Roman"/>
                          <a:cs typeface="Times New Roman"/>
                        </a:rPr>
                        <a:t> </a:t>
                      </a:r>
                      <a:r>
                        <a:rPr lang="en-US" sz="1200">
                          <a:latin typeface="Times New Roman"/>
                          <a:ea typeface="Calibri"/>
                          <a:cs typeface="Times New Roman"/>
                        </a:rPr>
                        <a:t>7.5690</a:t>
                      </a:r>
                      <a:endParaRPr lang="en-IN"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5082">
                <a:tc vMerge="1">
                  <a:txBody>
                    <a:bodyPr/>
                    <a:lstStyle/>
                    <a:p>
                      <a:endParaRPr lang="en-IN"/>
                    </a:p>
                  </a:txBody>
                  <a:tcPr/>
                </a:tc>
                <a:tc>
                  <a:txBody>
                    <a:bodyPr/>
                    <a:lstStyle/>
                    <a:p>
                      <a:pPr>
                        <a:spcAft>
                          <a:spcPts val="0"/>
                        </a:spcAft>
                      </a:pPr>
                      <a:endParaRPr lang="en-IN" sz="1000">
                        <a:latin typeface="Times New Roman"/>
                        <a:ea typeface="Times New Roman"/>
                        <a:cs typeface="Times New Roman"/>
                      </a:endParaRPr>
                    </a:p>
                    <a:p>
                      <a:pPr>
                        <a:spcAft>
                          <a:spcPts val="0"/>
                        </a:spcAft>
                      </a:pPr>
                      <a:r>
                        <a:rPr lang="en-US" sz="1000">
                          <a:latin typeface="Times New Roman"/>
                          <a:ea typeface="Calibri"/>
                          <a:cs typeface="Times New Roman"/>
                        </a:rPr>
                        <a:t>Size=66614, E=7.4462</a:t>
                      </a:r>
                      <a:endParaRPr lang="en-IN" sz="100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n-IN" sz="1000" dirty="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latin typeface="Times New Roman"/>
                          <a:ea typeface="Calibri"/>
                          <a:cs typeface="Times New Roman"/>
                        </a:rPr>
                        <a:t>SIZE=</a:t>
                      </a:r>
                      <a:r>
                        <a:rPr lang="en-US" sz="1200">
                          <a:latin typeface="Times New Roman"/>
                          <a:ea typeface="Times New Roman"/>
                          <a:cs typeface="Times New Roman"/>
                        </a:rPr>
                        <a:t> </a:t>
                      </a:r>
                      <a:r>
                        <a:rPr lang="en-US" sz="1200">
                          <a:latin typeface="Times New Roman"/>
                          <a:ea typeface="Calibri"/>
                          <a:cs typeface="Times New Roman"/>
                        </a:rPr>
                        <a:t>17462</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MSE=</a:t>
                      </a:r>
                      <a:r>
                        <a:rPr lang="en-US" sz="1200">
                          <a:latin typeface="Times New Roman"/>
                          <a:ea typeface="Times New Roman"/>
                          <a:cs typeface="Times New Roman"/>
                        </a:rPr>
                        <a:t> </a:t>
                      </a:r>
                      <a:r>
                        <a:rPr lang="en-US" sz="1200">
                          <a:latin typeface="Times New Roman"/>
                          <a:ea typeface="Calibri"/>
                          <a:cs typeface="Times New Roman"/>
                        </a:rPr>
                        <a:t>8.5211E+004</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RME=</a:t>
                      </a:r>
                      <a:r>
                        <a:rPr lang="en-US" sz="1200">
                          <a:latin typeface="Times New Roman"/>
                          <a:ea typeface="Times New Roman"/>
                          <a:cs typeface="Times New Roman"/>
                        </a:rPr>
                        <a:t> </a:t>
                      </a:r>
                      <a:r>
                        <a:rPr lang="en-US" sz="1200">
                          <a:latin typeface="Times New Roman"/>
                          <a:ea typeface="Calibri"/>
                          <a:cs typeface="Times New Roman"/>
                        </a:rPr>
                        <a:t>291.9091</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SNR=</a:t>
                      </a:r>
                      <a:r>
                        <a:rPr lang="en-US" sz="1200">
                          <a:latin typeface="Times New Roman"/>
                          <a:ea typeface="Times New Roman"/>
                          <a:cs typeface="Times New Roman"/>
                        </a:rPr>
                        <a:t> </a:t>
                      </a:r>
                      <a:r>
                        <a:rPr lang="en-US" sz="1200">
                          <a:latin typeface="Times New Roman"/>
                          <a:ea typeface="Calibri"/>
                          <a:cs typeface="Times New Roman"/>
                        </a:rPr>
                        <a:t>14.4048</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PSNR=</a:t>
                      </a:r>
                      <a:r>
                        <a:rPr lang="en-US" sz="1200">
                          <a:latin typeface="Times New Roman"/>
                          <a:ea typeface="Times New Roman"/>
                          <a:cs typeface="Times New Roman"/>
                        </a:rPr>
                        <a:t> </a:t>
                      </a:r>
                      <a:r>
                        <a:rPr lang="en-US" sz="1200">
                          <a:latin typeface="Times New Roman"/>
                          <a:ea typeface="Calibri"/>
                          <a:cs typeface="Times New Roman"/>
                        </a:rPr>
                        <a:t>-2.6253</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CR=</a:t>
                      </a:r>
                      <a:r>
                        <a:rPr lang="en-US" sz="1200">
                          <a:latin typeface="Times New Roman"/>
                          <a:ea typeface="Times New Roman"/>
                          <a:cs typeface="Times New Roman"/>
                        </a:rPr>
                        <a:t> </a:t>
                      </a:r>
                      <a:r>
                        <a:rPr lang="en-US" sz="1200">
                          <a:latin typeface="Times New Roman"/>
                          <a:ea typeface="Calibri"/>
                          <a:cs typeface="Times New Roman"/>
                        </a:rPr>
                        <a:t>3.8148</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E=</a:t>
                      </a:r>
                      <a:r>
                        <a:rPr lang="en-US" sz="1200">
                          <a:latin typeface="Times New Roman"/>
                          <a:ea typeface="Times New Roman"/>
                          <a:cs typeface="Times New Roman"/>
                        </a:rPr>
                        <a:t> </a:t>
                      </a:r>
                      <a:r>
                        <a:rPr lang="en-US" sz="1200">
                          <a:latin typeface="Times New Roman"/>
                          <a:ea typeface="Calibri"/>
                          <a:cs typeface="Times New Roman"/>
                        </a:rPr>
                        <a:t>4.6651</a:t>
                      </a:r>
                      <a:endParaRPr lang="en-IN"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5082">
                <a:tc vMerge="1">
                  <a:txBody>
                    <a:bodyPr/>
                    <a:lstStyle/>
                    <a:p>
                      <a:endParaRPr lang="en-IN"/>
                    </a:p>
                  </a:txBody>
                  <a:tcPr/>
                </a:tc>
                <a:tc>
                  <a:txBody>
                    <a:bodyPr/>
                    <a:lstStyle/>
                    <a:p>
                      <a:pPr>
                        <a:spcAft>
                          <a:spcPts val="0"/>
                        </a:spcAft>
                      </a:pPr>
                      <a:endParaRPr lang="en-IN" sz="1000">
                        <a:latin typeface="Times New Roman"/>
                        <a:ea typeface="Times New Roman"/>
                        <a:cs typeface="Times New Roman"/>
                      </a:endParaRPr>
                    </a:p>
                    <a:p>
                      <a:pPr>
                        <a:spcAft>
                          <a:spcPts val="0"/>
                        </a:spcAft>
                      </a:pPr>
                      <a:r>
                        <a:rPr lang="en-US" sz="1000">
                          <a:latin typeface="Times New Roman"/>
                          <a:ea typeface="Calibri"/>
                          <a:cs typeface="Times New Roman"/>
                        </a:rPr>
                        <a:t>Size=</a:t>
                      </a:r>
                      <a:r>
                        <a:rPr lang="en-US" sz="1000">
                          <a:latin typeface="Times New Roman"/>
                          <a:ea typeface="Times New Roman"/>
                          <a:cs typeface="Times New Roman"/>
                        </a:rPr>
                        <a:t> 40181,</a:t>
                      </a:r>
                      <a:r>
                        <a:rPr lang="en-US" sz="1000">
                          <a:latin typeface="Times New Roman"/>
                          <a:ea typeface="Calibri"/>
                          <a:cs typeface="Times New Roman"/>
                        </a:rPr>
                        <a:t>E=7.5327</a:t>
                      </a:r>
                      <a:endParaRPr lang="en-IN" sz="100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n-IN" sz="1000" dirty="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latin typeface="Times New Roman"/>
                          <a:ea typeface="Calibri"/>
                          <a:cs typeface="Times New Roman"/>
                        </a:rPr>
                        <a:t>SIZE=</a:t>
                      </a:r>
                      <a:r>
                        <a:rPr lang="en-US" sz="1200">
                          <a:latin typeface="Times New Roman"/>
                          <a:ea typeface="Times New Roman"/>
                          <a:cs typeface="Times New Roman"/>
                        </a:rPr>
                        <a:t> </a:t>
                      </a:r>
                      <a:r>
                        <a:rPr lang="en-US" sz="1200">
                          <a:latin typeface="Times New Roman"/>
                          <a:ea typeface="Calibri"/>
                          <a:cs typeface="Times New Roman"/>
                        </a:rPr>
                        <a:t>17462</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MSE=</a:t>
                      </a:r>
                      <a:r>
                        <a:rPr lang="en-US" sz="1200">
                          <a:latin typeface="Times New Roman"/>
                          <a:ea typeface="Times New Roman"/>
                          <a:cs typeface="Times New Roman"/>
                        </a:rPr>
                        <a:t> </a:t>
                      </a:r>
                      <a:r>
                        <a:rPr lang="en-US" sz="1200">
                          <a:latin typeface="Times New Roman"/>
                          <a:ea typeface="Calibri"/>
                          <a:cs typeface="Times New Roman"/>
                        </a:rPr>
                        <a:t>8.2976E+004</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RME=</a:t>
                      </a:r>
                      <a:r>
                        <a:rPr lang="en-US" sz="1200">
                          <a:latin typeface="Times New Roman"/>
                          <a:ea typeface="Times New Roman"/>
                          <a:cs typeface="Times New Roman"/>
                        </a:rPr>
                        <a:t> </a:t>
                      </a:r>
                      <a:r>
                        <a:rPr lang="en-US" sz="1200">
                          <a:latin typeface="Times New Roman"/>
                          <a:ea typeface="Calibri"/>
                          <a:cs typeface="Times New Roman"/>
                        </a:rPr>
                        <a:t>288.0547</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SNR=</a:t>
                      </a:r>
                      <a:r>
                        <a:rPr lang="en-US" sz="1200">
                          <a:latin typeface="Times New Roman"/>
                          <a:ea typeface="Times New Roman"/>
                          <a:cs typeface="Times New Roman"/>
                        </a:rPr>
                        <a:t> </a:t>
                      </a:r>
                      <a:r>
                        <a:rPr lang="en-US" sz="1200">
                          <a:latin typeface="Times New Roman"/>
                          <a:ea typeface="Calibri"/>
                          <a:cs typeface="Times New Roman"/>
                        </a:rPr>
                        <a:t>16.2093</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PSNR=</a:t>
                      </a:r>
                      <a:r>
                        <a:rPr lang="en-US" sz="1200">
                          <a:latin typeface="Times New Roman"/>
                          <a:ea typeface="Times New Roman"/>
                          <a:cs typeface="Times New Roman"/>
                        </a:rPr>
                        <a:t> </a:t>
                      </a:r>
                      <a:r>
                        <a:rPr lang="en-US" sz="1200">
                          <a:latin typeface="Times New Roman"/>
                          <a:ea typeface="Calibri"/>
                          <a:cs typeface="Times New Roman"/>
                        </a:rPr>
                        <a:t>-2.3595</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CR=</a:t>
                      </a:r>
                      <a:r>
                        <a:rPr lang="en-US" sz="1200">
                          <a:latin typeface="Times New Roman"/>
                          <a:ea typeface="Times New Roman"/>
                          <a:cs typeface="Times New Roman"/>
                        </a:rPr>
                        <a:t> </a:t>
                      </a:r>
                      <a:r>
                        <a:rPr lang="en-US" sz="1200">
                          <a:latin typeface="Times New Roman"/>
                          <a:ea typeface="Calibri"/>
                          <a:cs typeface="Times New Roman"/>
                        </a:rPr>
                        <a:t>2.3011</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E=</a:t>
                      </a:r>
                      <a:r>
                        <a:rPr lang="en-US" sz="1200">
                          <a:latin typeface="Times New Roman"/>
                          <a:ea typeface="Times New Roman"/>
                          <a:cs typeface="Times New Roman"/>
                        </a:rPr>
                        <a:t> </a:t>
                      </a:r>
                      <a:r>
                        <a:rPr lang="en-US" sz="1200">
                          <a:latin typeface="Times New Roman"/>
                          <a:ea typeface="Calibri"/>
                          <a:cs typeface="Times New Roman"/>
                        </a:rPr>
                        <a:t>5.0169</a:t>
                      </a:r>
                      <a:endParaRPr lang="en-IN"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3205">
                <a:tc vMerge="1">
                  <a:txBody>
                    <a:bodyPr/>
                    <a:lstStyle/>
                    <a:p>
                      <a:endParaRPr lang="en-IN"/>
                    </a:p>
                  </a:txBody>
                  <a:tcPr/>
                </a:tc>
                <a:tc>
                  <a:txBody>
                    <a:bodyPr/>
                    <a:lstStyle/>
                    <a:p>
                      <a:pPr>
                        <a:spcAft>
                          <a:spcPts val="0"/>
                        </a:spcAft>
                      </a:pPr>
                      <a:endParaRPr lang="en-IN" sz="1000">
                        <a:latin typeface="Times New Roman"/>
                        <a:ea typeface="Times New Roman"/>
                        <a:cs typeface="Times New Roman"/>
                      </a:endParaRPr>
                    </a:p>
                    <a:p>
                      <a:pPr>
                        <a:spcAft>
                          <a:spcPts val="0"/>
                        </a:spcAft>
                      </a:pPr>
                      <a:r>
                        <a:rPr lang="en-US" sz="1000">
                          <a:latin typeface="Times New Roman"/>
                          <a:ea typeface="Calibri"/>
                          <a:cs typeface="Times New Roman"/>
                        </a:rPr>
                        <a:t>Size=</a:t>
                      </a:r>
                      <a:r>
                        <a:rPr lang="en-US" sz="1000">
                          <a:latin typeface="Times New Roman"/>
                          <a:ea typeface="Times New Roman"/>
                          <a:cs typeface="Times New Roman"/>
                        </a:rPr>
                        <a:t> </a:t>
                      </a:r>
                      <a:r>
                        <a:rPr lang="en-US" sz="1000">
                          <a:latin typeface="Times New Roman"/>
                          <a:ea typeface="Calibri"/>
                          <a:cs typeface="Times New Roman"/>
                        </a:rPr>
                        <a:t>32650,E=7.3529</a:t>
                      </a:r>
                      <a:endParaRPr lang="en-IN" sz="100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n-IN" sz="1000" dirty="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latin typeface="Times New Roman"/>
                          <a:ea typeface="Calibri"/>
                          <a:cs typeface="Times New Roman"/>
                        </a:rPr>
                        <a:t>SIZE=</a:t>
                      </a:r>
                      <a:r>
                        <a:rPr lang="en-US" sz="1200">
                          <a:latin typeface="Times New Roman"/>
                          <a:ea typeface="Times New Roman"/>
                          <a:cs typeface="Times New Roman"/>
                        </a:rPr>
                        <a:t> </a:t>
                      </a:r>
                      <a:r>
                        <a:rPr lang="en-US" sz="1200">
                          <a:latin typeface="Times New Roman"/>
                          <a:ea typeface="Calibri"/>
                          <a:cs typeface="Times New Roman"/>
                        </a:rPr>
                        <a:t>17462</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MSE=</a:t>
                      </a:r>
                      <a:r>
                        <a:rPr lang="en-US" sz="1200">
                          <a:latin typeface="Times New Roman"/>
                          <a:ea typeface="Times New Roman"/>
                          <a:cs typeface="Times New Roman"/>
                        </a:rPr>
                        <a:t> </a:t>
                      </a:r>
                      <a:r>
                        <a:rPr lang="en-US" sz="1200">
                          <a:latin typeface="Times New Roman"/>
                          <a:ea typeface="Calibri"/>
                          <a:cs typeface="Times New Roman"/>
                        </a:rPr>
                        <a:t>7.6971E+004</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RME=</a:t>
                      </a:r>
                      <a:r>
                        <a:rPr lang="en-US" sz="1200">
                          <a:latin typeface="Times New Roman"/>
                          <a:ea typeface="Times New Roman"/>
                          <a:cs typeface="Times New Roman"/>
                        </a:rPr>
                        <a:t> </a:t>
                      </a:r>
                      <a:r>
                        <a:rPr lang="en-US" sz="1200">
                          <a:latin typeface="Times New Roman"/>
                          <a:ea typeface="Calibri"/>
                          <a:cs typeface="Times New Roman"/>
                        </a:rPr>
                        <a:t>277.4363</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SNR=</a:t>
                      </a:r>
                      <a:r>
                        <a:rPr lang="en-US" sz="1200">
                          <a:latin typeface="Times New Roman"/>
                          <a:ea typeface="Times New Roman"/>
                          <a:cs typeface="Times New Roman"/>
                        </a:rPr>
                        <a:t> </a:t>
                      </a:r>
                      <a:r>
                        <a:rPr lang="en-US" sz="1200">
                          <a:latin typeface="Times New Roman"/>
                          <a:ea typeface="Calibri"/>
                          <a:cs typeface="Times New Roman"/>
                        </a:rPr>
                        <a:t>14.8068</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PSNR=</a:t>
                      </a:r>
                      <a:r>
                        <a:rPr lang="en-US" sz="1200">
                          <a:latin typeface="Times New Roman"/>
                          <a:ea typeface="Times New Roman"/>
                          <a:cs typeface="Times New Roman"/>
                        </a:rPr>
                        <a:t> </a:t>
                      </a:r>
                      <a:r>
                        <a:rPr lang="en-US" sz="1200">
                          <a:latin typeface="Times New Roman"/>
                          <a:ea typeface="Calibri"/>
                          <a:cs typeface="Times New Roman"/>
                        </a:rPr>
                        <a:t>-1.6083</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CR=</a:t>
                      </a:r>
                      <a:r>
                        <a:rPr lang="en-US" sz="1200">
                          <a:latin typeface="Times New Roman"/>
                          <a:ea typeface="Times New Roman"/>
                          <a:cs typeface="Times New Roman"/>
                        </a:rPr>
                        <a:t> </a:t>
                      </a:r>
                      <a:r>
                        <a:rPr lang="en-US" sz="1200">
                          <a:latin typeface="Times New Roman"/>
                          <a:ea typeface="Calibri"/>
                          <a:cs typeface="Times New Roman"/>
                        </a:rPr>
                        <a:t>1.8698</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E=</a:t>
                      </a:r>
                      <a:r>
                        <a:rPr lang="en-US" sz="1200">
                          <a:latin typeface="Times New Roman"/>
                          <a:ea typeface="Times New Roman"/>
                          <a:cs typeface="Times New Roman"/>
                        </a:rPr>
                        <a:t> </a:t>
                      </a:r>
                      <a:r>
                        <a:rPr lang="en-US" sz="1200">
                          <a:latin typeface="Times New Roman"/>
                          <a:ea typeface="Calibri"/>
                          <a:cs typeface="Times New Roman"/>
                        </a:rPr>
                        <a:t>4.1878</a:t>
                      </a:r>
                      <a:endParaRPr lang="en-IN"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5082">
                <a:tc vMerge="1">
                  <a:txBody>
                    <a:bodyPr/>
                    <a:lstStyle/>
                    <a:p>
                      <a:endParaRPr lang="en-IN"/>
                    </a:p>
                  </a:txBody>
                  <a:tcPr/>
                </a:tc>
                <a:tc>
                  <a:txBody>
                    <a:bodyPr/>
                    <a:lstStyle/>
                    <a:p>
                      <a:pPr>
                        <a:spcAft>
                          <a:spcPts val="0"/>
                        </a:spcAft>
                      </a:pPr>
                      <a:endParaRPr lang="en-IN" sz="1000">
                        <a:latin typeface="Times New Roman"/>
                        <a:ea typeface="Times New Roman"/>
                        <a:cs typeface="Times New Roman"/>
                      </a:endParaRPr>
                    </a:p>
                    <a:p>
                      <a:pPr>
                        <a:spcAft>
                          <a:spcPts val="0"/>
                        </a:spcAft>
                      </a:pPr>
                      <a:r>
                        <a:rPr lang="en-US" sz="1000">
                          <a:latin typeface="Times New Roman"/>
                          <a:ea typeface="Calibri"/>
                          <a:cs typeface="Times New Roman"/>
                        </a:rPr>
                        <a:t>Size=</a:t>
                      </a:r>
                      <a:r>
                        <a:rPr lang="en-US" sz="1000">
                          <a:latin typeface="Times New Roman"/>
                          <a:ea typeface="Times New Roman"/>
                          <a:cs typeface="Times New Roman"/>
                        </a:rPr>
                        <a:t> </a:t>
                      </a:r>
                      <a:r>
                        <a:rPr lang="en-US" sz="1000">
                          <a:latin typeface="Times New Roman"/>
                          <a:ea typeface="Calibri"/>
                          <a:cs typeface="Times New Roman"/>
                        </a:rPr>
                        <a:t>66614,E=6.9046</a:t>
                      </a:r>
                      <a:endParaRPr lang="en-IN" sz="100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IN" sz="1000" dirty="0"/>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dirty="0">
                          <a:latin typeface="Times New Roman"/>
                          <a:ea typeface="Calibri"/>
                          <a:cs typeface="Times New Roman"/>
                        </a:rPr>
                        <a:t>SIZE=</a:t>
                      </a:r>
                      <a:r>
                        <a:rPr lang="en-US" sz="1200" dirty="0">
                          <a:latin typeface="Times New Roman"/>
                          <a:ea typeface="Times New Roman"/>
                          <a:cs typeface="Times New Roman"/>
                        </a:rPr>
                        <a:t> </a:t>
                      </a:r>
                      <a:r>
                        <a:rPr lang="en-US" sz="1200" dirty="0">
                          <a:latin typeface="Times New Roman"/>
                          <a:ea typeface="Calibri"/>
                          <a:cs typeface="Times New Roman"/>
                        </a:rPr>
                        <a:t>17462</a:t>
                      </a:r>
                      <a:endParaRPr lang="en-IN" sz="1200" dirty="0">
                        <a:latin typeface="Times New Roman"/>
                        <a:ea typeface="Times New Roman"/>
                        <a:cs typeface="Times New Roman"/>
                      </a:endParaRPr>
                    </a:p>
                    <a:p>
                      <a:pPr>
                        <a:spcAft>
                          <a:spcPts val="0"/>
                        </a:spcAft>
                      </a:pPr>
                      <a:r>
                        <a:rPr lang="en-US" sz="1200" dirty="0">
                          <a:latin typeface="Times New Roman"/>
                          <a:ea typeface="Calibri"/>
                          <a:cs typeface="Times New Roman"/>
                        </a:rPr>
                        <a:t>MSE=</a:t>
                      </a:r>
                      <a:r>
                        <a:rPr lang="en-US" sz="1200" dirty="0">
                          <a:latin typeface="Times New Roman"/>
                          <a:ea typeface="Times New Roman"/>
                          <a:cs typeface="Times New Roman"/>
                        </a:rPr>
                        <a:t> </a:t>
                      </a:r>
                      <a:r>
                        <a:rPr lang="en-US" sz="1200" dirty="0">
                          <a:latin typeface="Times New Roman"/>
                          <a:ea typeface="Calibri"/>
                          <a:cs typeface="Times New Roman"/>
                        </a:rPr>
                        <a:t>9.1795E+004</a:t>
                      </a:r>
                      <a:endParaRPr lang="en-IN" sz="1200" dirty="0">
                        <a:latin typeface="Times New Roman"/>
                        <a:ea typeface="Times New Roman"/>
                        <a:cs typeface="Times New Roman"/>
                      </a:endParaRPr>
                    </a:p>
                    <a:p>
                      <a:pPr>
                        <a:spcAft>
                          <a:spcPts val="0"/>
                        </a:spcAft>
                      </a:pPr>
                      <a:r>
                        <a:rPr lang="en-US" sz="1200" dirty="0">
                          <a:latin typeface="Times New Roman"/>
                          <a:ea typeface="Calibri"/>
                          <a:cs typeface="Times New Roman"/>
                        </a:rPr>
                        <a:t>RME=</a:t>
                      </a:r>
                      <a:r>
                        <a:rPr lang="en-US" sz="1200" dirty="0">
                          <a:latin typeface="Times New Roman"/>
                          <a:ea typeface="Times New Roman"/>
                          <a:cs typeface="Times New Roman"/>
                        </a:rPr>
                        <a:t> </a:t>
                      </a:r>
                      <a:r>
                        <a:rPr lang="en-US" sz="1200" dirty="0">
                          <a:latin typeface="Times New Roman"/>
                          <a:ea typeface="Calibri"/>
                          <a:cs typeface="Times New Roman"/>
                        </a:rPr>
                        <a:t>302.9766</a:t>
                      </a:r>
                      <a:endParaRPr lang="en-IN" sz="1200" dirty="0">
                        <a:latin typeface="Times New Roman"/>
                        <a:ea typeface="Times New Roman"/>
                        <a:cs typeface="Times New Roman"/>
                      </a:endParaRPr>
                    </a:p>
                    <a:p>
                      <a:pPr>
                        <a:spcAft>
                          <a:spcPts val="0"/>
                        </a:spcAft>
                      </a:pPr>
                      <a:r>
                        <a:rPr lang="en-US" sz="1200" dirty="0">
                          <a:latin typeface="Times New Roman"/>
                          <a:ea typeface="Calibri"/>
                          <a:cs typeface="Times New Roman"/>
                        </a:rPr>
                        <a:t>SNR=</a:t>
                      </a:r>
                      <a:r>
                        <a:rPr lang="en-US" sz="1200" dirty="0">
                          <a:latin typeface="Times New Roman"/>
                          <a:ea typeface="Times New Roman"/>
                          <a:cs typeface="Times New Roman"/>
                        </a:rPr>
                        <a:t> </a:t>
                      </a:r>
                      <a:r>
                        <a:rPr lang="en-US" sz="1200" dirty="0">
                          <a:latin typeface="Times New Roman"/>
                          <a:ea typeface="Calibri"/>
                          <a:cs typeface="Times New Roman"/>
                        </a:rPr>
                        <a:t>14.4447</a:t>
                      </a:r>
                      <a:endParaRPr lang="en-IN" sz="1200" dirty="0">
                        <a:latin typeface="Times New Roman"/>
                        <a:ea typeface="Times New Roman"/>
                        <a:cs typeface="Times New Roman"/>
                      </a:endParaRPr>
                    </a:p>
                    <a:p>
                      <a:pPr>
                        <a:spcAft>
                          <a:spcPts val="0"/>
                        </a:spcAft>
                      </a:pPr>
                      <a:r>
                        <a:rPr lang="en-US" sz="1200" dirty="0">
                          <a:latin typeface="Times New Roman"/>
                          <a:ea typeface="Calibri"/>
                          <a:cs typeface="Times New Roman"/>
                        </a:rPr>
                        <a:t>PSNR=</a:t>
                      </a:r>
                      <a:r>
                        <a:rPr lang="en-US" sz="1200" dirty="0">
                          <a:latin typeface="Times New Roman"/>
                          <a:ea typeface="Times New Roman"/>
                          <a:cs typeface="Times New Roman"/>
                        </a:rPr>
                        <a:t> </a:t>
                      </a:r>
                      <a:r>
                        <a:rPr lang="en-US" sz="1200" dirty="0">
                          <a:latin typeface="Times New Roman"/>
                          <a:ea typeface="Calibri"/>
                          <a:cs typeface="Times New Roman"/>
                        </a:rPr>
                        <a:t>-3.3696</a:t>
                      </a:r>
                      <a:endParaRPr lang="en-IN" sz="1200" dirty="0">
                        <a:latin typeface="Times New Roman"/>
                        <a:ea typeface="Times New Roman"/>
                        <a:cs typeface="Times New Roman"/>
                      </a:endParaRPr>
                    </a:p>
                    <a:p>
                      <a:pPr>
                        <a:spcAft>
                          <a:spcPts val="0"/>
                        </a:spcAft>
                      </a:pPr>
                      <a:r>
                        <a:rPr lang="en-US" sz="1200" dirty="0">
                          <a:latin typeface="Times New Roman"/>
                          <a:ea typeface="Calibri"/>
                          <a:cs typeface="Times New Roman"/>
                        </a:rPr>
                        <a:t>CR=</a:t>
                      </a:r>
                      <a:r>
                        <a:rPr lang="en-US" sz="1200" dirty="0">
                          <a:latin typeface="Times New Roman"/>
                          <a:ea typeface="Times New Roman"/>
                          <a:cs typeface="Times New Roman"/>
                        </a:rPr>
                        <a:t> </a:t>
                      </a:r>
                      <a:r>
                        <a:rPr lang="en-US" sz="1200" dirty="0">
                          <a:latin typeface="Times New Roman"/>
                          <a:ea typeface="Calibri"/>
                          <a:cs typeface="Times New Roman"/>
                        </a:rPr>
                        <a:t>3.8148</a:t>
                      </a:r>
                      <a:endParaRPr lang="en-IN" sz="1200" dirty="0">
                        <a:latin typeface="Times New Roman"/>
                        <a:ea typeface="Times New Roman"/>
                        <a:cs typeface="Times New Roman"/>
                      </a:endParaRPr>
                    </a:p>
                    <a:p>
                      <a:pPr>
                        <a:spcAft>
                          <a:spcPts val="0"/>
                        </a:spcAft>
                      </a:pPr>
                      <a:r>
                        <a:rPr lang="en-US" sz="1200" dirty="0">
                          <a:latin typeface="Times New Roman"/>
                          <a:ea typeface="Calibri"/>
                          <a:cs typeface="Times New Roman"/>
                        </a:rPr>
                        <a:t>E=</a:t>
                      </a:r>
                      <a:r>
                        <a:rPr lang="en-US" sz="1200" dirty="0">
                          <a:latin typeface="Times New Roman"/>
                          <a:ea typeface="Times New Roman"/>
                          <a:cs typeface="Times New Roman"/>
                        </a:rPr>
                        <a:t> </a:t>
                      </a:r>
                      <a:r>
                        <a:rPr lang="en-US" sz="1200" dirty="0">
                          <a:latin typeface="Times New Roman"/>
                          <a:ea typeface="Calibri"/>
                          <a:cs typeface="Times New Roman"/>
                        </a:rPr>
                        <a:t>2.7891</a:t>
                      </a:r>
                      <a:endParaRPr lang="en-IN"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045" name="Picture 0" descr="bab.bmp"/>
          <p:cNvPicPr>
            <a:picLocks noChangeAspect="1" noChangeArrowheads="1"/>
          </p:cNvPicPr>
          <p:nvPr/>
        </p:nvPicPr>
        <p:blipFill>
          <a:blip r:embed="rId3" cstate="print"/>
          <a:srcRect/>
          <a:stretch>
            <a:fillRect/>
          </a:stretch>
        </p:blipFill>
        <p:spPr bwMode="auto">
          <a:xfrm>
            <a:off x="3707904" y="404664"/>
            <a:ext cx="962697" cy="868199"/>
          </a:xfrm>
          <a:prstGeom prst="rect">
            <a:avLst/>
          </a:prstGeom>
          <a:noFill/>
        </p:spPr>
      </p:pic>
      <p:pic>
        <p:nvPicPr>
          <p:cNvPr id="1043" name="Picture 7" descr="lena.bmp"/>
          <p:cNvPicPr>
            <a:picLocks noChangeAspect="1" noChangeArrowheads="1"/>
          </p:cNvPicPr>
          <p:nvPr/>
        </p:nvPicPr>
        <p:blipFill>
          <a:blip r:embed="rId4" cstate="print"/>
          <a:srcRect/>
          <a:stretch>
            <a:fillRect/>
          </a:stretch>
        </p:blipFill>
        <p:spPr bwMode="auto">
          <a:xfrm>
            <a:off x="3635896" y="1484784"/>
            <a:ext cx="1106730" cy="996057"/>
          </a:xfrm>
          <a:prstGeom prst="rect">
            <a:avLst/>
          </a:prstGeom>
          <a:noFill/>
        </p:spPr>
      </p:pic>
      <p:pic>
        <p:nvPicPr>
          <p:cNvPr id="1041" name="Picture 15" descr="pepp.png"/>
          <p:cNvPicPr>
            <a:picLocks noChangeAspect="1" noChangeArrowheads="1"/>
          </p:cNvPicPr>
          <p:nvPr/>
        </p:nvPicPr>
        <p:blipFill>
          <a:blip r:embed="rId5" cstate="print"/>
          <a:srcRect/>
          <a:stretch>
            <a:fillRect/>
          </a:stretch>
        </p:blipFill>
        <p:spPr bwMode="auto">
          <a:xfrm>
            <a:off x="3707904" y="2780928"/>
            <a:ext cx="1041529" cy="939292"/>
          </a:xfrm>
          <a:prstGeom prst="rect">
            <a:avLst/>
          </a:prstGeom>
          <a:noFill/>
        </p:spPr>
      </p:pic>
      <p:pic>
        <p:nvPicPr>
          <p:cNvPr id="1039" name="Picture 20" descr="prez.png"/>
          <p:cNvPicPr>
            <a:picLocks noChangeAspect="1" noChangeArrowheads="1"/>
          </p:cNvPicPr>
          <p:nvPr/>
        </p:nvPicPr>
        <p:blipFill>
          <a:blip r:embed="rId6" cstate="print"/>
          <a:srcRect/>
          <a:stretch>
            <a:fillRect/>
          </a:stretch>
        </p:blipFill>
        <p:spPr bwMode="auto">
          <a:xfrm>
            <a:off x="3347864" y="4365104"/>
            <a:ext cx="1220409" cy="1100616"/>
          </a:xfrm>
          <a:prstGeom prst="rect">
            <a:avLst/>
          </a:prstGeom>
          <a:noFill/>
        </p:spPr>
      </p:pic>
      <p:pic>
        <p:nvPicPr>
          <p:cNvPr id="1037" name="Picture 25" descr="rose.bmp"/>
          <p:cNvPicPr>
            <a:picLocks noChangeAspect="1" noChangeArrowheads="1"/>
          </p:cNvPicPr>
          <p:nvPr/>
        </p:nvPicPr>
        <p:blipFill>
          <a:blip r:embed="rId7" cstate="print"/>
          <a:srcRect/>
          <a:stretch>
            <a:fillRect/>
          </a:stretch>
        </p:blipFill>
        <p:spPr bwMode="auto">
          <a:xfrm>
            <a:off x="3707904" y="5877272"/>
            <a:ext cx="839904" cy="778072"/>
          </a:xfrm>
          <a:prstGeom prst="rect">
            <a:avLst/>
          </a:prstGeom>
          <a:noFill/>
        </p:spPr>
      </p:pic>
      <p:pic>
        <p:nvPicPr>
          <p:cNvPr id="20" name="Picture 19"/>
          <p:cNvPicPr/>
          <p:nvPr/>
        </p:nvPicPr>
        <p:blipFill>
          <a:blip r:embed="rId8" cstate="print"/>
          <a:srcRect l="8249" t="4564" r="39731" b="40249"/>
          <a:stretch>
            <a:fillRect/>
          </a:stretch>
        </p:blipFill>
        <p:spPr bwMode="auto">
          <a:xfrm>
            <a:off x="5364088" y="5733256"/>
            <a:ext cx="1058962" cy="957505"/>
          </a:xfrm>
          <a:prstGeom prst="rect">
            <a:avLst/>
          </a:prstGeom>
          <a:noFill/>
          <a:ln w="9525">
            <a:noFill/>
            <a:miter lim="800000"/>
            <a:headEnd/>
            <a:tailEnd/>
          </a:ln>
        </p:spPr>
      </p:pic>
      <p:pic>
        <p:nvPicPr>
          <p:cNvPr id="21" name="Picture 20"/>
          <p:cNvPicPr/>
          <p:nvPr/>
        </p:nvPicPr>
        <p:blipFill>
          <a:blip r:embed="rId9" cstate="print"/>
          <a:srcRect l="8447" t="4984" r="39726" b="41122"/>
          <a:stretch>
            <a:fillRect/>
          </a:stretch>
        </p:blipFill>
        <p:spPr bwMode="auto">
          <a:xfrm>
            <a:off x="5076056" y="4077072"/>
            <a:ext cx="1439182" cy="1301296"/>
          </a:xfrm>
          <a:prstGeom prst="rect">
            <a:avLst/>
          </a:prstGeom>
          <a:noFill/>
          <a:ln w="9525">
            <a:noFill/>
            <a:miter lim="800000"/>
            <a:headEnd/>
            <a:tailEnd/>
          </a:ln>
        </p:spPr>
      </p:pic>
      <p:pic>
        <p:nvPicPr>
          <p:cNvPr id="22" name="Picture 21"/>
          <p:cNvPicPr/>
          <p:nvPr/>
        </p:nvPicPr>
        <p:blipFill>
          <a:blip r:embed="rId10" cstate="print"/>
          <a:srcRect l="8676" t="4673" r="39726" b="40498"/>
          <a:stretch>
            <a:fillRect/>
          </a:stretch>
        </p:blipFill>
        <p:spPr bwMode="auto">
          <a:xfrm>
            <a:off x="5148064" y="2780928"/>
            <a:ext cx="1196794" cy="1082128"/>
          </a:xfrm>
          <a:prstGeom prst="rect">
            <a:avLst/>
          </a:prstGeom>
          <a:noFill/>
          <a:ln w="9525">
            <a:noFill/>
            <a:miter lim="800000"/>
            <a:headEnd/>
            <a:tailEnd/>
          </a:ln>
        </p:spPr>
      </p:pic>
      <p:pic>
        <p:nvPicPr>
          <p:cNvPr id="23" name="Picture 22"/>
          <p:cNvPicPr/>
          <p:nvPr/>
        </p:nvPicPr>
        <p:blipFill>
          <a:blip r:embed="rId11" cstate="print"/>
          <a:srcRect l="8163" t="4739" r="38953" b="40284"/>
          <a:stretch>
            <a:fillRect/>
          </a:stretch>
        </p:blipFill>
        <p:spPr bwMode="auto">
          <a:xfrm>
            <a:off x="5148064" y="1628800"/>
            <a:ext cx="1065184" cy="963131"/>
          </a:xfrm>
          <a:prstGeom prst="rect">
            <a:avLst/>
          </a:prstGeom>
          <a:noFill/>
          <a:ln w="9525">
            <a:noFill/>
            <a:miter lim="800000"/>
            <a:headEnd/>
            <a:tailEnd/>
          </a:ln>
        </p:spPr>
      </p:pic>
      <p:pic>
        <p:nvPicPr>
          <p:cNvPr id="24" name="Picture 23"/>
          <p:cNvPicPr/>
          <p:nvPr/>
        </p:nvPicPr>
        <p:blipFill>
          <a:blip r:embed="rId12" cstate="print"/>
          <a:srcRect l="9132" t="4361" r="39726" b="40499"/>
          <a:stretch>
            <a:fillRect/>
          </a:stretch>
        </p:blipFill>
        <p:spPr bwMode="auto">
          <a:xfrm>
            <a:off x="5148064" y="260648"/>
            <a:ext cx="1177099" cy="10643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nvGraphicFramePr>
        <p:xfrm>
          <a:off x="0" y="-60310"/>
          <a:ext cx="9144000" cy="6918310"/>
        </p:xfrm>
        <a:graphic>
          <a:graphicData uri="http://schemas.openxmlformats.org/drawingml/2006/table">
            <a:tbl>
              <a:tblPr/>
              <a:tblGrid>
                <a:gridCol w="2353467"/>
                <a:gridCol w="2367177"/>
                <a:gridCol w="2367177"/>
                <a:gridCol w="2056179"/>
              </a:tblGrid>
              <a:tr h="184465">
                <a:tc>
                  <a:txBody>
                    <a:bodyPr/>
                    <a:lstStyle/>
                    <a:p>
                      <a:pPr>
                        <a:spcAft>
                          <a:spcPts val="0"/>
                        </a:spcAft>
                      </a:pPr>
                      <a:r>
                        <a:rPr lang="en-US" sz="1000" dirty="0">
                          <a:latin typeface="Times New Roman"/>
                          <a:ea typeface="Calibri"/>
                          <a:cs typeface="Times New Roman"/>
                        </a:rPr>
                        <a:t>Technique</a:t>
                      </a:r>
                      <a:endParaRPr lang="en-IN" sz="1000" dirty="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a:latin typeface="Times New Roman"/>
                          <a:ea typeface="Calibri"/>
                          <a:cs typeface="Times New Roman"/>
                        </a:rPr>
                        <a:t>Original Image</a:t>
                      </a:r>
                      <a:endParaRPr lang="en-IN" sz="100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a:latin typeface="Times New Roman"/>
                          <a:ea typeface="Calibri"/>
                          <a:cs typeface="Times New Roman"/>
                        </a:rPr>
                        <a:t>Modified Image</a:t>
                      </a:r>
                      <a:endParaRPr lang="en-IN" sz="100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a:latin typeface="Times New Roman"/>
                          <a:ea typeface="Calibri"/>
                          <a:cs typeface="Times New Roman"/>
                        </a:rPr>
                        <a:t>Parameters</a:t>
                      </a:r>
                      <a:endParaRPr lang="en-IN" sz="100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5082">
                <a:tc rowSpan="5">
                  <a:txBody>
                    <a:bodyPr/>
                    <a:lstStyle/>
                    <a:p>
                      <a:pPr algn="ctr">
                        <a:spcAft>
                          <a:spcPts val="0"/>
                        </a:spcAft>
                      </a:pPr>
                      <a:endParaRPr lang="en-US" sz="2000" dirty="0" smtClean="0">
                        <a:latin typeface="Times New Roman"/>
                        <a:ea typeface="Calibri"/>
                        <a:cs typeface="Times New Roman"/>
                      </a:endParaRPr>
                    </a:p>
                    <a:p>
                      <a:pPr algn="ctr">
                        <a:spcAft>
                          <a:spcPts val="0"/>
                        </a:spcAft>
                      </a:pPr>
                      <a:endParaRPr lang="en-US" sz="2000" dirty="0" smtClean="0">
                        <a:latin typeface="Times New Roman"/>
                        <a:ea typeface="Calibri"/>
                        <a:cs typeface="Times New Roman"/>
                      </a:endParaRPr>
                    </a:p>
                    <a:p>
                      <a:pPr algn="ctr">
                        <a:spcAft>
                          <a:spcPts val="0"/>
                        </a:spcAft>
                      </a:pPr>
                      <a:endParaRPr lang="en-US" sz="2000" dirty="0" smtClean="0">
                        <a:latin typeface="Times New Roman"/>
                        <a:ea typeface="Calibri"/>
                        <a:cs typeface="Times New Roman"/>
                      </a:endParaRPr>
                    </a:p>
                    <a:p>
                      <a:pPr algn="ctr">
                        <a:spcAft>
                          <a:spcPts val="0"/>
                        </a:spcAft>
                      </a:pPr>
                      <a:endParaRPr lang="en-US" sz="2000" dirty="0" smtClean="0">
                        <a:latin typeface="Times New Roman"/>
                        <a:ea typeface="Calibri"/>
                        <a:cs typeface="Times New Roman"/>
                      </a:endParaRPr>
                    </a:p>
                    <a:p>
                      <a:pPr algn="ctr">
                        <a:spcAft>
                          <a:spcPts val="0"/>
                        </a:spcAft>
                      </a:pPr>
                      <a:endParaRPr lang="en-US" sz="2000" dirty="0" smtClean="0">
                        <a:latin typeface="Times New Roman"/>
                        <a:ea typeface="Calibri"/>
                        <a:cs typeface="Times New Roman"/>
                      </a:endParaRPr>
                    </a:p>
                    <a:p>
                      <a:pPr algn="ctr">
                        <a:spcAft>
                          <a:spcPts val="0"/>
                        </a:spcAft>
                      </a:pPr>
                      <a:endParaRPr lang="en-US" sz="2000" dirty="0" smtClean="0">
                        <a:latin typeface="Times New Roman"/>
                        <a:ea typeface="Calibri"/>
                        <a:cs typeface="Times New Roman"/>
                      </a:endParaRPr>
                    </a:p>
                    <a:p>
                      <a:pPr algn="ctr">
                        <a:spcAft>
                          <a:spcPts val="0"/>
                        </a:spcAft>
                      </a:pPr>
                      <a:endParaRPr lang="en-US" sz="2000" dirty="0" smtClean="0">
                        <a:latin typeface="Times New Roman"/>
                        <a:ea typeface="Calibri"/>
                        <a:cs typeface="Times New Roman"/>
                      </a:endParaRPr>
                    </a:p>
                    <a:p>
                      <a:pPr algn="ctr">
                        <a:spcAft>
                          <a:spcPts val="0"/>
                        </a:spcAft>
                      </a:pPr>
                      <a:r>
                        <a:rPr lang="en-US" sz="1800" kern="1200" dirty="0" smtClean="0">
                          <a:solidFill>
                            <a:schemeClr val="tx1"/>
                          </a:solidFill>
                          <a:latin typeface="+mn-lt"/>
                          <a:ea typeface="+mn-ea"/>
                          <a:cs typeface="+mn-cs"/>
                        </a:rPr>
                        <a:t>Discrete Wavelet Transform with Low Pass Filtering</a:t>
                      </a:r>
                      <a:endParaRPr lang="en-US" sz="2000" dirty="0" smtClean="0">
                        <a:latin typeface="Times New Roman"/>
                        <a:ea typeface="Calibri"/>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n-IN" sz="1000" dirty="0">
                        <a:latin typeface="Times New Roman"/>
                        <a:ea typeface="Times New Roman"/>
                        <a:cs typeface="Times New Roman"/>
                      </a:endParaRPr>
                    </a:p>
                    <a:p>
                      <a:pPr>
                        <a:spcAft>
                          <a:spcPts val="0"/>
                        </a:spcAft>
                      </a:pPr>
                      <a:r>
                        <a:rPr lang="en-US" sz="1000" dirty="0">
                          <a:latin typeface="Times New Roman"/>
                          <a:ea typeface="Calibri"/>
                          <a:cs typeface="Times New Roman"/>
                        </a:rPr>
                        <a:t>Size=66094, E=6.6962</a:t>
                      </a:r>
                      <a:endParaRPr lang="en-IN" sz="1000" dirty="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n-IN" sz="1000" dirty="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latin typeface="Times New Roman"/>
                          <a:ea typeface="Calibri"/>
                          <a:cs typeface="Times New Roman"/>
                        </a:rPr>
                        <a:t>SIZE=</a:t>
                      </a:r>
                      <a:r>
                        <a:rPr lang="en-US" sz="1200">
                          <a:latin typeface="Times New Roman"/>
                          <a:ea typeface="Times New Roman"/>
                          <a:cs typeface="Times New Roman"/>
                        </a:rPr>
                        <a:t> </a:t>
                      </a:r>
                      <a:r>
                        <a:rPr lang="en-US" sz="1200">
                          <a:latin typeface="Times New Roman"/>
                          <a:ea typeface="Calibri"/>
                          <a:cs typeface="Times New Roman"/>
                        </a:rPr>
                        <a:t>17462</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MSE=</a:t>
                      </a:r>
                      <a:r>
                        <a:rPr lang="en-US" sz="1200">
                          <a:latin typeface="Times New Roman"/>
                          <a:ea typeface="Times New Roman"/>
                          <a:cs typeface="Times New Roman"/>
                        </a:rPr>
                        <a:t> </a:t>
                      </a:r>
                      <a:r>
                        <a:rPr lang="en-US" sz="1200">
                          <a:latin typeface="Times New Roman"/>
                          <a:ea typeface="Calibri"/>
                          <a:cs typeface="Times New Roman"/>
                        </a:rPr>
                        <a:t>3.5600E+004</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RME=</a:t>
                      </a:r>
                      <a:r>
                        <a:rPr lang="en-US" sz="1200">
                          <a:latin typeface="Times New Roman"/>
                          <a:ea typeface="Times New Roman"/>
                          <a:cs typeface="Times New Roman"/>
                        </a:rPr>
                        <a:t> </a:t>
                      </a:r>
                      <a:r>
                        <a:rPr lang="en-US" sz="1200">
                          <a:latin typeface="Times New Roman"/>
                          <a:ea typeface="Calibri"/>
                          <a:cs typeface="Times New Roman"/>
                        </a:rPr>
                        <a:t>188.6806</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SNR=</a:t>
                      </a:r>
                      <a:r>
                        <a:rPr lang="en-US" sz="1200">
                          <a:latin typeface="Times New Roman"/>
                          <a:ea typeface="Times New Roman"/>
                          <a:cs typeface="Times New Roman"/>
                        </a:rPr>
                        <a:t> </a:t>
                      </a:r>
                      <a:r>
                        <a:rPr lang="en-US" sz="1200">
                          <a:latin typeface="Times New Roman"/>
                          <a:ea typeface="Calibri"/>
                          <a:cs typeface="Times New Roman"/>
                        </a:rPr>
                        <a:t>14.3481</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PSNR=</a:t>
                      </a:r>
                      <a:r>
                        <a:rPr lang="en-US" sz="1200">
                          <a:latin typeface="Times New Roman"/>
                          <a:ea typeface="Times New Roman"/>
                          <a:cs typeface="Times New Roman"/>
                        </a:rPr>
                        <a:t> </a:t>
                      </a:r>
                      <a:r>
                        <a:rPr lang="en-US" sz="1200">
                          <a:latin typeface="Times New Roman"/>
                          <a:ea typeface="Calibri"/>
                          <a:cs typeface="Times New Roman"/>
                        </a:rPr>
                        <a:t>6.1024</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CR=</a:t>
                      </a:r>
                      <a:r>
                        <a:rPr lang="en-US" sz="1200">
                          <a:latin typeface="Times New Roman"/>
                          <a:ea typeface="Times New Roman"/>
                          <a:cs typeface="Times New Roman"/>
                        </a:rPr>
                        <a:t> </a:t>
                      </a:r>
                      <a:r>
                        <a:rPr lang="en-US" sz="1200">
                          <a:latin typeface="Times New Roman"/>
                          <a:ea typeface="Calibri"/>
                          <a:cs typeface="Times New Roman"/>
                        </a:rPr>
                        <a:t>3.7850</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E=</a:t>
                      </a:r>
                      <a:r>
                        <a:rPr lang="en-US" sz="1200">
                          <a:latin typeface="Times New Roman"/>
                          <a:ea typeface="Times New Roman"/>
                          <a:cs typeface="Times New Roman"/>
                        </a:rPr>
                        <a:t> </a:t>
                      </a:r>
                      <a:r>
                        <a:rPr lang="en-US" sz="1200">
                          <a:latin typeface="Times New Roman"/>
                          <a:ea typeface="Calibri"/>
                          <a:cs typeface="Times New Roman"/>
                        </a:rPr>
                        <a:t>7.4411</a:t>
                      </a:r>
                      <a:endParaRPr lang="en-IN"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5082">
                <a:tc vMerge="1">
                  <a:txBody>
                    <a:bodyPr/>
                    <a:lstStyle/>
                    <a:p>
                      <a:endParaRPr lang="en-IN"/>
                    </a:p>
                  </a:txBody>
                  <a:tcPr/>
                </a:tc>
                <a:tc>
                  <a:txBody>
                    <a:bodyPr/>
                    <a:lstStyle/>
                    <a:p>
                      <a:pPr>
                        <a:spcAft>
                          <a:spcPts val="0"/>
                        </a:spcAft>
                      </a:pPr>
                      <a:endParaRPr lang="en-IN" sz="1000">
                        <a:latin typeface="Times New Roman"/>
                        <a:ea typeface="Times New Roman"/>
                        <a:cs typeface="Times New Roman"/>
                      </a:endParaRPr>
                    </a:p>
                    <a:p>
                      <a:pPr>
                        <a:spcAft>
                          <a:spcPts val="0"/>
                        </a:spcAft>
                      </a:pPr>
                      <a:r>
                        <a:rPr lang="en-US" sz="1000">
                          <a:latin typeface="Times New Roman"/>
                          <a:ea typeface="Calibri"/>
                          <a:cs typeface="Times New Roman"/>
                        </a:rPr>
                        <a:t>Size=66614, E=7.4462</a:t>
                      </a:r>
                      <a:endParaRPr lang="en-IN" sz="100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n-IN" sz="1000" dirty="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latin typeface="Times New Roman"/>
                          <a:ea typeface="Calibri"/>
                          <a:cs typeface="Times New Roman"/>
                        </a:rPr>
                        <a:t>SIZE=</a:t>
                      </a:r>
                      <a:r>
                        <a:rPr lang="en-US" sz="1200">
                          <a:latin typeface="Times New Roman"/>
                          <a:ea typeface="Times New Roman"/>
                          <a:cs typeface="Times New Roman"/>
                        </a:rPr>
                        <a:t> </a:t>
                      </a:r>
                      <a:r>
                        <a:rPr lang="en-US" sz="1200">
                          <a:latin typeface="Times New Roman"/>
                          <a:ea typeface="Calibri"/>
                          <a:cs typeface="Times New Roman"/>
                        </a:rPr>
                        <a:t>17462</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MSE= 8.4572E+004</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RME=</a:t>
                      </a:r>
                      <a:r>
                        <a:rPr lang="en-US" sz="1200">
                          <a:latin typeface="Times New Roman"/>
                          <a:ea typeface="Times New Roman"/>
                          <a:cs typeface="Times New Roman"/>
                        </a:rPr>
                        <a:t> </a:t>
                      </a:r>
                      <a:r>
                        <a:rPr lang="en-US" sz="1200">
                          <a:latin typeface="Times New Roman"/>
                          <a:ea typeface="Calibri"/>
                          <a:cs typeface="Times New Roman"/>
                        </a:rPr>
                        <a:t>290.8130</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SNR= 14.3641</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PSNR=</a:t>
                      </a:r>
                      <a:r>
                        <a:rPr lang="en-US" sz="1200">
                          <a:latin typeface="Times New Roman"/>
                          <a:ea typeface="Times New Roman"/>
                          <a:cs typeface="Times New Roman"/>
                        </a:rPr>
                        <a:t> </a:t>
                      </a:r>
                      <a:r>
                        <a:rPr lang="en-US" sz="1200">
                          <a:latin typeface="Times New Roman"/>
                          <a:ea typeface="Calibri"/>
                          <a:cs typeface="Times New Roman"/>
                        </a:rPr>
                        <a:t>-2.5501</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CR=</a:t>
                      </a:r>
                      <a:r>
                        <a:rPr lang="en-US" sz="1200">
                          <a:latin typeface="Times New Roman"/>
                          <a:ea typeface="Times New Roman"/>
                          <a:cs typeface="Times New Roman"/>
                        </a:rPr>
                        <a:t> </a:t>
                      </a:r>
                      <a:r>
                        <a:rPr lang="en-US" sz="1200">
                          <a:latin typeface="Times New Roman"/>
                          <a:ea typeface="Calibri"/>
                          <a:cs typeface="Times New Roman"/>
                        </a:rPr>
                        <a:t>3.8148</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E=</a:t>
                      </a:r>
                      <a:r>
                        <a:rPr lang="en-US" sz="1200">
                          <a:latin typeface="Times New Roman"/>
                          <a:ea typeface="Times New Roman"/>
                          <a:cs typeface="Times New Roman"/>
                        </a:rPr>
                        <a:t> </a:t>
                      </a:r>
                      <a:r>
                        <a:rPr lang="en-US" sz="1200">
                          <a:latin typeface="Times New Roman"/>
                          <a:ea typeface="Calibri"/>
                          <a:cs typeface="Times New Roman"/>
                        </a:rPr>
                        <a:t>5.0856</a:t>
                      </a:r>
                      <a:endParaRPr lang="en-IN"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5082">
                <a:tc vMerge="1">
                  <a:txBody>
                    <a:bodyPr/>
                    <a:lstStyle/>
                    <a:p>
                      <a:endParaRPr lang="en-IN"/>
                    </a:p>
                  </a:txBody>
                  <a:tcPr/>
                </a:tc>
                <a:tc>
                  <a:txBody>
                    <a:bodyPr/>
                    <a:lstStyle/>
                    <a:p>
                      <a:pPr>
                        <a:spcAft>
                          <a:spcPts val="0"/>
                        </a:spcAft>
                      </a:pPr>
                      <a:endParaRPr lang="en-IN" sz="1000" dirty="0">
                        <a:latin typeface="Times New Roman"/>
                        <a:ea typeface="Times New Roman"/>
                        <a:cs typeface="Times New Roman"/>
                      </a:endParaRPr>
                    </a:p>
                    <a:p>
                      <a:pPr>
                        <a:spcAft>
                          <a:spcPts val="0"/>
                        </a:spcAft>
                      </a:pPr>
                      <a:r>
                        <a:rPr lang="en-US" sz="1000" dirty="0">
                          <a:latin typeface="Times New Roman"/>
                          <a:ea typeface="Calibri"/>
                          <a:cs typeface="Times New Roman"/>
                        </a:rPr>
                        <a:t>Size=</a:t>
                      </a:r>
                      <a:r>
                        <a:rPr lang="en-US" sz="1000" dirty="0">
                          <a:latin typeface="Times New Roman"/>
                          <a:ea typeface="Times New Roman"/>
                          <a:cs typeface="Times New Roman"/>
                        </a:rPr>
                        <a:t> 40181,</a:t>
                      </a:r>
                      <a:r>
                        <a:rPr lang="en-US" sz="1000" dirty="0">
                          <a:latin typeface="Times New Roman"/>
                          <a:ea typeface="Calibri"/>
                          <a:cs typeface="Times New Roman"/>
                        </a:rPr>
                        <a:t>E=7.5327</a:t>
                      </a:r>
                      <a:endParaRPr lang="en-IN" sz="1000" dirty="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n-IN" sz="1000" dirty="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latin typeface="Times New Roman"/>
                          <a:ea typeface="Calibri"/>
                          <a:cs typeface="Times New Roman"/>
                        </a:rPr>
                        <a:t>SIZE=</a:t>
                      </a:r>
                      <a:r>
                        <a:rPr lang="en-US" sz="1200">
                          <a:latin typeface="Times New Roman"/>
                          <a:ea typeface="Times New Roman"/>
                          <a:cs typeface="Times New Roman"/>
                        </a:rPr>
                        <a:t> </a:t>
                      </a:r>
                      <a:r>
                        <a:rPr lang="en-US" sz="1200">
                          <a:latin typeface="Times New Roman"/>
                          <a:ea typeface="Calibri"/>
                          <a:cs typeface="Times New Roman"/>
                        </a:rPr>
                        <a:t>17462</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MSE=</a:t>
                      </a:r>
                      <a:r>
                        <a:rPr lang="en-US" sz="1200">
                          <a:latin typeface="Times New Roman"/>
                          <a:ea typeface="Times New Roman"/>
                          <a:cs typeface="Times New Roman"/>
                        </a:rPr>
                        <a:t> </a:t>
                      </a:r>
                      <a:r>
                        <a:rPr lang="en-US" sz="1200">
                          <a:latin typeface="Times New Roman"/>
                          <a:ea typeface="Calibri"/>
                          <a:cs typeface="Times New Roman"/>
                        </a:rPr>
                        <a:t>8.2279E+004</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RME=</a:t>
                      </a:r>
                      <a:r>
                        <a:rPr lang="en-US" sz="1200">
                          <a:latin typeface="Times New Roman"/>
                          <a:ea typeface="Times New Roman"/>
                          <a:cs typeface="Times New Roman"/>
                        </a:rPr>
                        <a:t> </a:t>
                      </a:r>
                      <a:r>
                        <a:rPr lang="en-US" sz="1200">
                          <a:latin typeface="Times New Roman"/>
                          <a:ea typeface="Calibri"/>
                          <a:cs typeface="Times New Roman"/>
                        </a:rPr>
                        <a:t>286.8435</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SNR=</a:t>
                      </a:r>
                      <a:r>
                        <a:rPr lang="en-US" sz="1200">
                          <a:latin typeface="Times New Roman"/>
                          <a:ea typeface="Times New Roman"/>
                          <a:cs typeface="Times New Roman"/>
                        </a:rPr>
                        <a:t> </a:t>
                      </a:r>
                      <a:r>
                        <a:rPr lang="en-US" sz="1200">
                          <a:latin typeface="Times New Roman"/>
                          <a:ea typeface="Calibri"/>
                          <a:cs typeface="Times New Roman"/>
                        </a:rPr>
                        <a:t>15.4348</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PSNR=</a:t>
                      </a:r>
                      <a:r>
                        <a:rPr lang="en-US" sz="1200">
                          <a:latin typeface="Times New Roman"/>
                          <a:ea typeface="Times New Roman"/>
                          <a:cs typeface="Times New Roman"/>
                        </a:rPr>
                        <a:t> </a:t>
                      </a:r>
                      <a:r>
                        <a:rPr lang="en-US" sz="1200">
                          <a:latin typeface="Times New Roman"/>
                          <a:ea typeface="Calibri"/>
                          <a:cs typeface="Times New Roman"/>
                        </a:rPr>
                        <a:t>-2.2752</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CR=</a:t>
                      </a:r>
                      <a:r>
                        <a:rPr lang="en-US" sz="1200">
                          <a:latin typeface="Times New Roman"/>
                          <a:ea typeface="Times New Roman"/>
                          <a:cs typeface="Times New Roman"/>
                        </a:rPr>
                        <a:t> </a:t>
                      </a:r>
                      <a:r>
                        <a:rPr lang="en-US" sz="1200">
                          <a:latin typeface="Times New Roman"/>
                          <a:ea typeface="Calibri"/>
                          <a:cs typeface="Times New Roman"/>
                        </a:rPr>
                        <a:t>2.3011</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E=</a:t>
                      </a:r>
                      <a:r>
                        <a:rPr lang="en-US" sz="1200">
                          <a:latin typeface="Times New Roman"/>
                          <a:ea typeface="Times New Roman"/>
                          <a:cs typeface="Times New Roman"/>
                        </a:rPr>
                        <a:t> </a:t>
                      </a:r>
                      <a:r>
                        <a:rPr lang="en-US" sz="1200">
                          <a:latin typeface="Times New Roman"/>
                          <a:ea typeface="Calibri"/>
                          <a:cs typeface="Times New Roman"/>
                        </a:rPr>
                        <a:t>5.4129</a:t>
                      </a:r>
                      <a:endParaRPr lang="en-IN"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3205">
                <a:tc vMerge="1">
                  <a:txBody>
                    <a:bodyPr/>
                    <a:lstStyle/>
                    <a:p>
                      <a:endParaRPr lang="en-IN"/>
                    </a:p>
                  </a:txBody>
                  <a:tcPr/>
                </a:tc>
                <a:tc>
                  <a:txBody>
                    <a:bodyPr/>
                    <a:lstStyle/>
                    <a:p>
                      <a:pPr>
                        <a:spcAft>
                          <a:spcPts val="0"/>
                        </a:spcAft>
                      </a:pPr>
                      <a:endParaRPr lang="en-IN" sz="1000">
                        <a:latin typeface="Times New Roman"/>
                        <a:ea typeface="Times New Roman"/>
                        <a:cs typeface="Times New Roman"/>
                      </a:endParaRPr>
                    </a:p>
                    <a:p>
                      <a:pPr>
                        <a:spcAft>
                          <a:spcPts val="0"/>
                        </a:spcAft>
                      </a:pPr>
                      <a:r>
                        <a:rPr lang="en-US" sz="1000">
                          <a:latin typeface="Times New Roman"/>
                          <a:ea typeface="Calibri"/>
                          <a:cs typeface="Times New Roman"/>
                        </a:rPr>
                        <a:t>Size=</a:t>
                      </a:r>
                      <a:r>
                        <a:rPr lang="en-US" sz="1000">
                          <a:latin typeface="Times New Roman"/>
                          <a:ea typeface="Times New Roman"/>
                          <a:cs typeface="Times New Roman"/>
                        </a:rPr>
                        <a:t> </a:t>
                      </a:r>
                      <a:r>
                        <a:rPr lang="en-US" sz="1000">
                          <a:latin typeface="Times New Roman"/>
                          <a:ea typeface="Calibri"/>
                          <a:cs typeface="Times New Roman"/>
                        </a:rPr>
                        <a:t>32650,E=7.3529</a:t>
                      </a:r>
                      <a:endParaRPr lang="en-IN" sz="100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n-IN" sz="1000" dirty="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latin typeface="Times New Roman"/>
                          <a:ea typeface="Calibri"/>
                          <a:cs typeface="Times New Roman"/>
                        </a:rPr>
                        <a:t>SIZE=</a:t>
                      </a:r>
                      <a:r>
                        <a:rPr lang="en-US" sz="1200">
                          <a:latin typeface="Times New Roman"/>
                          <a:ea typeface="Times New Roman"/>
                          <a:cs typeface="Times New Roman"/>
                        </a:rPr>
                        <a:t> </a:t>
                      </a:r>
                      <a:r>
                        <a:rPr lang="en-US" sz="1200">
                          <a:latin typeface="Times New Roman"/>
                          <a:ea typeface="Calibri"/>
                          <a:cs typeface="Times New Roman"/>
                        </a:rPr>
                        <a:t>17462</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MSE=</a:t>
                      </a:r>
                      <a:r>
                        <a:rPr lang="en-US" sz="1200">
                          <a:latin typeface="Times New Roman"/>
                          <a:ea typeface="Times New Roman"/>
                          <a:cs typeface="Times New Roman"/>
                        </a:rPr>
                        <a:t> </a:t>
                      </a:r>
                      <a:r>
                        <a:rPr lang="en-US" sz="1200">
                          <a:latin typeface="Times New Roman"/>
                          <a:ea typeface="Calibri"/>
                          <a:cs typeface="Times New Roman"/>
                        </a:rPr>
                        <a:t>7.6129E+004</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RME=</a:t>
                      </a:r>
                      <a:r>
                        <a:rPr lang="en-US" sz="1200">
                          <a:latin typeface="Times New Roman"/>
                          <a:ea typeface="Times New Roman"/>
                          <a:cs typeface="Times New Roman"/>
                        </a:rPr>
                        <a:t> </a:t>
                      </a:r>
                      <a:r>
                        <a:rPr lang="en-US" sz="1200">
                          <a:latin typeface="Times New Roman"/>
                          <a:ea typeface="Calibri"/>
                          <a:cs typeface="Times New Roman"/>
                        </a:rPr>
                        <a:t>275.9149</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SNR=</a:t>
                      </a:r>
                      <a:r>
                        <a:rPr lang="en-US" sz="1200">
                          <a:latin typeface="Times New Roman"/>
                          <a:ea typeface="Times New Roman"/>
                          <a:cs typeface="Times New Roman"/>
                        </a:rPr>
                        <a:t> </a:t>
                      </a:r>
                      <a:r>
                        <a:rPr lang="en-US" sz="1200">
                          <a:latin typeface="Times New Roman"/>
                          <a:ea typeface="Calibri"/>
                          <a:cs typeface="Times New Roman"/>
                        </a:rPr>
                        <a:t>14.6125</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PSNR=</a:t>
                      </a:r>
                      <a:r>
                        <a:rPr lang="en-US" sz="1200">
                          <a:latin typeface="Times New Roman"/>
                          <a:ea typeface="Times New Roman"/>
                          <a:cs typeface="Times New Roman"/>
                        </a:rPr>
                        <a:t> </a:t>
                      </a:r>
                      <a:r>
                        <a:rPr lang="en-US" sz="1200">
                          <a:latin typeface="Times New Roman"/>
                          <a:ea typeface="Calibri"/>
                          <a:cs typeface="Times New Roman"/>
                        </a:rPr>
                        <a:t>-1.4983</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CR=</a:t>
                      </a:r>
                      <a:r>
                        <a:rPr lang="en-US" sz="1200">
                          <a:latin typeface="Times New Roman"/>
                          <a:ea typeface="Times New Roman"/>
                          <a:cs typeface="Times New Roman"/>
                        </a:rPr>
                        <a:t> </a:t>
                      </a:r>
                      <a:r>
                        <a:rPr lang="en-US" sz="1200">
                          <a:latin typeface="Times New Roman"/>
                          <a:ea typeface="Calibri"/>
                          <a:cs typeface="Times New Roman"/>
                        </a:rPr>
                        <a:t>1.8698</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E=</a:t>
                      </a:r>
                      <a:r>
                        <a:rPr lang="en-US" sz="1200">
                          <a:latin typeface="Times New Roman"/>
                          <a:ea typeface="Times New Roman"/>
                          <a:cs typeface="Times New Roman"/>
                        </a:rPr>
                        <a:t> </a:t>
                      </a:r>
                      <a:r>
                        <a:rPr lang="en-US" sz="1200">
                          <a:latin typeface="Times New Roman"/>
                          <a:ea typeface="Calibri"/>
                          <a:cs typeface="Times New Roman"/>
                        </a:rPr>
                        <a:t>4.5747</a:t>
                      </a:r>
                      <a:endParaRPr lang="en-IN"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5082">
                <a:tc vMerge="1">
                  <a:txBody>
                    <a:bodyPr/>
                    <a:lstStyle/>
                    <a:p>
                      <a:endParaRPr lang="en-IN"/>
                    </a:p>
                  </a:txBody>
                  <a:tcPr/>
                </a:tc>
                <a:tc>
                  <a:txBody>
                    <a:bodyPr/>
                    <a:lstStyle/>
                    <a:p>
                      <a:pPr>
                        <a:spcAft>
                          <a:spcPts val="0"/>
                        </a:spcAft>
                      </a:pPr>
                      <a:endParaRPr lang="en-IN" sz="1000">
                        <a:latin typeface="Times New Roman"/>
                        <a:ea typeface="Times New Roman"/>
                        <a:cs typeface="Times New Roman"/>
                      </a:endParaRPr>
                    </a:p>
                    <a:p>
                      <a:pPr>
                        <a:spcAft>
                          <a:spcPts val="0"/>
                        </a:spcAft>
                      </a:pPr>
                      <a:r>
                        <a:rPr lang="en-US" sz="1000">
                          <a:latin typeface="Times New Roman"/>
                          <a:ea typeface="Calibri"/>
                          <a:cs typeface="Times New Roman"/>
                        </a:rPr>
                        <a:t>Size=</a:t>
                      </a:r>
                      <a:r>
                        <a:rPr lang="en-US" sz="1000">
                          <a:latin typeface="Times New Roman"/>
                          <a:ea typeface="Times New Roman"/>
                          <a:cs typeface="Times New Roman"/>
                        </a:rPr>
                        <a:t> </a:t>
                      </a:r>
                      <a:r>
                        <a:rPr lang="en-US" sz="1000">
                          <a:latin typeface="Times New Roman"/>
                          <a:ea typeface="Calibri"/>
                          <a:cs typeface="Times New Roman"/>
                        </a:rPr>
                        <a:t>66614,E=6.9046</a:t>
                      </a:r>
                      <a:endParaRPr lang="en-IN" sz="100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IN" sz="1000" dirty="0"/>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dirty="0">
                          <a:latin typeface="Times New Roman"/>
                          <a:ea typeface="Calibri"/>
                          <a:cs typeface="Times New Roman"/>
                        </a:rPr>
                        <a:t>SIZE=</a:t>
                      </a:r>
                      <a:r>
                        <a:rPr lang="en-US" sz="1200" dirty="0">
                          <a:latin typeface="Times New Roman"/>
                          <a:ea typeface="Times New Roman"/>
                          <a:cs typeface="Times New Roman"/>
                        </a:rPr>
                        <a:t> </a:t>
                      </a:r>
                      <a:r>
                        <a:rPr lang="en-US" sz="1200" dirty="0">
                          <a:latin typeface="Times New Roman"/>
                          <a:ea typeface="Calibri"/>
                          <a:cs typeface="Times New Roman"/>
                        </a:rPr>
                        <a:t>17462</a:t>
                      </a:r>
                      <a:endParaRPr lang="en-IN" sz="1200" dirty="0">
                        <a:latin typeface="Times New Roman"/>
                        <a:ea typeface="Times New Roman"/>
                        <a:cs typeface="Times New Roman"/>
                      </a:endParaRPr>
                    </a:p>
                    <a:p>
                      <a:pPr>
                        <a:spcAft>
                          <a:spcPts val="0"/>
                        </a:spcAft>
                      </a:pPr>
                      <a:r>
                        <a:rPr lang="en-US" sz="1200" dirty="0">
                          <a:latin typeface="Times New Roman"/>
                          <a:ea typeface="Calibri"/>
                          <a:cs typeface="Times New Roman"/>
                        </a:rPr>
                        <a:t>MSE=</a:t>
                      </a:r>
                      <a:r>
                        <a:rPr lang="en-US" sz="1200" dirty="0">
                          <a:latin typeface="Times New Roman"/>
                          <a:ea typeface="Times New Roman"/>
                          <a:cs typeface="Times New Roman"/>
                        </a:rPr>
                        <a:t> </a:t>
                      </a:r>
                      <a:r>
                        <a:rPr lang="en-US" sz="1200" dirty="0">
                          <a:latin typeface="Times New Roman"/>
                          <a:ea typeface="Calibri"/>
                          <a:cs typeface="Times New Roman"/>
                        </a:rPr>
                        <a:t>9.1215E+004</a:t>
                      </a:r>
                      <a:endParaRPr lang="en-IN" sz="1200" dirty="0">
                        <a:latin typeface="Times New Roman"/>
                        <a:ea typeface="Times New Roman"/>
                        <a:cs typeface="Times New Roman"/>
                      </a:endParaRPr>
                    </a:p>
                    <a:p>
                      <a:pPr>
                        <a:spcAft>
                          <a:spcPts val="0"/>
                        </a:spcAft>
                      </a:pPr>
                      <a:r>
                        <a:rPr lang="en-US" sz="1200" dirty="0">
                          <a:latin typeface="Times New Roman"/>
                          <a:ea typeface="Calibri"/>
                          <a:cs typeface="Times New Roman"/>
                        </a:rPr>
                        <a:t>RME=</a:t>
                      </a:r>
                      <a:r>
                        <a:rPr lang="en-US" sz="1200" dirty="0">
                          <a:latin typeface="Times New Roman"/>
                          <a:ea typeface="Times New Roman"/>
                          <a:cs typeface="Times New Roman"/>
                        </a:rPr>
                        <a:t> </a:t>
                      </a:r>
                      <a:r>
                        <a:rPr lang="en-US" sz="1200" dirty="0">
                          <a:latin typeface="Times New Roman"/>
                          <a:ea typeface="Calibri"/>
                          <a:cs typeface="Times New Roman"/>
                        </a:rPr>
                        <a:t>302.0182</a:t>
                      </a:r>
                      <a:endParaRPr lang="en-IN" sz="1200" dirty="0">
                        <a:latin typeface="Times New Roman"/>
                        <a:ea typeface="Times New Roman"/>
                        <a:cs typeface="Times New Roman"/>
                      </a:endParaRPr>
                    </a:p>
                    <a:p>
                      <a:pPr>
                        <a:spcAft>
                          <a:spcPts val="0"/>
                        </a:spcAft>
                      </a:pPr>
                      <a:r>
                        <a:rPr lang="en-US" sz="1200" dirty="0">
                          <a:latin typeface="Times New Roman"/>
                          <a:ea typeface="Calibri"/>
                          <a:cs typeface="Times New Roman"/>
                        </a:rPr>
                        <a:t>SNR=</a:t>
                      </a:r>
                      <a:r>
                        <a:rPr lang="en-US" sz="1200" dirty="0">
                          <a:latin typeface="Times New Roman"/>
                          <a:ea typeface="Times New Roman"/>
                          <a:cs typeface="Times New Roman"/>
                        </a:rPr>
                        <a:t> </a:t>
                      </a:r>
                      <a:r>
                        <a:rPr lang="en-US" sz="1200" dirty="0">
                          <a:latin typeface="Times New Roman"/>
                          <a:ea typeface="Calibri"/>
                          <a:cs typeface="Times New Roman"/>
                        </a:rPr>
                        <a:t>14.4277</a:t>
                      </a:r>
                      <a:endParaRPr lang="en-IN" sz="1200" dirty="0">
                        <a:latin typeface="Times New Roman"/>
                        <a:ea typeface="Times New Roman"/>
                        <a:cs typeface="Times New Roman"/>
                      </a:endParaRPr>
                    </a:p>
                    <a:p>
                      <a:pPr>
                        <a:spcAft>
                          <a:spcPts val="0"/>
                        </a:spcAft>
                      </a:pPr>
                      <a:r>
                        <a:rPr lang="en-US" sz="1200" dirty="0">
                          <a:latin typeface="Times New Roman"/>
                          <a:ea typeface="Calibri"/>
                          <a:cs typeface="Times New Roman"/>
                        </a:rPr>
                        <a:t>PSNR=</a:t>
                      </a:r>
                      <a:r>
                        <a:rPr lang="en-US" sz="1200" dirty="0">
                          <a:latin typeface="Times New Roman"/>
                          <a:ea typeface="Times New Roman"/>
                          <a:cs typeface="Times New Roman"/>
                        </a:rPr>
                        <a:t> </a:t>
                      </a:r>
                      <a:r>
                        <a:rPr lang="en-US" sz="1200" dirty="0">
                          <a:latin typeface="Times New Roman"/>
                          <a:ea typeface="Calibri"/>
                          <a:cs typeface="Times New Roman"/>
                        </a:rPr>
                        <a:t>-3.3062</a:t>
                      </a:r>
                      <a:endParaRPr lang="en-IN" sz="1200" dirty="0">
                        <a:latin typeface="Times New Roman"/>
                        <a:ea typeface="Times New Roman"/>
                        <a:cs typeface="Times New Roman"/>
                      </a:endParaRPr>
                    </a:p>
                    <a:p>
                      <a:pPr>
                        <a:spcAft>
                          <a:spcPts val="0"/>
                        </a:spcAft>
                      </a:pPr>
                      <a:r>
                        <a:rPr lang="en-US" sz="1200" dirty="0">
                          <a:latin typeface="Times New Roman"/>
                          <a:ea typeface="Calibri"/>
                          <a:cs typeface="Times New Roman"/>
                        </a:rPr>
                        <a:t>CR=</a:t>
                      </a:r>
                      <a:r>
                        <a:rPr lang="en-US" sz="1200" dirty="0">
                          <a:latin typeface="Times New Roman"/>
                          <a:ea typeface="Times New Roman"/>
                          <a:cs typeface="Times New Roman"/>
                        </a:rPr>
                        <a:t> </a:t>
                      </a:r>
                      <a:r>
                        <a:rPr lang="en-US" sz="1200" dirty="0">
                          <a:latin typeface="Times New Roman"/>
                          <a:ea typeface="Calibri"/>
                          <a:cs typeface="Times New Roman"/>
                        </a:rPr>
                        <a:t>3.8148</a:t>
                      </a:r>
                      <a:endParaRPr lang="en-IN" sz="1200" dirty="0">
                        <a:latin typeface="Times New Roman"/>
                        <a:ea typeface="Times New Roman"/>
                        <a:cs typeface="Times New Roman"/>
                      </a:endParaRPr>
                    </a:p>
                    <a:p>
                      <a:pPr>
                        <a:spcAft>
                          <a:spcPts val="0"/>
                        </a:spcAft>
                      </a:pPr>
                      <a:r>
                        <a:rPr lang="en-US" sz="1200" dirty="0">
                          <a:latin typeface="Times New Roman"/>
                          <a:ea typeface="Calibri"/>
                          <a:cs typeface="Times New Roman"/>
                        </a:rPr>
                        <a:t>E=</a:t>
                      </a:r>
                      <a:r>
                        <a:rPr lang="en-US" sz="1200" dirty="0">
                          <a:latin typeface="Times New Roman"/>
                          <a:ea typeface="Times New Roman"/>
                          <a:cs typeface="Times New Roman"/>
                        </a:rPr>
                        <a:t> </a:t>
                      </a:r>
                      <a:r>
                        <a:rPr lang="en-US" sz="1200" dirty="0">
                          <a:latin typeface="Times New Roman"/>
                          <a:ea typeface="Calibri"/>
                          <a:cs typeface="Times New Roman"/>
                        </a:rPr>
                        <a:t>3.2753</a:t>
                      </a:r>
                      <a:endParaRPr lang="en-IN"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045" name="Picture 0" descr="bab.bmp"/>
          <p:cNvPicPr>
            <a:picLocks noChangeAspect="1" noChangeArrowheads="1"/>
          </p:cNvPicPr>
          <p:nvPr/>
        </p:nvPicPr>
        <p:blipFill>
          <a:blip r:embed="rId3" cstate="print"/>
          <a:srcRect/>
          <a:stretch>
            <a:fillRect/>
          </a:stretch>
        </p:blipFill>
        <p:spPr bwMode="auto">
          <a:xfrm>
            <a:off x="3707904" y="404664"/>
            <a:ext cx="962697" cy="868199"/>
          </a:xfrm>
          <a:prstGeom prst="rect">
            <a:avLst/>
          </a:prstGeom>
          <a:noFill/>
        </p:spPr>
      </p:pic>
      <p:pic>
        <p:nvPicPr>
          <p:cNvPr id="1043" name="Picture 7" descr="lena.bmp"/>
          <p:cNvPicPr>
            <a:picLocks noChangeAspect="1" noChangeArrowheads="1"/>
          </p:cNvPicPr>
          <p:nvPr/>
        </p:nvPicPr>
        <p:blipFill>
          <a:blip r:embed="rId4" cstate="print"/>
          <a:srcRect/>
          <a:stretch>
            <a:fillRect/>
          </a:stretch>
        </p:blipFill>
        <p:spPr bwMode="auto">
          <a:xfrm>
            <a:off x="3635896" y="1484784"/>
            <a:ext cx="1106730" cy="996057"/>
          </a:xfrm>
          <a:prstGeom prst="rect">
            <a:avLst/>
          </a:prstGeom>
          <a:noFill/>
        </p:spPr>
      </p:pic>
      <p:pic>
        <p:nvPicPr>
          <p:cNvPr id="1041" name="Picture 15" descr="pepp.png"/>
          <p:cNvPicPr>
            <a:picLocks noChangeAspect="1" noChangeArrowheads="1"/>
          </p:cNvPicPr>
          <p:nvPr/>
        </p:nvPicPr>
        <p:blipFill>
          <a:blip r:embed="rId5" cstate="print"/>
          <a:srcRect/>
          <a:stretch>
            <a:fillRect/>
          </a:stretch>
        </p:blipFill>
        <p:spPr bwMode="auto">
          <a:xfrm>
            <a:off x="3707904" y="2780928"/>
            <a:ext cx="1041529" cy="939292"/>
          </a:xfrm>
          <a:prstGeom prst="rect">
            <a:avLst/>
          </a:prstGeom>
          <a:noFill/>
        </p:spPr>
      </p:pic>
      <p:pic>
        <p:nvPicPr>
          <p:cNvPr id="1039" name="Picture 20" descr="prez.png"/>
          <p:cNvPicPr>
            <a:picLocks noChangeAspect="1" noChangeArrowheads="1"/>
          </p:cNvPicPr>
          <p:nvPr/>
        </p:nvPicPr>
        <p:blipFill>
          <a:blip r:embed="rId6" cstate="print"/>
          <a:srcRect/>
          <a:stretch>
            <a:fillRect/>
          </a:stretch>
        </p:blipFill>
        <p:spPr bwMode="auto">
          <a:xfrm>
            <a:off x="3347864" y="4365104"/>
            <a:ext cx="1220409" cy="1100616"/>
          </a:xfrm>
          <a:prstGeom prst="rect">
            <a:avLst/>
          </a:prstGeom>
          <a:noFill/>
        </p:spPr>
      </p:pic>
      <p:pic>
        <p:nvPicPr>
          <p:cNvPr id="1037" name="Picture 25" descr="rose.bmp"/>
          <p:cNvPicPr>
            <a:picLocks noChangeAspect="1" noChangeArrowheads="1"/>
          </p:cNvPicPr>
          <p:nvPr/>
        </p:nvPicPr>
        <p:blipFill>
          <a:blip r:embed="rId7" cstate="print"/>
          <a:srcRect/>
          <a:stretch>
            <a:fillRect/>
          </a:stretch>
        </p:blipFill>
        <p:spPr bwMode="auto">
          <a:xfrm>
            <a:off x="3707904" y="5877272"/>
            <a:ext cx="839904" cy="778072"/>
          </a:xfrm>
          <a:prstGeom prst="rect">
            <a:avLst/>
          </a:prstGeom>
          <a:noFill/>
        </p:spPr>
      </p:pic>
      <p:pic>
        <p:nvPicPr>
          <p:cNvPr id="13" name="Picture 12"/>
          <p:cNvPicPr/>
          <p:nvPr/>
        </p:nvPicPr>
        <p:blipFill>
          <a:blip r:embed="rId8" cstate="print"/>
          <a:srcRect l="8676" t="4361" r="39041" b="41433"/>
          <a:stretch>
            <a:fillRect/>
          </a:stretch>
        </p:blipFill>
        <p:spPr bwMode="auto">
          <a:xfrm>
            <a:off x="5364088" y="5733256"/>
            <a:ext cx="908278" cy="883137"/>
          </a:xfrm>
          <a:prstGeom prst="rect">
            <a:avLst/>
          </a:prstGeom>
          <a:noFill/>
          <a:ln w="9525">
            <a:noFill/>
            <a:miter lim="800000"/>
            <a:headEnd/>
            <a:tailEnd/>
          </a:ln>
        </p:spPr>
      </p:pic>
      <p:pic>
        <p:nvPicPr>
          <p:cNvPr id="15" name="Picture 14"/>
          <p:cNvPicPr/>
          <p:nvPr/>
        </p:nvPicPr>
        <p:blipFill>
          <a:blip r:embed="rId9" cstate="print"/>
          <a:srcRect l="8676" t="4984" r="39954" b="40499"/>
          <a:stretch>
            <a:fillRect/>
          </a:stretch>
        </p:blipFill>
        <p:spPr bwMode="auto">
          <a:xfrm>
            <a:off x="5220072" y="4149080"/>
            <a:ext cx="1175047" cy="1279496"/>
          </a:xfrm>
          <a:prstGeom prst="rect">
            <a:avLst/>
          </a:prstGeom>
          <a:noFill/>
          <a:ln w="9525">
            <a:noFill/>
            <a:miter lim="800000"/>
            <a:headEnd/>
            <a:tailEnd/>
          </a:ln>
        </p:spPr>
      </p:pic>
      <p:pic>
        <p:nvPicPr>
          <p:cNvPr id="16" name="Picture 15"/>
          <p:cNvPicPr/>
          <p:nvPr/>
        </p:nvPicPr>
        <p:blipFill>
          <a:blip r:embed="rId10" cstate="print"/>
          <a:srcRect l="8219" t="4673" r="39498" b="40187"/>
          <a:stretch>
            <a:fillRect/>
          </a:stretch>
        </p:blipFill>
        <p:spPr bwMode="auto">
          <a:xfrm>
            <a:off x="5116587" y="2744688"/>
            <a:ext cx="1107281" cy="1078706"/>
          </a:xfrm>
          <a:prstGeom prst="rect">
            <a:avLst/>
          </a:prstGeom>
          <a:noFill/>
          <a:ln w="9525">
            <a:noFill/>
            <a:miter lim="800000"/>
            <a:headEnd/>
            <a:tailEnd/>
          </a:ln>
        </p:spPr>
      </p:pic>
      <p:pic>
        <p:nvPicPr>
          <p:cNvPr id="17" name="Picture 16"/>
          <p:cNvPicPr/>
          <p:nvPr/>
        </p:nvPicPr>
        <p:blipFill>
          <a:blip r:embed="rId11" cstate="print"/>
          <a:srcRect l="8904" t="5607" r="39726" b="40810"/>
          <a:stretch>
            <a:fillRect/>
          </a:stretch>
        </p:blipFill>
        <p:spPr bwMode="auto">
          <a:xfrm>
            <a:off x="5148064" y="1484784"/>
            <a:ext cx="1067601" cy="1102041"/>
          </a:xfrm>
          <a:prstGeom prst="rect">
            <a:avLst/>
          </a:prstGeom>
          <a:noFill/>
          <a:ln w="9525">
            <a:noFill/>
            <a:miter lim="800000"/>
            <a:headEnd/>
            <a:tailEnd/>
          </a:ln>
        </p:spPr>
      </p:pic>
      <p:pic>
        <p:nvPicPr>
          <p:cNvPr id="18" name="Picture 17"/>
          <p:cNvPicPr/>
          <p:nvPr/>
        </p:nvPicPr>
        <p:blipFill>
          <a:blip r:embed="rId12" cstate="print"/>
          <a:srcRect l="8904" t="4050" r="39269" b="41121"/>
          <a:stretch>
            <a:fillRect/>
          </a:stretch>
        </p:blipFill>
        <p:spPr bwMode="auto">
          <a:xfrm>
            <a:off x="5191258" y="232681"/>
            <a:ext cx="1048996" cy="106956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nvGraphicFramePr>
        <p:xfrm>
          <a:off x="0" y="-60310"/>
          <a:ext cx="9144000" cy="6918310"/>
        </p:xfrm>
        <a:graphic>
          <a:graphicData uri="http://schemas.openxmlformats.org/drawingml/2006/table">
            <a:tbl>
              <a:tblPr/>
              <a:tblGrid>
                <a:gridCol w="2353467"/>
                <a:gridCol w="2367177"/>
                <a:gridCol w="2367177"/>
                <a:gridCol w="2056179"/>
              </a:tblGrid>
              <a:tr h="184465">
                <a:tc>
                  <a:txBody>
                    <a:bodyPr/>
                    <a:lstStyle/>
                    <a:p>
                      <a:pPr>
                        <a:spcAft>
                          <a:spcPts val="0"/>
                        </a:spcAft>
                      </a:pPr>
                      <a:r>
                        <a:rPr lang="en-US" sz="1000" dirty="0">
                          <a:latin typeface="Times New Roman"/>
                          <a:ea typeface="Calibri"/>
                          <a:cs typeface="Times New Roman"/>
                        </a:rPr>
                        <a:t>Technique</a:t>
                      </a:r>
                      <a:endParaRPr lang="en-IN" sz="1000" dirty="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a:latin typeface="Times New Roman"/>
                          <a:ea typeface="Calibri"/>
                          <a:cs typeface="Times New Roman"/>
                        </a:rPr>
                        <a:t>Original Image</a:t>
                      </a:r>
                      <a:endParaRPr lang="en-IN" sz="100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a:latin typeface="Times New Roman"/>
                          <a:ea typeface="Calibri"/>
                          <a:cs typeface="Times New Roman"/>
                        </a:rPr>
                        <a:t>Modified Image</a:t>
                      </a:r>
                      <a:endParaRPr lang="en-IN" sz="100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a:latin typeface="Times New Roman"/>
                          <a:ea typeface="Calibri"/>
                          <a:cs typeface="Times New Roman"/>
                        </a:rPr>
                        <a:t>Parameters</a:t>
                      </a:r>
                      <a:endParaRPr lang="en-IN" sz="100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5082">
                <a:tc rowSpan="5">
                  <a:txBody>
                    <a:bodyPr/>
                    <a:lstStyle/>
                    <a:p>
                      <a:pPr algn="ctr">
                        <a:spcAft>
                          <a:spcPts val="0"/>
                        </a:spcAft>
                      </a:pPr>
                      <a:endParaRPr lang="en-US" sz="2000" dirty="0" smtClean="0">
                        <a:latin typeface="Times New Roman"/>
                        <a:ea typeface="Calibri"/>
                        <a:cs typeface="Times New Roman"/>
                      </a:endParaRPr>
                    </a:p>
                    <a:p>
                      <a:pPr algn="ctr">
                        <a:spcAft>
                          <a:spcPts val="0"/>
                        </a:spcAft>
                      </a:pPr>
                      <a:endParaRPr lang="en-US" sz="2000" dirty="0" smtClean="0">
                        <a:latin typeface="Times New Roman"/>
                        <a:ea typeface="Calibri"/>
                        <a:cs typeface="Times New Roman"/>
                      </a:endParaRPr>
                    </a:p>
                    <a:p>
                      <a:pPr algn="ctr">
                        <a:spcAft>
                          <a:spcPts val="0"/>
                        </a:spcAft>
                      </a:pPr>
                      <a:endParaRPr lang="en-US" sz="2000" dirty="0" smtClean="0">
                        <a:latin typeface="Times New Roman"/>
                        <a:ea typeface="Calibri"/>
                        <a:cs typeface="Times New Roman"/>
                      </a:endParaRPr>
                    </a:p>
                    <a:p>
                      <a:pPr algn="ctr">
                        <a:spcAft>
                          <a:spcPts val="0"/>
                        </a:spcAft>
                      </a:pPr>
                      <a:endParaRPr lang="en-US" sz="2000" dirty="0" smtClean="0">
                        <a:latin typeface="Times New Roman"/>
                        <a:ea typeface="Calibri"/>
                        <a:cs typeface="Times New Roman"/>
                      </a:endParaRPr>
                    </a:p>
                    <a:p>
                      <a:pPr algn="ctr">
                        <a:spcAft>
                          <a:spcPts val="0"/>
                        </a:spcAft>
                      </a:pPr>
                      <a:endParaRPr lang="en-US" sz="2000" dirty="0" smtClean="0">
                        <a:latin typeface="Times New Roman"/>
                        <a:ea typeface="Calibri"/>
                        <a:cs typeface="Times New Roman"/>
                      </a:endParaRPr>
                    </a:p>
                    <a:p>
                      <a:pPr algn="ctr">
                        <a:spcAft>
                          <a:spcPts val="0"/>
                        </a:spcAft>
                      </a:pPr>
                      <a:endParaRPr lang="en-US" sz="2000" dirty="0" smtClean="0">
                        <a:latin typeface="Times New Roman"/>
                        <a:ea typeface="Calibri"/>
                        <a:cs typeface="Times New Roman"/>
                      </a:endParaRPr>
                    </a:p>
                    <a:p>
                      <a:pPr algn="ctr">
                        <a:spcAft>
                          <a:spcPts val="0"/>
                        </a:spcAft>
                      </a:pPr>
                      <a:endParaRPr lang="en-US" sz="2000" dirty="0" smtClean="0">
                        <a:latin typeface="Times New Roman"/>
                        <a:ea typeface="Calibri"/>
                        <a:cs typeface="Times New Roman"/>
                      </a:endParaRPr>
                    </a:p>
                    <a:p>
                      <a:r>
                        <a:rPr lang="en-US" sz="1800" kern="1200" dirty="0" smtClean="0">
                          <a:solidFill>
                            <a:schemeClr val="tx1"/>
                          </a:solidFill>
                          <a:latin typeface="+mn-lt"/>
                          <a:ea typeface="+mn-ea"/>
                          <a:cs typeface="+mn-cs"/>
                        </a:rPr>
                        <a:t> </a:t>
                      </a:r>
                      <a:endParaRPr lang="en-IN" sz="1800" kern="1200" dirty="0" smtClean="0">
                        <a:solidFill>
                          <a:schemeClr val="tx1"/>
                        </a:solidFill>
                        <a:latin typeface="+mn-lt"/>
                        <a:ea typeface="+mn-ea"/>
                        <a:cs typeface="+mn-cs"/>
                      </a:endParaRPr>
                    </a:p>
                    <a:p>
                      <a:pPr algn="ctr"/>
                      <a:r>
                        <a:rPr lang="en-US" sz="1800" kern="1200" dirty="0" smtClean="0">
                          <a:solidFill>
                            <a:schemeClr val="tx1"/>
                          </a:solidFill>
                          <a:latin typeface="+mn-lt"/>
                          <a:ea typeface="+mn-ea"/>
                          <a:cs typeface="+mn-cs"/>
                        </a:rPr>
                        <a:t>Single Value </a:t>
                      </a:r>
                    </a:p>
                    <a:p>
                      <a:pPr algn="ctr"/>
                      <a:r>
                        <a:rPr lang="en-US" sz="1800" kern="1200" dirty="0" smtClean="0">
                          <a:solidFill>
                            <a:schemeClr val="tx1"/>
                          </a:solidFill>
                          <a:latin typeface="+mn-lt"/>
                          <a:ea typeface="+mn-ea"/>
                          <a:cs typeface="+mn-cs"/>
                        </a:rPr>
                        <a:t>Decomposition</a:t>
                      </a:r>
                      <a:endParaRPr lang="en-US" sz="2000" dirty="0" smtClean="0">
                        <a:latin typeface="Times New Roman"/>
                        <a:ea typeface="Calibri"/>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n-IN" sz="1000" dirty="0">
                        <a:latin typeface="Times New Roman"/>
                        <a:ea typeface="Times New Roman"/>
                        <a:cs typeface="Times New Roman"/>
                      </a:endParaRPr>
                    </a:p>
                    <a:p>
                      <a:pPr>
                        <a:spcAft>
                          <a:spcPts val="0"/>
                        </a:spcAft>
                      </a:pPr>
                      <a:r>
                        <a:rPr lang="en-US" sz="1000" dirty="0">
                          <a:latin typeface="Times New Roman"/>
                          <a:ea typeface="Calibri"/>
                          <a:cs typeface="Times New Roman"/>
                        </a:rPr>
                        <a:t>Size=66094, E=6.6962</a:t>
                      </a:r>
                      <a:endParaRPr lang="en-IN" sz="1000" dirty="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n-IN" sz="1000" dirty="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latin typeface="Times New Roman"/>
                          <a:ea typeface="Calibri"/>
                          <a:cs typeface="Times New Roman"/>
                        </a:rPr>
                        <a:t>SIZE=</a:t>
                      </a:r>
                      <a:r>
                        <a:rPr lang="en-US" sz="1200">
                          <a:latin typeface="Times New Roman"/>
                          <a:ea typeface="Times New Roman"/>
                          <a:cs typeface="Times New Roman"/>
                        </a:rPr>
                        <a:t> </a:t>
                      </a:r>
                      <a:r>
                        <a:rPr lang="en-US" sz="1200">
                          <a:latin typeface="Times New Roman"/>
                          <a:ea typeface="Calibri"/>
                          <a:cs typeface="Times New Roman"/>
                        </a:rPr>
                        <a:t>66614</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MSE= 9.1019E+003</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RME=</a:t>
                      </a:r>
                      <a:r>
                        <a:rPr lang="en-US" sz="1200">
                          <a:latin typeface="Times New Roman"/>
                          <a:ea typeface="Times New Roman"/>
                          <a:cs typeface="Times New Roman"/>
                        </a:rPr>
                        <a:t> </a:t>
                      </a:r>
                      <a:r>
                        <a:rPr lang="en-US" sz="1200">
                          <a:latin typeface="Times New Roman"/>
                          <a:ea typeface="Calibri"/>
                          <a:cs typeface="Times New Roman"/>
                        </a:rPr>
                        <a:t>95.4039</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SNR=</a:t>
                      </a:r>
                      <a:r>
                        <a:rPr lang="en-US" sz="1200">
                          <a:latin typeface="Times New Roman"/>
                          <a:ea typeface="Times New Roman"/>
                          <a:cs typeface="Times New Roman"/>
                        </a:rPr>
                        <a:t> </a:t>
                      </a:r>
                      <a:r>
                        <a:rPr lang="en-US" sz="1200">
                          <a:latin typeface="Times New Roman"/>
                          <a:ea typeface="Calibri"/>
                          <a:cs typeface="Times New Roman"/>
                        </a:rPr>
                        <a:t>14.3896</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PSNR=</a:t>
                      </a:r>
                      <a:r>
                        <a:rPr lang="en-US" sz="1200">
                          <a:latin typeface="Times New Roman"/>
                          <a:ea typeface="Times New Roman"/>
                          <a:cs typeface="Times New Roman"/>
                        </a:rPr>
                        <a:t> </a:t>
                      </a:r>
                      <a:r>
                        <a:rPr lang="en-US" sz="1200">
                          <a:latin typeface="Times New Roman"/>
                          <a:ea typeface="Calibri"/>
                          <a:cs typeface="Times New Roman"/>
                        </a:rPr>
                        <a:t>19.7412</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CR=</a:t>
                      </a:r>
                      <a:r>
                        <a:rPr lang="en-US" sz="1200">
                          <a:latin typeface="Times New Roman"/>
                          <a:ea typeface="Times New Roman"/>
                          <a:cs typeface="Times New Roman"/>
                        </a:rPr>
                        <a:t> </a:t>
                      </a:r>
                      <a:r>
                        <a:rPr lang="en-US" sz="1200">
                          <a:latin typeface="Times New Roman"/>
                          <a:ea typeface="Calibri"/>
                          <a:cs typeface="Times New Roman"/>
                        </a:rPr>
                        <a:t>0.9922</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E=6.7141</a:t>
                      </a:r>
                      <a:endParaRPr lang="en-IN"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5082">
                <a:tc vMerge="1">
                  <a:txBody>
                    <a:bodyPr/>
                    <a:lstStyle/>
                    <a:p>
                      <a:endParaRPr lang="en-IN"/>
                    </a:p>
                  </a:txBody>
                  <a:tcPr/>
                </a:tc>
                <a:tc>
                  <a:txBody>
                    <a:bodyPr/>
                    <a:lstStyle/>
                    <a:p>
                      <a:pPr>
                        <a:spcAft>
                          <a:spcPts val="0"/>
                        </a:spcAft>
                      </a:pPr>
                      <a:endParaRPr lang="en-IN" sz="1000">
                        <a:latin typeface="Times New Roman"/>
                        <a:ea typeface="Times New Roman"/>
                        <a:cs typeface="Times New Roman"/>
                      </a:endParaRPr>
                    </a:p>
                    <a:p>
                      <a:pPr>
                        <a:spcAft>
                          <a:spcPts val="0"/>
                        </a:spcAft>
                      </a:pPr>
                      <a:r>
                        <a:rPr lang="en-US" sz="1000">
                          <a:latin typeface="Times New Roman"/>
                          <a:ea typeface="Calibri"/>
                          <a:cs typeface="Times New Roman"/>
                        </a:rPr>
                        <a:t>Size=66614, E=7.4462</a:t>
                      </a:r>
                      <a:endParaRPr lang="en-IN" sz="100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n-IN" sz="1000" dirty="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latin typeface="Times New Roman"/>
                          <a:ea typeface="Calibri"/>
                          <a:cs typeface="Times New Roman"/>
                        </a:rPr>
                        <a:t>SIZE=</a:t>
                      </a:r>
                      <a:r>
                        <a:rPr lang="en-US" sz="1200">
                          <a:latin typeface="Times New Roman"/>
                          <a:ea typeface="Times New Roman"/>
                          <a:cs typeface="Times New Roman"/>
                        </a:rPr>
                        <a:t> </a:t>
                      </a:r>
                      <a:r>
                        <a:rPr lang="en-US" sz="1200">
                          <a:latin typeface="Times New Roman"/>
                          <a:ea typeface="Calibri"/>
                          <a:cs typeface="Times New Roman"/>
                        </a:rPr>
                        <a:t>66614</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MSE=</a:t>
                      </a:r>
                      <a:r>
                        <a:rPr lang="en-US" sz="1200">
                          <a:latin typeface="Times New Roman"/>
                          <a:ea typeface="Times New Roman"/>
                          <a:cs typeface="Times New Roman"/>
                        </a:rPr>
                        <a:t> </a:t>
                      </a:r>
                      <a:r>
                        <a:rPr lang="en-US" sz="1200">
                          <a:latin typeface="Times New Roman"/>
                          <a:ea typeface="Calibri"/>
                          <a:cs typeface="Times New Roman"/>
                        </a:rPr>
                        <a:t>3.0803E+004</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RME=</a:t>
                      </a:r>
                      <a:r>
                        <a:rPr lang="en-US" sz="1200">
                          <a:latin typeface="Times New Roman"/>
                          <a:ea typeface="Times New Roman"/>
                          <a:cs typeface="Times New Roman"/>
                        </a:rPr>
                        <a:t> </a:t>
                      </a:r>
                      <a:r>
                        <a:rPr lang="en-US" sz="1200">
                          <a:latin typeface="Times New Roman"/>
                          <a:ea typeface="Calibri"/>
                          <a:cs typeface="Times New Roman"/>
                        </a:rPr>
                        <a:t>175.5087</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SNR=</a:t>
                      </a:r>
                      <a:r>
                        <a:rPr lang="en-US" sz="1200">
                          <a:latin typeface="Times New Roman"/>
                          <a:ea typeface="Times New Roman"/>
                          <a:cs typeface="Times New Roman"/>
                        </a:rPr>
                        <a:t> </a:t>
                      </a:r>
                      <a:r>
                        <a:rPr lang="en-US" sz="1200">
                          <a:latin typeface="Times New Roman"/>
                          <a:ea typeface="Calibri"/>
                          <a:cs typeface="Times New Roman"/>
                        </a:rPr>
                        <a:t>14.5476</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PSNR=</a:t>
                      </a:r>
                      <a:r>
                        <a:rPr lang="en-US" sz="1200">
                          <a:latin typeface="Times New Roman"/>
                          <a:ea typeface="Times New Roman"/>
                          <a:cs typeface="Times New Roman"/>
                        </a:rPr>
                        <a:t> </a:t>
                      </a:r>
                      <a:r>
                        <a:rPr lang="en-US" sz="1200">
                          <a:latin typeface="Times New Roman"/>
                          <a:ea typeface="Calibri"/>
                          <a:cs typeface="Times New Roman"/>
                        </a:rPr>
                        <a:t>7.5498</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CR=1</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E=7.4747</a:t>
                      </a:r>
                      <a:endParaRPr lang="en-IN"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5082">
                <a:tc vMerge="1">
                  <a:txBody>
                    <a:bodyPr/>
                    <a:lstStyle/>
                    <a:p>
                      <a:endParaRPr lang="en-IN"/>
                    </a:p>
                  </a:txBody>
                  <a:tcPr/>
                </a:tc>
                <a:tc>
                  <a:txBody>
                    <a:bodyPr/>
                    <a:lstStyle/>
                    <a:p>
                      <a:pPr>
                        <a:spcAft>
                          <a:spcPts val="0"/>
                        </a:spcAft>
                      </a:pPr>
                      <a:endParaRPr lang="en-IN" sz="1000" dirty="0">
                        <a:latin typeface="Times New Roman"/>
                        <a:ea typeface="Times New Roman"/>
                        <a:cs typeface="Times New Roman"/>
                      </a:endParaRPr>
                    </a:p>
                    <a:p>
                      <a:pPr>
                        <a:spcAft>
                          <a:spcPts val="0"/>
                        </a:spcAft>
                      </a:pPr>
                      <a:r>
                        <a:rPr lang="en-US" sz="1000" dirty="0">
                          <a:latin typeface="Times New Roman"/>
                          <a:ea typeface="Calibri"/>
                          <a:cs typeface="Times New Roman"/>
                        </a:rPr>
                        <a:t>Size=</a:t>
                      </a:r>
                      <a:r>
                        <a:rPr lang="en-US" sz="1000" dirty="0">
                          <a:latin typeface="Times New Roman"/>
                          <a:ea typeface="Times New Roman"/>
                          <a:cs typeface="Times New Roman"/>
                        </a:rPr>
                        <a:t> 40181,</a:t>
                      </a:r>
                      <a:r>
                        <a:rPr lang="en-US" sz="1000" dirty="0">
                          <a:latin typeface="Times New Roman"/>
                          <a:ea typeface="Calibri"/>
                          <a:cs typeface="Times New Roman"/>
                        </a:rPr>
                        <a:t>E=7.5327</a:t>
                      </a:r>
                      <a:endParaRPr lang="en-IN" sz="1000" dirty="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n-IN" sz="1000" dirty="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latin typeface="Times New Roman"/>
                          <a:ea typeface="Calibri"/>
                          <a:cs typeface="Times New Roman"/>
                        </a:rPr>
                        <a:t>SIZE=</a:t>
                      </a:r>
                      <a:r>
                        <a:rPr lang="en-US" sz="1200">
                          <a:latin typeface="Times New Roman"/>
                          <a:ea typeface="Times New Roman"/>
                          <a:cs typeface="Times New Roman"/>
                        </a:rPr>
                        <a:t> </a:t>
                      </a:r>
                      <a:r>
                        <a:rPr lang="en-US" sz="1200">
                          <a:latin typeface="Times New Roman"/>
                          <a:ea typeface="Calibri"/>
                          <a:cs typeface="Times New Roman"/>
                        </a:rPr>
                        <a:t>66614</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MSE= 3.2019E+004</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RME=</a:t>
                      </a:r>
                      <a:r>
                        <a:rPr lang="en-US" sz="1200">
                          <a:latin typeface="Times New Roman"/>
                          <a:ea typeface="Times New Roman"/>
                          <a:cs typeface="Times New Roman"/>
                        </a:rPr>
                        <a:t> </a:t>
                      </a:r>
                      <a:r>
                        <a:rPr lang="en-US" sz="1200">
                          <a:latin typeface="Times New Roman"/>
                          <a:ea typeface="Calibri"/>
                          <a:cs typeface="Times New Roman"/>
                        </a:rPr>
                        <a:t>178.9376</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SNR=</a:t>
                      </a:r>
                      <a:r>
                        <a:rPr lang="en-US" sz="1200">
                          <a:latin typeface="Times New Roman"/>
                          <a:ea typeface="Times New Roman"/>
                          <a:cs typeface="Times New Roman"/>
                        </a:rPr>
                        <a:t> </a:t>
                      </a:r>
                      <a:r>
                        <a:rPr lang="en-US" sz="1200">
                          <a:latin typeface="Times New Roman"/>
                          <a:ea typeface="Calibri"/>
                          <a:cs typeface="Times New Roman"/>
                        </a:rPr>
                        <a:t>16.6040</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PSNR=</a:t>
                      </a:r>
                      <a:r>
                        <a:rPr lang="en-US" sz="1200">
                          <a:latin typeface="Times New Roman"/>
                          <a:ea typeface="Times New Roman"/>
                          <a:cs typeface="Times New Roman"/>
                        </a:rPr>
                        <a:t> </a:t>
                      </a:r>
                      <a:r>
                        <a:rPr lang="en-US" sz="1200">
                          <a:latin typeface="Times New Roman"/>
                          <a:ea typeface="Calibri"/>
                          <a:cs typeface="Times New Roman"/>
                        </a:rPr>
                        <a:t>7.1628</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CR=</a:t>
                      </a:r>
                      <a:r>
                        <a:rPr lang="en-US" sz="1200">
                          <a:latin typeface="Times New Roman"/>
                          <a:ea typeface="Times New Roman"/>
                          <a:cs typeface="Times New Roman"/>
                        </a:rPr>
                        <a:t> </a:t>
                      </a:r>
                      <a:r>
                        <a:rPr lang="en-US" sz="1200">
                          <a:latin typeface="Times New Roman"/>
                          <a:ea typeface="Calibri"/>
                          <a:cs typeface="Times New Roman"/>
                        </a:rPr>
                        <a:t>0.6032</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E=7.5660</a:t>
                      </a:r>
                      <a:endParaRPr lang="en-IN"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3205">
                <a:tc vMerge="1">
                  <a:txBody>
                    <a:bodyPr/>
                    <a:lstStyle/>
                    <a:p>
                      <a:endParaRPr lang="en-IN"/>
                    </a:p>
                  </a:txBody>
                  <a:tcPr/>
                </a:tc>
                <a:tc>
                  <a:txBody>
                    <a:bodyPr/>
                    <a:lstStyle/>
                    <a:p>
                      <a:pPr>
                        <a:spcAft>
                          <a:spcPts val="0"/>
                        </a:spcAft>
                      </a:pPr>
                      <a:endParaRPr lang="en-IN" sz="1000">
                        <a:latin typeface="Times New Roman"/>
                        <a:ea typeface="Times New Roman"/>
                        <a:cs typeface="Times New Roman"/>
                      </a:endParaRPr>
                    </a:p>
                    <a:p>
                      <a:pPr>
                        <a:spcAft>
                          <a:spcPts val="0"/>
                        </a:spcAft>
                      </a:pPr>
                      <a:r>
                        <a:rPr lang="en-US" sz="1000">
                          <a:latin typeface="Times New Roman"/>
                          <a:ea typeface="Calibri"/>
                          <a:cs typeface="Times New Roman"/>
                        </a:rPr>
                        <a:t>Size=</a:t>
                      </a:r>
                      <a:r>
                        <a:rPr lang="en-US" sz="1000">
                          <a:latin typeface="Times New Roman"/>
                          <a:ea typeface="Times New Roman"/>
                          <a:cs typeface="Times New Roman"/>
                        </a:rPr>
                        <a:t> </a:t>
                      </a:r>
                      <a:r>
                        <a:rPr lang="en-US" sz="1000">
                          <a:latin typeface="Times New Roman"/>
                          <a:ea typeface="Calibri"/>
                          <a:cs typeface="Times New Roman"/>
                        </a:rPr>
                        <a:t>32650,E=7.3529</a:t>
                      </a:r>
                      <a:endParaRPr lang="en-IN" sz="100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en-IN" sz="1000" dirty="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latin typeface="Times New Roman"/>
                          <a:ea typeface="Calibri"/>
                          <a:cs typeface="Times New Roman"/>
                        </a:rPr>
                        <a:t>SIZE=</a:t>
                      </a:r>
                      <a:r>
                        <a:rPr lang="en-US" sz="1200">
                          <a:latin typeface="Times New Roman"/>
                          <a:ea typeface="Times New Roman"/>
                          <a:cs typeface="Times New Roman"/>
                        </a:rPr>
                        <a:t> </a:t>
                      </a:r>
                      <a:r>
                        <a:rPr lang="en-US" sz="1200">
                          <a:latin typeface="Times New Roman"/>
                          <a:ea typeface="Calibri"/>
                          <a:cs typeface="Times New Roman"/>
                        </a:rPr>
                        <a:t>66614</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MSE=</a:t>
                      </a:r>
                      <a:r>
                        <a:rPr lang="en-US" sz="1200">
                          <a:latin typeface="Times New Roman"/>
                          <a:ea typeface="Times New Roman"/>
                          <a:cs typeface="Times New Roman"/>
                        </a:rPr>
                        <a:t> </a:t>
                      </a:r>
                      <a:r>
                        <a:rPr lang="en-US" sz="1200">
                          <a:latin typeface="Times New Roman"/>
                          <a:ea typeface="Calibri"/>
                          <a:cs typeface="Times New Roman"/>
                        </a:rPr>
                        <a:t>3.8683E+004</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RME=</a:t>
                      </a:r>
                      <a:r>
                        <a:rPr lang="en-US" sz="1200">
                          <a:latin typeface="Times New Roman"/>
                          <a:ea typeface="Times New Roman"/>
                          <a:cs typeface="Times New Roman"/>
                        </a:rPr>
                        <a:t> </a:t>
                      </a:r>
                      <a:r>
                        <a:rPr lang="en-US" sz="1200">
                          <a:latin typeface="Times New Roman"/>
                          <a:ea typeface="Calibri"/>
                          <a:cs typeface="Times New Roman"/>
                        </a:rPr>
                        <a:t>196.6797</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SNR=</a:t>
                      </a:r>
                      <a:r>
                        <a:rPr lang="en-US" sz="1200">
                          <a:latin typeface="Times New Roman"/>
                          <a:ea typeface="Times New Roman"/>
                          <a:cs typeface="Times New Roman"/>
                        </a:rPr>
                        <a:t> </a:t>
                      </a:r>
                      <a:r>
                        <a:rPr lang="en-US" sz="1200">
                          <a:latin typeface="Times New Roman"/>
                          <a:ea typeface="Calibri"/>
                          <a:cs typeface="Times New Roman"/>
                        </a:rPr>
                        <a:t>14.6699</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PSNR=</a:t>
                      </a:r>
                      <a:r>
                        <a:rPr lang="en-US" sz="1200">
                          <a:latin typeface="Times New Roman"/>
                          <a:ea typeface="Times New Roman"/>
                          <a:cs typeface="Times New Roman"/>
                        </a:rPr>
                        <a:t> </a:t>
                      </a:r>
                      <a:r>
                        <a:rPr lang="en-US" sz="1200">
                          <a:latin typeface="Times New Roman"/>
                          <a:ea typeface="Calibri"/>
                          <a:cs typeface="Times New Roman"/>
                        </a:rPr>
                        <a:t>5.2720</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CR=</a:t>
                      </a:r>
                      <a:r>
                        <a:rPr lang="en-US" sz="1200">
                          <a:latin typeface="Times New Roman"/>
                          <a:ea typeface="Times New Roman"/>
                          <a:cs typeface="Times New Roman"/>
                        </a:rPr>
                        <a:t> </a:t>
                      </a:r>
                      <a:r>
                        <a:rPr lang="en-US" sz="1200">
                          <a:latin typeface="Times New Roman"/>
                          <a:ea typeface="Calibri"/>
                          <a:cs typeface="Times New Roman"/>
                        </a:rPr>
                        <a:t>0.4901</a:t>
                      </a:r>
                      <a:endParaRPr lang="en-IN" sz="1200">
                        <a:latin typeface="Times New Roman"/>
                        <a:ea typeface="Times New Roman"/>
                        <a:cs typeface="Times New Roman"/>
                      </a:endParaRPr>
                    </a:p>
                    <a:p>
                      <a:pPr>
                        <a:spcAft>
                          <a:spcPts val="0"/>
                        </a:spcAft>
                      </a:pPr>
                      <a:r>
                        <a:rPr lang="en-US" sz="1200">
                          <a:latin typeface="Times New Roman"/>
                          <a:ea typeface="Calibri"/>
                          <a:cs typeface="Times New Roman"/>
                        </a:rPr>
                        <a:t>E=7.4644</a:t>
                      </a:r>
                      <a:endParaRPr lang="en-IN"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5082">
                <a:tc vMerge="1">
                  <a:txBody>
                    <a:bodyPr/>
                    <a:lstStyle/>
                    <a:p>
                      <a:endParaRPr lang="en-IN"/>
                    </a:p>
                  </a:txBody>
                  <a:tcPr/>
                </a:tc>
                <a:tc>
                  <a:txBody>
                    <a:bodyPr/>
                    <a:lstStyle/>
                    <a:p>
                      <a:pPr>
                        <a:spcAft>
                          <a:spcPts val="0"/>
                        </a:spcAft>
                      </a:pPr>
                      <a:endParaRPr lang="en-IN" sz="1000">
                        <a:latin typeface="Times New Roman"/>
                        <a:ea typeface="Times New Roman"/>
                        <a:cs typeface="Times New Roman"/>
                      </a:endParaRPr>
                    </a:p>
                    <a:p>
                      <a:pPr>
                        <a:spcAft>
                          <a:spcPts val="0"/>
                        </a:spcAft>
                      </a:pPr>
                      <a:r>
                        <a:rPr lang="en-US" sz="1000">
                          <a:latin typeface="Times New Roman"/>
                          <a:ea typeface="Calibri"/>
                          <a:cs typeface="Times New Roman"/>
                        </a:rPr>
                        <a:t>Size=</a:t>
                      </a:r>
                      <a:r>
                        <a:rPr lang="en-US" sz="1000">
                          <a:latin typeface="Times New Roman"/>
                          <a:ea typeface="Times New Roman"/>
                          <a:cs typeface="Times New Roman"/>
                        </a:rPr>
                        <a:t> </a:t>
                      </a:r>
                      <a:r>
                        <a:rPr lang="en-US" sz="1000">
                          <a:latin typeface="Times New Roman"/>
                          <a:ea typeface="Calibri"/>
                          <a:cs typeface="Times New Roman"/>
                        </a:rPr>
                        <a:t>66614,E=6.9046</a:t>
                      </a:r>
                      <a:endParaRPr lang="en-IN" sz="1000">
                        <a:latin typeface="Times New Roman"/>
                        <a:ea typeface="Times New Roman"/>
                        <a:cs typeface="Times New Roman"/>
                      </a:endParaRPr>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IN" sz="1000" dirty="0"/>
                    </a:p>
                  </a:txBody>
                  <a:tcPr marL="37581" marR="37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dirty="0">
                          <a:latin typeface="Times New Roman"/>
                          <a:ea typeface="Calibri"/>
                          <a:cs typeface="Times New Roman"/>
                        </a:rPr>
                        <a:t>SIZE=</a:t>
                      </a:r>
                      <a:r>
                        <a:rPr lang="en-US" sz="1200" dirty="0">
                          <a:latin typeface="Times New Roman"/>
                          <a:ea typeface="Times New Roman"/>
                          <a:cs typeface="Times New Roman"/>
                        </a:rPr>
                        <a:t> </a:t>
                      </a:r>
                      <a:r>
                        <a:rPr lang="en-US" sz="1200" dirty="0">
                          <a:latin typeface="Times New Roman"/>
                          <a:ea typeface="Calibri"/>
                          <a:cs typeface="Times New Roman"/>
                        </a:rPr>
                        <a:t>66614</a:t>
                      </a:r>
                      <a:endParaRPr lang="en-IN" sz="1200" dirty="0">
                        <a:latin typeface="Times New Roman"/>
                        <a:ea typeface="Times New Roman"/>
                        <a:cs typeface="Times New Roman"/>
                      </a:endParaRPr>
                    </a:p>
                    <a:p>
                      <a:pPr>
                        <a:spcAft>
                          <a:spcPts val="0"/>
                        </a:spcAft>
                      </a:pPr>
                      <a:r>
                        <a:rPr lang="en-US" sz="1200" dirty="0">
                          <a:latin typeface="Times New Roman"/>
                          <a:ea typeface="Calibri"/>
                          <a:cs typeface="Times New Roman"/>
                        </a:rPr>
                        <a:t>MSE=</a:t>
                      </a:r>
                      <a:r>
                        <a:rPr lang="en-US" sz="1200" dirty="0">
                          <a:latin typeface="Times New Roman"/>
                          <a:ea typeface="Times New Roman"/>
                          <a:cs typeface="Times New Roman"/>
                        </a:rPr>
                        <a:t> </a:t>
                      </a:r>
                      <a:r>
                        <a:rPr lang="en-US" sz="1200" dirty="0">
                          <a:latin typeface="Times New Roman"/>
                          <a:ea typeface="Calibri"/>
                          <a:cs typeface="Times New Roman"/>
                        </a:rPr>
                        <a:t>5.7009E+004</a:t>
                      </a:r>
                      <a:endParaRPr lang="en-IN" sz="1200" dirty="0">
                        <a:latin typeface="Times New Roman"/>
                        <a:ea typeface="Times New Roman"/>
                        <a:cs typeface="Times New Roman"/>
                      </a:endParaRPr>
                    </a:p>
                    <a:p>
                      <a:pPr>
                        <a:spcAft>
                          <a:spcPts val="0"/>
                        </a:spcAft>
                      </a:pPr>
                      <a:r>
                        <a:rPr lang="en-US" sz="1200" dirty="0">
                          <a:latin typeface="Times New Roman"/>
                          <a:ea typeface="Calibri"/>
                          <a:cs typeface="Times New Roman"/>
                        </a:rPr>
                        <a:t>RME=</a:t>
                      </a:r>
                      <a:r>
                        <a:rPr lang="en-US" sz="1200" dirty="0">
                          <a:latin typeface="Times New Roman"/>
                          <a:ea typeface="Times New Roman"/>
                          <a:cs typeface="Times New Roman"/>
                        </a:rPr>
                        <a:t> </a:t>
                      </a:r>
                      <a:r>
                        <a:rPr lang="en-US" sz="1200" dirty="0">
                          <a:latin typeface="Times New Roman"/>
                          <a:ea typeface="Calibri"/>
                          <a:cs typeface="Times New Roman"/>
                        </a:rPr>
                        <a:t>238.7652</a:t>
                      </a:r>
                      <a:endParaRPr lang="en-IN" sz="1200" dirty="0">
                        <a:latin typeface="Times New Roman"/>
                        <a:ea typeface="Times New Roman"/>
                        <a:cs typeface="Times New Roman"/>
                      </a:endParaRPr>
                    </a:p>
                    <a:p>
                      <a:pPr>
                        <a:spcAft>
                          <a:spcPts val="0"/>
                        </a:spcAft>
                      </a:pPr>
                      <a:r>
                        <a:rPr lang="en-US" sz="1200" dirty="0">
                          <a:latin typeface="Times New Roman"/>
                          <a:ea typeface="Calibri"/>
                          <a:cs typeface="Times New Roman"/>
                        </a:rPr>
                        <a:t>SNR=</a:t>
                      </a:r>
                      <a:r>
                        <a:rPr lang="en-US" sz="1200" dirty="0">
                          <a:latin typeface="Times New Roman"/>
                          <a:ea typeface="Times New Roman"/>
                          <a:cs typeface="Times New Roman"/>
                        </a:rPr>
                        <a:t> </a:t>
                      </a:r>
                      <a:r>
                        <a:rPr lang="en-US" sz="1200" dirty="0">
                          <a:latin typeface="Times New Roman"/>
                          <a:ea typeface="Calibri"/>
                          <a:cs typeface="Times New Roman"/>
                        </a:rPr>
                        <a:t>14.3831</a:t>
                      </a:r>
                      <a:endParaRPr lang="en-IN" sz="1200" dirty="0">
                        <a:latin typeface="Times New Roman"/>
                        <a:ea typeface="Times New Roman"/>
                        <a:cs typeface="Times New Roman"/>
                      </a:endParaRPr>
                    </a:p>
                    <a:p>
                      <a:pPr>
                        <a:spcAft>
                          <a:spcPts val="0"/>
                        </a:spcAft>
                      </a:pPr>
                      <a:r>
                        <a:rPr lang="en-US" sz="1200" dirty="0">
                          <a:latin typeface="Times New Roman"/>
                          <a:ea typeface="Calibri"/>
                          <a:cs typeface="Times New Roman"/>
                        </a:rPr>
                        <a:t>PSNR=</a:t>
                      </a:r>
                      <a:r>
                        <a:rPr lang="en-US" sz="1200" dirty="0">
                          <a:latin typeface="Times New Roman"/>
                          <a:ea typeface="Times New Roman"/>
                          <a:cs typeface="Times New Roman"/>
                        </a:rPr>
                        <a:t> </a:t>
                      </a:r>
                      <a:r>
                        <a:rPr lang="en-US" sz="1200" dirty="0">
                          <a:latin typeface="Times New Roman"/>
                          <a:ea typeface="Calibri"/>
                          <a:cs typeface="Times New Roman"/>
                        </a:rPr>
                        <a:t>1.3939</a:t>
                      </a:r>
                      <a:endParaRPr lang="en-IN" sz="1200" dirty="0">
                        <a:latin typeface="Times New Roman"/>
                        <a:ea typeface="Times New Roman"/>
                        <a:cs typeface="Times New Roman"/>
                      </a:endParaRPr>
                    </a:p>
                    <a:p>
                      <a:pPr>
                        <a:spcAft>
                          <a:spcPts val="0"/>
                        </a:spcAft>
                      </a:pPr>
                      <a:r>
                        <a:rPr lang="en-US" sz="1200" dirty="0">
                          <a:latin typeface="Times New Roman"/>
                          <a:ea typeface="Calibri"/>
                          <a:cs typeface="Times New Roman"/>
                        </a:rPr>
                        <a:t>CR=1</a:t>
                      </a:r>
                      <a:endParaRPr lang="en-IN" sz="1200" dirty="0">
                        <a:latin typeface="Times New Roman"/>
                        <a:ea typeface="Times New Roman"/>
                        <a:cs typeface="Times New Roman"/>
                      </a:endParaRPr>
                    </a:p>
                    <a:p>
                      <a:pPr>
                        <a:spcAft>
                          <a:spcPts val="0"/>
                        </a:spcAft>
                      </a:pPr>
                      <a:r>
                        <a:rPr lang="en-US" sz="1200" dirty="0">
                          <a:latin typeface="Times New Roman"/>
                          <a:ea typeface="Calibri"/>
                          <a:cs typeface="Times New Roman"/>
                        </a:rPr>
                        <a:t>E= 7.0599</a:t>
                      </a:r>
                      <a:endParaRPr lang="en-IN"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045" name="Picture 0" descr="bab.bmp"/>
          <p:cNvPicPr>
            <a:picLocks noChangeAspect="1" noChangeArrowheads="1"/>
          </p:cNvPicPr>
          <p:nvPr/>
        </p:nvPicPr>
        <p:blipFill>
          <a:blip r:embed="rId3" cstate="print"/>
          <a:srcRect/>
          <a:stretch>
            <a:fillRect/>
          </a:stretch>
        </p:blipFill>
        <p:spPr bwMode="auto">
          <a:xfrm>
            <a:off x="3707904" y="404664"/>
            <a:ext cx="962697" cy="868199"/>
          </a:xfrm>
          <a:prstGeom prst="rect">
            <a:avLst/>
          </a:prstGeom>
          <a:noFill/>
        </p:spPr>
      </p:pic>
      <p:pic>
        <p:nvPicPr>
          <p:cNvPr id="1043" name="Picture 7" descr="lena.bmp"/>
          <p:cNvPicPr>
            <a:picLocks noChangeAspect="1" noChangeArrowheads="1"/>
          </p:cNvPicPr>
          <p:nvPr/>
        </p:nvPicPr>
        <p:blipFill>
          <a:blip r:embed="rId4" cstate="print"/>
          <a:srcRect/>
          <a:stretch>
            <a:fillRect/>
          </a:stretch>
        </p:blipFill>
        <p:spPr bwMode="auto">
          <a:xfrm>
            <a:off x="3635896" y="1484784"/>
            <a:ext cx="1106730" cy="996057"/>
          </a:xfrm>
          <a:prstGeom prst="rect">
            <a:avLst/>
          </a:prstGeom>
          <a:noFill/>
        </p:spPr>
      </p:pic>
      <p:pic>
        <p:nvPicPr>
          <p:cNvPr id="1041" name="Picture 15" descr="pepp.png"/>
          <p:cNvPicPr>
            <a:picLocks noChangeAspect="1" noChangeArrowheads="1"/>
          </p:cNvPicPr>
          <p:nvPr/>
        </p:nvPicPr>
        <p:blipFill>
          <a:blip r:embed="rId5" cstate="print"/>
          <a:srcRect/>
          <a:stretch>
            <a:fillRect/>
          </a:stretch>
        </p:blipFill>
        <p:spPr bwMode="auto">
          <a:xfrm>
            <a:off x="3707904" y="2780928"/>
            <a:ext cx="1041529" cy="939292"/>
          </a:xfrm>
          <a:prstGeom prst="rect">
            <a:avLst/>
          </a:prstGeom>
          <a:noFill/>
        </p:spPr>
      </p:pic>
      <p:pic>
        <p:nvPicPr>
          <p:cNvPr id="1039" name="Picture 20" descr="prez.png"/>
          <p:cNvPicPr>
            <a:picLocks noChangeAspect="1" noChangeArrowheads="1"/>
          </p:cNvPicPr>
          <p:nvPr/>
        </p:nvPicPr>
        <p:blipFill>
          <a:blip r:embed="rId6" cstate="print"/>
          <a:srcRect/>
          <a:stretch>
            <a:fillRect/>
          </a:stretch>
        </p:blipFill>
        <p:spPr bwMode="auto">
          <a:xfrm>
            <a:off x="3347864" y="4365104"/>
            <a:ext cx="1220409" cy="1100616"/>
          </a:xfrm>
          <a:prstGeom prst="rect">
            <a:avLst/>
          </a:prstGeom>
          <a:noFill/>
        </p:spPr>
      </p:pic>
      <p:pic>
        <p:nvPicPr>
          <p:cNvPr id="1037" name="Picture 25" descr="rose.bmp"/>
          <p:cNvPicPr>
            <a:picLocks noChangeAspect="1" noChangeArrowheads="1"/>
          </p:cNvPicPr>
          <p:nvPr/>
        </p:nvPicPr>
        <p:blipFill>
          <a:blip r:embed="rId7" cstate="print"/>
          <a:srcRect/>
          <a:stretch>
            <a:fillRect/>
          </a:stretch>
        </p:blipFill>
        <p:spPr bwMode="auto">
          <a:xfrm>
            <a:off x="3707904" y="5877272"/>
            <a:ext cx="839904" cy="778072"/>
          </a:xfrm>
          <a:prstGeom prst="rect">
            <a:avLst/>
          </a:prstGeom>
          <a:noFill/>
        </p:spPr>
      </p:pic>
      <p:pic>
        <p:nvPicPr>
          <p:cNvPr id="19" name="Picture 18"/>
          <p:cNvPicPr/>
          <p:nvPr/>
        </p:nvPicPr>
        <p:blipFill>
          <a:blip r:embed="rId8" cstate="print"/>
          <a:srcRect l="38027" t="7944" r="39246" b="44626"/>
          <a:stretch>
            <a:fillRect/>
          </a:stretch>
        </p:blipFill>
        <p:spPr bwMode="auto">
          <a:xfrm>
            <a:off x="5436096" y="5733256"/>
            <a:ext cx="964166" cy="939286"/>
          </a:xfrm>
          <a:prstGeom prst="rect">
            <a:avLst/>
          </a:prstGeom>
          <a:noFill/>
          <a:ln w="9525">
            <a:noFill/>
            <a:miter lim="800000"/>
            <a:headEnd/>
            <a:tailEnd/>
          </a:ln>
        </p:spPr>
      </p:pic>
      <p:pic>
        <p:nvPicPr>
          <p:cNvPr id="20" name="Picture 19"/>
          <p:cNvPicPr/>
          <p:nvPr/>
        </p:nvPicPr>
        <p:blipFill>
          <a:blip r:embed="rId9" cstate="print"/>
          <a:srcRect l="38027" t="8178" r="39246" b="44392"/>
          <a:stretch>
            <a:fillRect/>
          </a:stretch>
        </p:blipFill>
        <p:spPr bwMode="auto">
          <a:xfrm>
            <a:off x="5220072" y="4149080"/>
            <a:ext cx="1325382" cy="1288696"/>
          </a:xfrm>
          <a:prstGeom prst="rect">
            <a:avLst/>
          </a:prstGeom>
          <a:noFill/>
          <a:ln w="9525">
            <a:noFill/>
            <a:miter lim="800000"/>
            <a:headEnd/>
            <a:tailEnd/>
          </a:ln>
        </p:spPr>
      </p:pic>
      <p:pic>
        <p:nvPicPr>
          <p:cNvPr id="21" name="Picture 20"/>
          <p:cNvPicPr/>
          <p:nvPr/>
        </p:nvPicPr>
        <p:blipFill>
          <a:blip r:embed="rId10" cstate="print"/>
          <a:srcRect l="37916" t="7944" r="39911" b="43925"/>
          <a:stretch>
            <a:fillRect/>
          </a:stretch>
        </p:blipFill>
        <p:spPr bwMode="auto">
          <a:xfrm>
            <a:off x="5220072" y="2780928"/>
            <a:ext cx="1103956" cy="1075468"/>
          </a:xfrm>
          <a:prstGeom prst="rect">
            <a:avLst/>
          </a:prstGeom>
          <a:noFill/>
          <a:ln w="9525">
            <a:noFill/>
            <a:miter lim="800000"/>
            <a:headEnd/>
            <a:tailEnd/>
          </a:ln>
        </p:spPr>
      </p:pic>
      <p:pic>
        <p:nvPicPr>
          <p:cNvPr id="22" name="Picture 21"/>
          <p:cNvPicPr/>
          <p:nvPr/>
        </p:nvPicPr>
        <p:blipFill>
          <a:blip r:embed="rId11" cstate="print"/>
          <a:srcRect l="37916" t="7944" r="39357" b="43925"/>
          <a:stretch>
            <a:fillRect/>
          </a:stretch>
        </p:blipFill>
        <p:spPr bwMode="auto">
          <a:xfrm>
            <a:off x="5220072" y="1556792"/>
            <a:ext cx="1043901" cy="1015007"/>
          </a:xfrm>
          <a:prstGeom prst="rect">
            <a:avLst/>
          </a:prstGeom>
          <a:noFill/>
          <a:ln w="9525">
            <a:noFill/>
            <a:miter lim="800000"/>
            <a:headEnd/>
            <a:tailEnd/>
          </a:ln>
        </p:spPr>
      </p:pic>
      <p:pic>
        <p:nvPicPr>
          <p:cNvPr id="23" name="Picture 22"/>
          <p:cNvPicPr/>
          <p:nvPr/>
        </p:nvPicPr>
        <p:blipFill>
          <a:blip r:embed="rId12" cstate="print"/>
          <a:srcRect l="37805" t="8411" r="39468" b="44860"/>
          <a:stretch>
            <a:fillRect/>
          </a:stretch>
        </p:blipFill>
        <p:spPr bwMode="auto">
          <a:xfrm>
            <a:off x="5220072" y="260648"/>
            <a:ext cx="982133" cy="101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IN" b="1" dirty="0"/>
          </a:p>
        </p:txBody>
      </p:sp>
      <p:sp>
        <p:nvSpPr>
          <p:cNvPr id="3" name="Content Placeholder 2"/>
          <p:cNvSpPr>
            <a:spLocks noGrp="1"/>
          </p:cNvSpPr>
          <p:nvPr>
            <p:ph idx="1"/>
          </p:nvPr>
        </p:nvSpPr>
        <p:spPr/>
        <p:txBody>
          <a:bodyPr>
            <a:normAutofit fontScale="77500" lnSpcReduction="20000"/>
          </a:bodyPr>
          <a:lstStyle/>
          <a:p>
            <a:r>
              <a:rPr lang="en-US" dirty="0"/>
              <a:t>Image Compression based on models of human perception, scalability, robustness, error resilience, and complexity are a few of the many challenges to be fully resolved and  may affect image data compression performance in the years to come. Most image compression techniques achieve a high compression ratio. The tradeoff between data compression remains one of the difficult problems. Maintaining high compression ratios with good image quality is possible at a more or less high computational cost. One of the main goals for image data compression is to reduce redundancy in the image block as much as possible. That is, it is very important to represent an image with as few bits as possible while maintaining good image quality.</a:t>
            </a:r>
            <a:endParaRPr lang="en-IN" dirty="0"/>
          </a:p>
          <a:p>
            <a:pPr>
              <a:buNone/>
            </a:pP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IN" dirty="0"/>
          </a:p>
        </p:txBody>
      </p:sp>
      <p:sp>
        <p:nvSpPr>
          <p:cNvPr id="3" name="Content Placeholder 2"/>
          <p:cNvSpPr>
            <a:spLocks noGrp="1"/>
          </p:cNvSpPr>
          <p:nvPr>
            <p:ph idx="1"/>
          </p:nvPr>
        </p:nvSpPr>
        <p:spPr/>
        <p:txBody>
          <a:bodyPr>
            <a:noAutofit/>
          </a:bodyPr>
          <a:lstStyle/>
          <a:p>
            <a:r>
              <a:rPr lang="en-US" sz="2200" dirty="0" smtClean="0"/>
              <a:t>The various image compression techniques compared and contrasted here reveal that images can be substantially compressed as application demands. In an image as the redundant information gets added as more number of coefficients considered. This in turn increases the computational time along with storage space requirements. In image compression technique we expect the high compression ratio (CR) and also better quality of the reconstructed image. From the above results we conclude that as CR increases, value of PSNR decreases and RMSE increases. In DCT at high compression ratio quality of image degrades due to blocking artifacts. Hence at high compression ratio DWT technique is used which gives the better quality of the reconstructed image as compared to DCT. Also in DCT reconstructed image have the blurred but smoothened edges.</a:t>
            </a:r>
            <a:endParaRPr lang="en-IN" sz="2200" dirty="0" smtClean="0"/>
          </a:p>
          <a:p>
            <a:endParaRPr lang="en-IN" sz="2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Definition</a:t>
            </a:r>
            <a:endParaRPr lang="en-IN" dirty="0"/>
          </a:p>
        </p:txBody>
      </p:sp>
      <p:sp>
        <p:nvSpPr>
          <p:cNvPr id="3" name="Content Placeholder 2"/>
          <p:cNvSpPr>
            <a:spLocks noGrp="1"/>
          </p:cNvSpPr>
          <p:nvPr>
            <p:ph idx="1"/>
          </p:nvPr>
        </p:nvSpPr>
        <p:spPr>
          <a:xfrm>
            <a:off x="457200" y="1556792"/>
            <a:ext cx="8229600" cy="4569371"/>
          </a:xfrm>
        </p:spPr>
        <p:txBody>
          <a:bodyPr>
            <a:normAutofit fontScale="85000" lnSpcReduction="10000"/>
          </a:bodyPr>
          <a:lstStyle/>
          <a:p>
            <a:r>
              <a:rPr lang="en-US" dirty="0" smtClean="0"/>
              <a:t>The </a:t>
            </a:r>
            <a:r>
              <a:rPr lang="en-US" dirty="0"/>
              <a:t>principal definition for Image Compression is the reduction of the amount of image data (bits) while preserving information (important image details).</a:t>
            </a:r>
            <a:endParaRPr lang="en-IN" dirty="0"/>
          </a:p>
          <a:p>
            <a:r>
              <a:rPr lang="en-US" dirty="0"/>
              <a:t>This technology is a key enabling factor in many imaging and multimedia concepts.</a:t>
            </a:r>
            <a:endParaRPr lang="en-IN" dirty="0"/>
          </a:p>
          <a:p>
            <a:r>
              <a:rPr lang="en-US" dirty="0"/>
              <a:t>The reduction in file size allows more images to be stored in a given amount of disk or memory space. </a:t>
            </a:r>
            <a:endParaRPr lang="en-US" dirty="0" smtClean="0"/>
          </a:p>
          <a:p>
            <a:r>
              <a:rPr lang="en-US" dirty="0" smtClean="0"/>
              <a:t>It </a:t>
            </a:r>
            <a:r>
              <a:rPr lang="en-US" dirty="0"/>
              <a:t>also reduces the time required for images to be sent over the Internet or downloaded from Web pages. </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Scope of the Project</a:t>
            </a:r>
            <a:endParaRPr lang="en-IN" b="1" dirty="0"/>
          </a:p>
        </p:txBody>
      </p:sp>
      <p:sp>
        <p:nvSpPr>
          <p:cNvPr id="3" name="Content Placeholder 2"/>
          <p:cNvSpPr>
            <a:spLocks noGrp="1"/>
          </p:cNvSpPr>
          <p:nvPr>
            <p:ph idx="1"/>
          </p:nvPr>
        </p:nvSpPr>
        <p:spPr/>
        <p:txBody>
          <a:bodyPr>
            <a:normAutofit fontScale="85000" lnSpcReduction="10000"/>
          </a:bodyPr>
          <a:lstStyle/>
          <a:p>
            <a:r>
              <a:rPr lang="en-US" dirty="0"/>
              <a:t>Large images can be studied</a:t>
            </a:r>
            <a:r>
              <a:rPr lang="en-US" dirty="0" smtClean="0"/>
              <a:t>.</a:t>
            </a:r>
          </a:p>
          <a:p>
            <a:pPr>
              <a:buNone/>
            </a:pPr>
            <a:r>
              <a:rPr lang="en-US" dirty="0"/>
              <a:t> </a:t>
            </a:r>
            <a:r>
              <a:rPr lang="en-US" dirty="0" smtClean="0"/>
              <a:t>    </a:t>
            </a:r>
            <a:r>
              <a:rPr lang="en-US" dirty="0"/>
              <a:t>For example:</a:t>
            </a:r>
            <a:endParaRPr lang="en-IN" dirty="0"/>
          </a:p>
          <a:p>
            <a:pPr>
              <a:buNone/>
            </a:pPr>
            <a:r>
              <a:rPr lang="en-US" dirty="0" smtClean="0"/>
              <a:t>    ·MRI's</a:t>
            </a:r>
            <a:r>
              <a:rPr lang="en-US" dirty="0"/>
              <a:t>, medical ultrasound view.</a:t>
            </a:r>
            <a:endParaRPr lang="en-IN" dirty="0"/>
          </a:p>
          <a:p>
            <a:pPr>
              <a:buNone/>
            </a:pPr>
            <a:r>
              <a:rPr lang="en-US" dirty="0" smtClean="0"/>
              <a:t>    ·Materials </a:t>
            </a:r>
            <a:r>
              <a:rPr lang="en-US" dirty="0"/>
              <a:t>micro-structures with </a:t>
            </a:r>
            <a:r>
              <a:rPr lang="en-US" dirty="0" smtClean="0"/>
              <a:t>many attributes </a:t>
            </a:r>
            <a:r>
              <a:rPr lang="en-US" dirty="0"/>
              <a:t>at a </a:t>
            </a:r>
            <a:r>
              <a:rPr lang="en-US" dirty="0" smtClean="0"/>
              <a:t>  given</a:t>
            </a:r>
            <a:r>
              <a:rPr lang="en-US" dirty="0"/>
              <a:t> grid </a:t>
            </a:r>
            <a:r>
              <a:rPr lang="en-US" dirty="0" smtClean="0"/>
              <a:t>point.</a:t>
            </a:r>
            <a:endParaRPr lang="en-IN" dirty="0" smtClean="0"/>
          </a:p>
          <a:p>
            <a:r>
              <a:rPr lang="en-IN" dirty="0" smtClean="0"/>
              <a:t>Content-based </a:t>
            </a:r>
            <a:r>
              <a:rPr lang="en-IN" dirty="0"/>
              <a:t>retrieval from large databases.</a:t>
            </a:r>
          </a:p>
          <a:p>
            <a:r>
              <a:rPr lang="en-IN" dirty="0" smtClean="0"/>
              <a:t>Need </a:t>
            </a:r>
            <a:r>
              <a:rPr lang="en-IN" dirty="0"/>
              <a:t>fast search and retrieval and fast scalable decoding for browsing, retrieval, and transmission.</a:t>
            </a:r>
          </a:p>
          <a:p>
            <a:r>
              <a:rPr lang="en-IN" dirty="0" smtClean="0"/>
              <a:t>Contribution </a:t>
            </a:r>
            <a:r>
              <a:rPr lang="en-IN" dirty="0"/>
              <a:t>is to limit degradation the least possible.</a:t>
            </a:r>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Proposed System</a:t>
            </a:r>
            <a:endParaRPr lang="en-IN" b="1" dirty="0"/>
          </a:p>
        </p:txBody>
      </p:sp>
      <p:sp>
        <p:nvSpPr>
          <p:cNvPr id="3" name="Content Placeholder 2"/>
          <p:cNvSpPr>
            <a:spLocks noGrp="1"/>
          </p:cNvSpPr>
          <p:nvPr>
            <p:ph idx="1"/>
          </p:nvPr>
        </p:nvSpPr>
        <p:spPr/>
        <p:txBody>
          <a:bodyPr>
            <a:normAutofit fontScale="92500" lnSpcReduction="10000"/>
          </a:bodyPr>
          <a:lstStyle/>
          <a:p>
            <a:r>
              <a:rPr lang="en-US" dirty="0"/>
              <a:t>There are five types of methods which are compared namely:</a:t>
            </a:r>
            <a:endParaRPr lang="en-IN" dirty="0"/>
          </a:p>
          <a:p>
            <a:pPr>
              <a:buNone/>
            </a:pPr>
            <a:r>
              <a:rPr lang="en-IN" dirty="0"/>
              <a:t>1</a:t>
            </a:r>
            <a:r>
              <a:rPr lang="en-IN" dirty="0" smtClean="0"/>
              <a:t>.</a:t>
            </a:r>
            <a:r>
              <a:rPr lang="en-IN" dirty="0"/>
              <a:t> Discrete Cosine Transform (DCT).</a:t>
            </a:r>
          </a:p>
          <a:p>
            <a:pPr>
              <a:buNone/>
            </a:pPr>
            <a:r>
              <a:rPr lang="en-IN" dirty="0"/>
              <a:t>2. </a:t>
            </a:r>
            <a:r>
              <a:rPr lang="en-IN" dirty="0" smtClean="0"/>
              <a:t>Discrete </a:t>
            </a:r>
            <a:r>
              <a:rPr lang="en-IN" dirty="0"/>
              <a:t>Cosine Transform with Low Pass Filtering (DCT+LPF).</a:t>
            </a:r>
          </a:p>
          <a:p>
            <a:pPr>
              <a:buNone/>
            </a:pPr>
            <a:r>
              <a:rPr lang="en-IN" dirty="0"/>
              <a:t>3. </a:t>
            </a:r>
            <a:r>
              <a:rPr lang="en-IN" dirty="0" smtClean="0"/>
              <a:t>Discrete </a:t>
            </a:r>
            <a:r>
              <a:rPr lang="en-IN" dirty="0"/>
              <a:t>Wavelet Transform (DWT).</a:t>
            </a:r>
          </a:p>
          <a:p>
            <a:pPr>
              <a:buNone/>
            </a:pPr>
            <a:r>
              <a:rPr lang="en-IN" dirty="0"/>
              <a:t>4. </a:t>
            </a:r>
            <a:r>
              <a:rPr lang="en-IN" dirty="0" smtClean="0"/>
              <a:t>Discrete </a:t>
            </a:r>
            <a:r>
              <a:rPr lang="en-IN" dirty="0"/>
              <a:t>Wavelet Transform with Low Pass Filtering on LL region (DWT+LPF).</a:t>
            </a:r>
          </a:p>
          <a:p>
            <a:pPr>
              <a:buNone/>
            </a:pPr>
            <a:r>
              <a:rPr lang="en-IN" dirty="0"/>
              <a:t>5. </a:t>
            </a:r>
            <a:r>
              <a:rPr lang="en-IN" dirty="0" smtClean="0"/>
              <a:t>Single </a:t>
            </a:r>
            <a:r>
              <a:rPr lang="en-IN" dirty="0"/>
              <a:t>Value Decomposition (SVD).</a:t>
            </a:r>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1.Discrete </a:t>
            </a:r>
            <a:r>
              <a:rPr lang="en-US" b="1" dirty="0"/>
              <a:t>Cosine Transform (DCT)</a:t>
            </a:r>
            <a:endParaRPr lang="en-IN" b="1" dirty="0"/>
          </a:p>
        </p:txBody>
      </p:sp>
      <p:sp>
        <p:nvSpPr>
          <p:cNvPr id="3" name="Content Placeholder 2"/>
          <p:cNvSpPr>
            <a:spLocks noGrp="1"/>
          </p:cNvSpPr>
          <p:nvPr>
            <p:ph idx="1"/>
          </p:nvPr>
        </p:nvSpPr>
        <p:spPr>
          <a:xfrm>
            <a:off x="539552" y="1268760"/>
            <a:ext cx="8229600" cy="5256584"/>
          </a:xfrm>
        </p:spPr>
        <p:txBody>
          <a:bodyPr>
            <a:normAutofit fontScale="77500" lnSpcReduction="20000"/>
          </a:bodyPr>
          <a:lstStyle/>
          <a:p>
            <a:r>
              <a:rPr lang="en-US" dirty="0" smtClean="0"/>
              <a:t>A</a:t>
            </a:r>
            <a:r>
              <a:rPr lang="en-US" dirty="0"/>
              <a:t> </a:t>
            </a:r>
            <a:r>
              <a:rPr lang="en-US" b="1" dirty="0"/>
              <a:t>discrete cosine transform</a:t>
            </a:r>
            <a:r>
              <a:rPr lang="en-US" dirty="0"/>
              <a:t> (</a:t>
            </a:r>
            <a:r>
              <a:rPr lang="en-US" b="1" dirty="0"/>
              <a:t>DCT</a:t>
            </a:r>
            <a:r>
              <a:rPr lang="en-US" dirty="0"/>
              <a:t>) expresses a finite sequence of data points in terms of a sum of cosine functions oscillating at different frequencies. </a:t>
            </a:r>
            <a:endParaRPr lang="en-US" dirty="0" smtClean="0"/>
          </a:p>
          <a:p>
            <a:r>
              <a:rPr lang="en-US" dirty="0" smtClean="0"/>
              <a:t>The </a:t>
            </a:r>
            <a:r>
              <a:rPr lang="en-US" dirty="0"/>
              <a:t>use of cosine rather than sine functions is critical for compression, since it turns out that fewer cosine functions are needed to approximate a typical signal, whereas for differential equations the cosines express a particular choice of boundary conditions</a:t>
            </a:r>
            <a:r>
              <a:rPr lang="en-US" dirty="0" smtClean="0"/>
              <a:t>.</a:t>
            </a:r>
          </a:p>
          <a:p>
            <a:r>
              <a:rPr lang="en-US" dirty="0" smtClean="0"/>
              <a:t>In </a:t>
            </a:r>
            <a:r>
              <a:rPr lang="en-US" dirty="0"/>
              <a:t>particular, a DCT is a Fourier-related transform similar to the discrete </a:t>
            </a:r>
            <a:r>
              <a:rPr lang="en-US" dirty="0" smtClean="0"/>
              <a:t>Fourier transform</a:t>
            </a:r>
            <a:r>
              <a:rPr lang="en-US" dirty="0"/>
              <a:t> (DFT), but using only real numbers. </a:t>
            </a:r>
            <a:endParaRPr lang="en-US" dirty="0" smtClean="0"/>
          </a:p>
          <a:p>
            <a:r>
              <a:rPr lang="en-US" dirty="0" smtClean="0"/>
              <a:t>The </a:t>
            </a:r>
            <a:r>
              <a:rPr lang="en-US" dirty="0"/>
              <a:t>DCTs are generally related to Fourier Series coefficients of a periodically and symmetrically extended sequence whereas DFTs are related to Fourier Series coefficients of a periodically extended sequence.</a:t>
            </a:r>
            <a:endParaRPr lang="en-IN" dirty="0"/>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2. Discrete Cosine Transform with Low Pass Filtering(DCT+LPF) </a:t>
            </a:r>
            <a:endParaRPr lang="en-IN" b="1" dirty="0"/>
          </a:p>
        </p:txBody>
      </p:sp>
      <p:sp>
        <p:nvSpPr>
          <p:cNvPr id="3" name="Content Placeholder 2"/>
          <p:cNvSpPr>
            <a:spLocks noGrp="1"/>
          </p:cNvSpPr>
          <p:nvPr>
            <p:ph idx="1"/>
          </p:nvPr>
        </p:nvSpPr>
        <p:spPr/>
        <p:txBody>
          <a:bodyPr>
            <a:normAutofit fontScale="92500" lnSpcReduction="20000"/>
          </a:bodyPr>
          <a:lstStyle/>
          <a:p>
            <a:r>
              <a:rPr lang="en-IN" dirty="0"/>
              <a:t>This method applies low pass filtering on the DCT image.</a:t>
            </a:r>
          </a:p>
          <a:p>
            <a:r>
              <a:rPr lang="en-US" dirty="0"/>
              <a:t>A </a:t>
            </a:r>
            <a:r>
              <a:rPr lang="en-US" b="1" dirty="0"/>
              <a:t>low-pass filter</a:t>
            </a:r>
            <a:r>
              <a:rPr lang="en-US" dirty="0"/>
              <a:t> is a filter that passes signals with a frequency lower than a certain </a:t>
            </a:r>
            <a:r>
              <a:rPr lang="en-US" dirty="0" smtClean="0"/>
              <a:t>cutoff frequency</a:t>
            </a:r>
            <a:r>
              <a:rPr lang="en-US" dirty="0"/>
              <a:t> and attenuates signals with frequencies </a:t>
            </a:r>
            <a:r>
              <a:rPr lang="en-US" dirty="0" smtClean="0"/>
              <a:t>high</a:t>
            </a:r>
          </a:p>
          <a:p>
            <a:r>
              <a:rPr lang="en-US" dirty="0"/>
              <a:t>Low-pass filters is used in audio, anti-aliasing filters for conditioning signals prior to analog-to-digital conversion, digital filters for smoothing sets of data, acoustic barriers, blurring of images, and so on. </a:t>
            </a:r>
            <a:r>
              <a:rPr lang="en-US" dirty="0" err="1" smtClean="0"/>
              <a:t>er</a:t>
            </a:r>
            <a:r>
              <a:rPr lang="en-US" dirty="0" smtClean="0"/>
              <a:t> </a:t>
            </a:r>
            <a:r>
              <a:rPr lang="en-US" dirty="0"/>
              <a:t>than the cutoff frequency.</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3. Discrete Wavelet Transform (DWT</a:t>
            </a:r>
            <a:r>
              <a:rPr lang="en-US" b="1" dirty="0" smtClean="0"/>
              <a:t>)</a:t>
            </a:r>
            <a:endParaRPr lang="en-IN" b="1" dirty="0"/>
          </a:p>
        </p:txBody>
      </p:sp>
      <p:sp>
        <p:nvSpPr>
          <p:cNvPr id="3" name="Content Placeholder 2"/>
          <p:cNvSpPr>
            <a:spLocks noGrp="1"/>
          </p:cNvSpPr>
          <p:nvPr>
            <p:ph idx="1"/>
          </p:nvPr>
        </p:nvSpPr>
        <p:spPr>
          <a:xfrm>
            <a:off x="457200" y="1124744"/>
            <a:ext cx="8229600" cy="5544616"/>
          </a:xfrm>
        </p:spPr>
        <p:txBody>
          <a:bodyPr>
            <a:normAutofit fontScale="85000" lnSpcReduction="20000"/>
          </a:bodyPr>
          <a:lstStyle/>
          <a:p>
            <a:r>
              <a:rPr lang="en-US" dirty="0" smtClean="0"/>
              <a:t>In numerical analysis and functional analysis, a discrete wavelet transform (DWT) is any wavelet transform for which the wavelets are discretely sampled. </a:t>
            </a:r>
          </a:p>
          <a:p>
            <a:r>
              <a:rPr lang="en-US" dirty="0" smtClean="0"/>
              <a:t>As with other wavelet transforms, a key advantage it has over Fourier transforms is temporal resolution: it captures both frequency and location information.</a:t>
            </a:r>
          </a:p>
          <a:p>
            <a:r>
              <a:rPr lang="en-US" b="1" dirty="0" err="1" smtClean="0"/>
              <a:t>Haar</a:t>
            </a:r>
            <a:r>
              <a:rPr lang="en-US" dirty="0" smtClean="0"/>
              <a:t> : The first DWT was invented by Hungarian mathematician Alfréd </a:t>
            </a:r>
            <a:r>
              <a:rPr lang="en-US" dirty="0" err="1" smtClean="0"/>
              <a:t>Haar</a:t>
            </a:r>
            <a:r>
              <a:rPr lang="en-US" dirty="0" smtClean="0"/>
              <a:t>. For an input represented by a list of 2</a:t>
            </a:r>
            <a:r>
              <a:rPr lang="en-US" baseline="30000" dirty="0" smtClean="0"/>
              <a:t>n</a:t>
            </a:r>
            <a:r>
              <a:rPr lang="en-US" dirty="0" smtClean="0"/>
              <a:t>{\</a:t>
            </a:r>
            <a:r>
              <a:rPr lang="en-US" dirty="0" err="1" smtClean="0"/>
              <a:t>displaystyle</a:t>
            </a:r>
            <a:r>
              <a:rPr lang="en-US" dirty="0" smtClean="0"/>
              <a:t> 2^{n}}2 numbers, the </a:t>
            </a:r>
            <a:r>
              <a:rPr lang="en-US" dirty="0" err="1" smtClean="0"/>
              <a:t>Haar</a:t>
            </a:r>
            <a:r>
              <a:rPr lang="en-US" dirty="0" smtClean="0"/>
              <a:t> wavelet transform may be considered to pair up input values, storing the difference and passing the sum. This process is repeated recursively, pairing up the sums to prove the next scale, which leads to {\</a:t>
            </a:r>
            <a:r>
              <a:rPr lang="en-US" dirty="0" err="1" smtClean="0"/>
              <a:t>displaystyle</a:t>
            </a:r>
            <a:r>
              <a:rPr lang="en-US" dirty="0" smtClean="0"/>
              <a:t> 2^{n}-1}2</a:t>
            </a:r>
            <a:r>
              <a:rPr lang="en-US" baseline="30000" dirty="0" smtClean="0"/>
              <a:t>n</a:t>
            </a:r>
            <a:r>
              <a:rPr lang="en-US" dirty="0" smtClean="0"/>
              <a:t>-1 differences and a final sum.</a:t>
            </a:r>
            <a:r>
              <a:rPr lang="en-IN" dirty="0" smtClean="0"/>
              <a:t> </a:t>
            </a:r>
            <a:r>
              <a:rPr lang="en-US" dirty="0" smtClean="0"/>
              <a:t>We will be using this method on the original image to apply DWT compression for comparison purposes.</a:t>
            </a:r>
            <a:endParaRPr lang="en-IN" b="1" dirty="0" smtClean="0"/>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4.  Discrete Wavelet Transform with Low Pass Filtering (DWT+LPF</a:t>
            </a:r>
            <a:r>
              <a:rPr lang="en-US" b="1" dirty="0" smtClean="0"/>
              <a:t>)</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This </a:t>
            </a:r>
            <a:r>
              <a:rPr lang="en-IN" dirty="0"/>
              <a:t>method applies low pass filtering on the DWT image.</a:t>
            </a:r>
          </a:p>
          <a:p>
            <a:r>
              <a:rPr lang="en-US" dirty="0" smtClean="0"/>
              <a:t>A </a:t>
            </a:r>
            <a:r>
              <a:rPr lang="en-US" b="1" dirty="0" smtClean="0"/>
              <a:t>low-pass filter</a:t>
            </a:r>
            <a:r>
              <a:rPr lang="en-US" dirty="0" smtClean="0"/>
              <a:t> is a filter that passes signals with a frequency lower than a certain cutoff frequency and attenuates signals with frequencies high</a:t>
            </a:r>
          </a:p>
          <a:p>
            <a:r>
              <a:rPr lang="en-US" dirty="0" smtClean="0"/>
              <a:t>Low-pass filters is used in audio, anti-aliasing filters for conditioning signals prior to analog-to-digital conversion, digital filters for smoothing sets of data, acoustic barriers, blurring of images, and so on. </a:t>
            </a:r>
            <a:r>
              <a:rPr lang="en-US" dirty="0" err="1" smtClean="0"/>
              <a:t>er</a:t>
            </a:r>
            <a:r>
              <a:rPr lang="en-US" dirty="0" smtClean="0"/>
              <a:t> than the cutoff frequency.</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1219</Words>
  <Application>Microsoft Office PowerPoint</Application>
  <PresentationFormat>On-screen Show (4:3)</PresentationFormat>
  <Paragraphs>392</Paragraphs>
  <Slides>26</Slides>
  <Notes>4</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COMPARATIVE STUDY OF IMAGE COMPRESSION TECHNIQUES  </vt:lpstr>
      <vt:lpstr>Abstract</vt:lpstr>
      <vt:lpstr>Problem Definition</vt:lpstr>
      <vt:lpstr>Scope of the Project</vt:lpstr>
      <vt:lpstr>Proposed System</vt:lpstr>
      <vt:lpstr>1.Discrete Cosine Transform (DCT)</vt:lpstr>
      <vt:lpstr>2. Discrete Cosine Transform with Low Pass Filtering(DCT+LPF) </vt:lpstr>
      <vt:lpstr>3. Discrete Wavelet Transform (DWT)</vt:lpstr>
      <vt:lpstr>4.  Discrete Wavelet Transform with Low Pass Filtering (DWT+LPF)</vt:lpstr>
      <vt:lpstr>5. Single Value Decomposition (SVD)</vt:lpstr>
      <vt:lpstr>Parameters</vt:lpstr>
      <vt:lpstr>Parameters</vt:lpstr>
      <vt:lpstr>Parameters</vt:lpstr>
      <vt:lpstr>Parameters</vt:lpstr>
      <vt:lpstr>Parameters</vt:lpstr>
      <vt:lpstr>Parameters</vt:lpstr>
      <vt:lpstr>Requirements</vt:lpstr>
      <vt:lpstr>Requirements</vt:lpstr>
      <vt:lpstr>Input Images</vt:lpstr>
      <vt:lpstr>Slide 20</vt:lpstr>
      <vt:lpstr>Slide 21</vt:lpstr>
      <vt:lpstr>Slide 22</vt:lpstr>
      <vt:lpstr>Slide 23</vt:lpstr>
      <vt:lpstr>Slide 24</vt:lpstr>
      <vt:lpstr>Conclusion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STUDY OF IMAGE COMPRESSION TECHNIQUES  </dc:title>
  <dc:creator>LAVINA</dc:creator>
  <cp:lastModifiedBy>LAVINA</cp:lastModifiedBy>
  <cp:revision>14</cp:revision>
  <dcterms:created xsi:type="dcterms:W3CDTF">2017-05-02T03:04:44Z</dcterms:created>
  <dcterms:modified xsi:type="dcterms:W3CDTF">2017-05-02T04:41:37Z</dcterms:modified>
</cp:coreProperties>
</file>