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5" r:id="rId12"/>
    <p:sldId id="267" r:id="rId13"/>
    <p:sldId id="271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C9726-FF03-4932-A820-830DA0A9DD6B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61402014-CA2F-4D39-9540-0891D0423CBE}">
      <dgm:prSet phldrT="[Texto]"/>
      <dgm:spPr/>
      <dgm:t>
        <a:bodyPr/>
        <a:lstStyle/>
        <a:p>
          <a:r>
            <a:rPr lang="pt-BR" dirty="0" smtClean="0"/>
            <a:t>Nome(</a:t>
          </a:r>
          <a:r>
            <a:rPr lang="pt-BR" i="0" dirty="0" smtClean="0"/>
            <a:t>Identificadores</a:t>
          </a:r>
          <a:r>
            <a:rPr lang="pt-BR" dirty="0" smtClean="0"/>
            <a:t>)</a:t>
          </a:r>
        </a:p>
        <a:p>
          <a:r>
            <a:rPr lang="pt-BR" dirty="0" smtClean="0"/>
            <a:t>idade</a:t>
          </a:r>
          <a:endParaRPr lang="pt-BR" dirty="0"/>
        </a:p>
      </dgm:t>
    </dgm:pt>
    <dgm:pt modelId="{C3E9D5D7-06C2-40DF-96DF-9BC9DDA35F2F}" type="parTrans" cxnId="{16A16F26-08CE-4430-A6B9-A570D28CA2F2}">
      <dgm:prSet/>
      <dgm:spPr/>
      <dgm:t>
        <a:bodyPr/>
        <a:lstStyle/>
        <a:p>
          <a:endParaRPr lang="pt-BR"/>
        </a:p>
      </dgm:t>
    </dgm:pt>
    <dgm:pt modelId="{31456FA8-8305-4B5B-A9A1-BA4F41F94C3E}" type="sibTrans" cxnId="{16A16F26-08CE-4430-A6B9-A570D28CA2F2}">
      <dgm:prSet/>
      <dgm:spPr/>
      <dgm:t>
        <a:bodyPr/>
        <a:lstStyle/>
        <a:p>
          <a:endParaRPr lang="pt-BR"/>
        </a:p>
      </dgm:t>
    </dgm:pt>
    <dgm:pt modelId="{D0F74209-B256-4ABD-9FEE-CB809C7B7AC0}">
      <dgm:prSet phldrT="[Texto]"/>
      <dgm:spPr/>
      <dgm:t>
        <a:bodyPr/>
        <a:lstStyle/>
        <a:p>
          <a:r>
            <a:rPr lang="pt-BR" dirty="0"/>
            <a:t>Tipo de </a:t>
          </a:r>
          <a:r>
            <a:rPr lang="pt-BR" dirty="0" smtClean="0"/>
            <a:t>Dados</a:t>
          </a:r>
        </a:p>
        <a:p>
          <a:r>
            <a:rPr lang="pt-BR" dirty="0" err="1" smtClean="0"/>
            <a:t>int</a:t>
          </a:r>
          <a:endParaRPr lang="pt-BR" dirty="0"/>
        </a:p>
      </dgm:t>
    </dgm:pt>
    <dgm:pt modelId="{511F3EB3-CF8B-46B6-AFF5-21192CF84B8E}" type="parTrans" cxnId="{97FE6441-E6BE-47E9-8F95-3D5038AC58C7}">
      <dgm:prSet/>
      <dgm:spPr/>
      <dgm:t>
        <a:bodyPr/>
        <a:lstStyle/>
        <a:p>
          <a:endParaRPr lang="pt-BR"/>
        </a:p>
      </dgm:t>
    </dgm:pt>
    <dgm:pt modelId="{4C49C483-5148-4FBA-A279-EC29D483B19A}" type="sibTrans" cxnId="{97FE6441-E6BE-47E9-8F95-3D5038AC58C7}">
      <dgm:prSet/>
      <dgm:spPr/>
      <dgm:t>
        <a:bodyPr/>
        <a:lstStyle/>
        <a:p>
          <a:endParaRPr lang="pt-BR"/>
        </a:p>
      </dgm:t>
    </dgm:pt>
    <dgm:pt modelId="{E22BD4CD-C7C7-4150-9C4B-3C87C4AF75F7}">
      <dgm:prSet phldrT="[Texto]"/>
      <dgm:spPr/>
      <dgm:t>
        <a:bodyPr/>
        <a:lstStyle/>
        <a:p>
          <a:r>
            <a:rPr lang="pt-BR" dirty="0" smtClean="0"/>
            <a:t>Informação</a:t>
          </a:r>
        </a:p>
        <a:p>
          <a:r>
            <a:rPr lang="pt-BR" dirty="0" smtClean="0"/>
            <a:t>30</a:t>
          </a:r>
          <a:endParaRPr lang="pt-BR" dirty="0"/>
        </a:p>
      </dgm:t>
    </dgm:pt>
    <dgm:pt modelId="{437C81FB-C5B8-4655-BBC4-EC214935BEA9}" type="parTrans" cxnId="{41079E1E-1D37-40C4-8B82-7F2C04C5263A}">
      <dgm:prSet/>
      <dgm:spPr/>
      <dgm:t>
        <a:bodyPr/>
        <a:lstStyle/>
        <a:p>
          <a:endParaRPr lang="pt-BR"/>
        </a:p>
      </dgm:t>
    </dgm:pt>
    <dgm:pt modelId="{08F4DA37-D210-4A75-B436-67800938BAD1}" type="sibTrans" cxnId="{41079E1E-1D37-40C4-8B82-7F2C04C5263A}">
      <dgm:prSet/>
      <dgm:spPr/>
      <dgm:t>
        <a:bodyPr/>
        <a:lstStyle/>
        <a:p>
          <a:endParaRPr lang="pt-BR"/>
        </a:p>
      </dgm:t>
    </dgm:pt>
    <dgm:pt modelId="{B4F12E47-C3DA-4ACD-AD63-F58B0EAE5AE0}" type="pres">
      <dgm:prSet presAssocID="{E7CC9726-FF03-4932-A820-830DA0A9DD6B}" presName="Name0" presStyleCnt="0">
        <dgm:presLayoutVars>
          <dgm:dir/>
          <dgm:resizeHandles val="exact"/>
        </dgm:presLayoutVars>
      </dgm:prSet>
      <dgm:spPr/>
    </dgm:pt>
    <dgm:pt modelId="{198A6EED-47D8-4DAE-AF74-A7E0AABACBE9}" type="pres">
      <dgm:prSet presAssocID="{61402014-CA2F-4D39-9540-0891D0423CB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8DA176-F152-4CCD-AC01-78F75AFE9D45}" type="pres">
      <dgm:prSet presAssocID="{31456FA8-8305-4B5B-A9A1-BA4F41F94C3E}" presName="parSpace" presStyleCnt="0"/>
      <dgm:spPr/>
    </dgm:pt>
    <dgm:pt modelId="{0CDFA275-A787-473F-9B79-F8A91BE4499F}" type="pres">
      <dgm:prSet presAssocID="{D0F74209-B256-4ABD-9FEE-CB809C7B7AC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79E20F-4DD0-41B5-AADA-BE2EA5357AF7}" type="pres">
      <dgm:prSet presAssocID="{4C49C483-5148-4FBA-A279-EC29D483B19A}" presName="parSpace" presStyleCnt="0"/>
      <dgm:spPr/>
    </dgm:pt>
    <dgm:pt modelId="{0762C3EF-FD3D-4EB4-95DE-9438692CC4E5}" type="pres">
      <dgm:prSet presAssocID="{E22BD4CD-C7C7-4150-9C4B-3C87C4AF75F7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41C5803-2D10-4169-BAFE-227B2A1472C1}" type="presOf" srcId="{E22BD4CD-C7C7-4150-9C4B-3C87C4AF75F7}" destId="{0762C3EF-FD3D-4EB4-95DE-9438692CC4E5}" srcOrd="0" destOrd="0" presId="urn:microsoft.com/office/officeart/2005/8/layout/hChevron3"/>
    <dgm:cxn modelId="{B562080C-5A26-4737-A2BB-31A820D342CD}" type="presOf" srcId="{61402014-CA2F-4D39-9540-0891D0423CBE}" destId="{198A6EED-47D8-4DAE-AF74-A7E0AABACBE9}" srcOrd="0" destOrd="0" presId="urn:microsoft.com/office/officeart/2005/8/layout/hChevron3"/>
    <dgm:cxn modelId="{97FE6441-E6BE-47E9-8F95-3D5038AC58C7}" srcId="{E7CC9726-FF03-4932-A820-830DA0A9DD6B}" destId="{D0F74209-B256-4ABD-9FEE-CB809C7B7AC0}" srcOrd="1" destOrd="0" parTransId="{511F3EB3-CF8B-46B6-AFF5-21192CF84B8E}" sibTransId="{4C49C483-5148-4FBA-A279-EC29D483B19A}"/>
    <dgm:cxn modelId="{E6133C39-9D02-4ECB-AF08-9F7A13679A57}" type="presOf" srcId="{E7CC9726-FF03-4932-A820-830DA0A9DD6B}" destId="{B4F12E47-C3DA-4ACD-AD63-F58B0EAE5AE0}" srcOrd="0" destOrd="0" presId="urn:microsoft.com/office/officeart/2005/8/layout/hChevron3"/>
    <dgm:cxn modelId="{8B255D2F-DCC6-460F-A8C0-72925E216080}" type="presOf" srcId="{D0F74209-B256-4ABD-9FEE-CB809C7B7AC0}" destId="{0CDFA275-A787-473F-9B79-F8A91BE4499F}" srcOrd="0" destOrd="0" presId="urn:microsoft.com/office/officeart/2005/8/layout/hChevron3"/>
    <dgm:cxn modelId="{16A16F26-08CE-4430-A6B9-A570D28CA2F2}" srcId="{E7CC9726-FF03-4932-A820-830DA0A9DD6B}" destId="{61402014-CA2F-4D39-9540-0891D0423CBE}" srcOrd="0" destOrd="0" parTransId="{C3E9D5D7-06C2-40DF-96DF-9BC9DDA35F2F}" sibTransId="{31456FA8-8305-4B5B-A9A1-BA4F41F94C3E}"/>
    <dgm:cxn modelId="{41079E1E-1D37-40C4-8B82-7F2C04C5263A}" srcId="{E7CC9726-FF03-4932-A820-830DA0A9DD6B}" destId="{E22BD4CD-C7C7-4150-9C4B-3C87C4AF75F7}" srcOrd="2" destOrd="0" parTransId="{437C81FB-C5B8-4655-BBC4-EC214935BEA9}" sibTransId="{08F4DA37-D210-4A75-B436-67800938BAD1}"/>
    <dgm:cxn modelId="{4172653D-AA26-4B5F-8AC7-FAA6557F27F6}" type="presParOf" srcId="{B4F12E47-C3DA-4ACD-AD63-F58B0EAE5AE0}" destId="{198A6EED-47D8-4DAE-AF74-A7E0AABACBE9}" srcOrd="0" destOrd="0" presId="urn:microsoft.com/office/officeart/2005/8/layout/hChevron3"/>
    <dgm:cxn modelId="{B6425D79-7665-4A11-A7C0-B1EF535B7748}" type="presParOf" srcId="{B4F12E47-C3DA-4ACD-AD63-F58B0EAE5AE0}" destId="{818DA176-F152-4CCD-AC01-78F75AFE9D45}" srcOrd="1" destOrd="0" presId="urn:microsoft.com/office/officeart/2005/8/layout/hChevron3"/>
    <dgm:cxn modelId="{86C97035-8D87-4A9E-820B-419DE664C59D}" type="presParOf" srcId="{B4F12E47-C3DA-4ACD-AD63-F58B0EAE5AE0}" destId="{0CDFA275-A787-473F-9B79-F8A91BE4499F}" srcOrd="2" destOrd="0" presId="urn:microsoft.com/office/officeart/2005/8/layout/hChevron3"/>
    <dgm:cxn modelId="{28FFFDCD-4B86-4AB3-90C5-3AAD473EB0B6}" type="presParOf" srcId="{B4F12E47-C3DA-4ACD-AD63-F58B0EAE5AE0}" destId="{6579E20F-4DD0-41B5-AADA-BE2EA5357AF7}" srcOrd="3" destOrd="0" presId="urn:microsoft.com/office/officeart/2005/8/layout/hChevron3"/>
    <dgm:cxn modelId="{DF7500FC-3466-471B-AEDC-2BBCFBF793D9}" type="presParOf" srcId="{B4F12E47-C3DA-4ACD-AD63-F58B0EAE5AE0}" destId="{0762C3EF-FD3D-4EB4-95DE-9438692CC4E5}" srcOrd="4" destOrd="0" presId="urn:microsoft.com/office/officeart/2005/8/layout/hChevro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33E0A-7C57-48EB-BCFD-87D19A5DC593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77E0-ED77-4FCB-BD0A-3D20F89A67B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7E0-ED77-4FCB-BD0A-3D20F89A67B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7E0-ED77-4FCB-BD0A-3D20F89A67B8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82F667-48F0-4511-AA1F-0D123FC42421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6FBAD6-2B18-4B7C-B18F-1F877C26F6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Aritméticos 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R="0">
              <a:lnSpc>
                <a:spcPct val="90000"/>
              </a:lnSpc>
            </a:pPr>
            <a:r>
              <a:rPr lang="pt-BR" dirty="0" smtClean="0"/>
              <a:t>PROFESSOR: EDMILSON D. VERONA</a:t>
            </a:r>
          </a:p>
          <a:p>
            <a:pPr marR="0">
              <a:lnSpc>
                <a:spcPct val="90000"/>
              </a:lnSpc>
            </a:pPr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Tamanho, Arredondamento e Preenchimento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Definir tamanho na saída: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("%2d", 350);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("%6d", 350);</a:t>
            </a:r>
          </a:p>
          <a:p>
            <a:r>
              <a:rPr lang="pt-BR" dirty="0" smtClean="0"/>
              <a:t>Definir arredondamento de dados do tipo </a:t>
            </a:r>
            <a:r>
              <a:rPr lang="pt-BR" dirty="0" err="1" smtClean="0"/>
              <a:t>float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("%3.1f", 3456.78);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("%10.3f", 3456.78);</a:t>
            </a:r>
          </a:p>
          <a:p>
            <a:r>
              <a:rPr lang="pt-BR" dirty="0" smtClean="0"/>
              <a:t>Preenchendo com zeros a esquerda: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("%02d", 21);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("%06d", 21);</a:t>
            </a:r>
          </a:p>
          <a:p>
            <a:r>
              <a:rPr lang="pt-BR" dirty="0" smtClean="0"/>
              <a:t>Alinhar a esquerda: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("%-7.1f", 13.71);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("%-15.4s", “Sistemas”);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idade;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float</a:t>
            </a:r>
            <a:r>
              <a:rPr lang="pt-BR" dirty="0" smtClean="0"/>
              <a:t> peso;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char</a:t>
            </a:r>
            <a:r>
              <a:rPr lang="pt-BR" dirty="0" smtClean="0"/>
              <a:t> letra;</a:t>
            </a:r>
          </a:p>
          <a:p>
            <a:pPr>
              <a:buNone/>
            </a:pPr>
            <a:r>
              <a:rPr lang="pt-BR" dirty="0" smtClean="0"/>
              <a:t>	idade = 32;</a:t>
            </a:r>
          </a:p>
          <a:p>
            <a:pPr>
              <a:buNone/>
            </a:pPr>
            <a:r>
              <a:rPr lang="pt-BR" dirty="0" smtClean="0"/>
              <a:t>	peso = 69.700;</a:t>
            </a:r>
          </a:p>
          <a:p>
            <a:pPr>
              <a:buNone/>
            </a:pPr>
            <a:r>
              <a:rPr lang="pt-BR" dirty="0" smtClean="0"/>
              <a:t>   letra = ‘C’;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(“Idade: %i\n”, idade);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(“Peso: %.3f\n”, peso);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("Letra: %c\n", letra);</a:t>
            </a:r>
          </a:p>
          <a:p>
            <a:pPr>
              <a:buNone/>
            </a:pPr>
            <a:r>
              <a:rPr lang="pt-BR" dirty="0" smtClean="0"/>
              <a:t>	system(“PAUSE”);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Variáveis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Autofit/>
          </a:bodyPr>
          <a:lstStyle/>
          <a:p>
            <a:pPr lvl="0"/>
            <a:r>
              <a:rPr lang="pt-BR" sz="2400" dirty="0" smtClean="0"/>
              <a:t>Faça um programa que utilize os tipos </a:t>
            </a:r>
            <a:r>
              <a:rPr lang="pt-BR" sz="2400" dirty="0" err="1" smtClean="0"/>
              <a:t>int</a:t>
            </a:r>
            <a:r>
              <a:rPr lang="pt-BR" sz="2400" dirty="0" smtClean="0"/>
              <a:t>, </a:t>
            </a:r>
            <a:r>
              <a:rPr lang="pt-BR" sz="2400" dirty="0" err="1" smtClean="0"/>
              <a:t>char</a:t>
            </a:r>
            <a:r>
              <a:rPr lang="pt-BR" sz="2400" dirty="0" smtClean="0"/>
              <a:t> e </a:t>
            </a:r>
            <a:r>
              <a:rPr lang="pt-BR" sz="2400" dirty="0" err="1" smtClean="0"/>
              <a:t>float</a:t>
            </a:r>
            <a:r>
              <a:rPr lang="pt-BR" sz="2400" dirty="0" smtClean="0"/>
              <a:t> de variáveis, insira um valor em cada uma delas e apresente os resultados.</a:t>
            </a:r>
          </a:p>
          <a:p>
            <a:pPr lvl="0"/>
            <a:r>
              <a:rPr lang="pt-BR" sz="2400" dirty="0" smtClean="0"/>
              <a:t>Faça um programa que tenha 2 números inteiros e apresente os números na tela: variáveis: “</a:t>
            </a:r>
            <a:r>
              <a:rPr lang="pt-BR" sz="2400" b="1" dirty="0" err="1" smtClean="0"/>
              <a:t>primeiroNumero</a:t>
            </a:r>
            <a:r>
              <a:rPr lang="pt-BR" sz="2400" dirty="0" smtClean="0"/>
              <a:t>”, “</a:t>
            </a:r>
            <a:r>
              <a:rPr lang="pt-BR" sz="2400" b="1" dirty="0" err="1" smtClean="0"/>
              <a:t>segundoNumero</a:t>
            </a:r>
            <a:r>
              <a:rPr lang="pt-BR" sz="2400" dirty="0" smtClean="0"/>
              <a:t>”.</a:t>
            </a:r>
          </a:p>
          <a:p>
            <a:pPr lvl="0"/>
            <a:r>
              <a:rPr lang="pt-BR" sz="2400" dirty="0" smtClean="0"/>
              <a:t>Faça um programa que mostre o resultado do quadrado de uma variável inteira. </a:t>
            </a:r>
            <a:endParaRPr lang="pt-BR" sz="2400" smtClean="0"/>
          </a:p>
          <a:p>
            <a:pPr lvl="1"/>
            <a:r>
              <a:rPr lang="pt-BR" sz="2000" smtClean="0"/>
              <a:t>Ex</a:t>
            </a:r>
            <a:r>
              <a:rPr lang="pt-BR" sz="2000" dirty="0" smtClean="0"/>
              <a:t>: </a:t>
            </a:r>
            <a:r>
              <a:rPr lang="pt-BR" sz="2000" dirty="0" err="1" smtClean="0"/>
              <a:t>variavel²</a:t>
            </a:r>
            <a:r>
              <a:rPr lang="pt-BR" sz="2000" dirty="0" smtClean="0"/>
              <a:t> = </a:t>
            </a:r>
            <a:r>
              <a:rPr lang="pt-BR" sz="2000" dirty="0" err="1" smtClean="0"/>
              <a:t>variavel</a:t>
            </a:r>
            <a:r>
              <a:rPr lang="pt-BR" sz="2000" dirty="0" smtClean="0"/>
              <a:t> * </a:t>
            </a:r>
            <a:r>
              <a:rPr lang="pt-BR" sz="2000" dirty="0" err="1" smtClean="0"/>
              <a:t>variavel</a:t>
            </a:r>
            <a:r>
              <a:rPr lang="pt-BR" sz="2000" dirty="0" smtClean="0"/>
              <a:t>.</a:t>
            </a:r>
          </a:p>
          <a:p>
            <a:pPr lvl="0"/>
            <a:r>
              <a:rPr lang="pt-BR" sz="2400" dirty="0" smtClean="0"/>
              <a:t>Faça um programa que tenha 2 números inteiros e calcule a média. Utilizar as variáveis: “</a:t>
            </a:r>
            <a:r>
              <a:rPr lang="pt-BR" sz="2400" b="1" dirty="0" smtClean="0"/>
              <a:t>media</a:t>
            </a:r>
            <a:r>
              <a:rPr lang="pt-BR" sz="2400" dirty="0" smtClean="0"/>
              <a:t>”,“</a:t>
            </a:r>
            <a:r>
              <a:rPr lang="pt-BR" sz="2400" b="1" dirty="0" smtClean="0"/>
              <a:t>numero1</a:t>
            </a:r>
            <a:r>
              <a:rPr lang="pt-BR" sz="2400" dirty="0" smtClean="0"/>
              <a:t>”,”</a:t>
            </a:r>
            <a:r>
              <a:rPr lang="pt-BR" sz="2400" b="1" dirty="0" smtClean="0"/>
              <a:t>numero2</a:t>
            </a:r>
            <a:r>
              <a:rPr lang="pt-BR" sz="2400" dirty="0" smtClean="0"/>
              <a:t>”.</a:t>
            </a:r>
          </a:p>
          <a:p>
            <a:pPr lvl="1"/>
            <a:r>
              <a:rPr lang="pt-BR" sz="2400" b="1" dirty="0" smtClean="0"/>
              <a:t>media</a:t>
            </a:r>
            <a:r>
              <a:rPr lang="pt-BR" sz="2400" dirty="0" smtClean="0"/>
              <a:t> = (</a:t>
            </a:r>
            <a:r>
              <a:rPr lang="pt-BR" sz="2400" b="1" dirty="0" smtClean="0"/>
              <a:t>numero1</a:t>
            </a:r>
            <a:r>
              <a:rPr lang="pt-BR" sz="2400" dirty="0" smtClean="0"/>
              <a:t> + </a:t>
            </a:r>
            <a:r>
              <a:rPr lang="pt-BR" sz="2400" b="1" dirty="0" smtClean="0"/>
              <a:t>numero2</a:t>
            </a:r>
            <a:r>
              <a:rPr lang="pt-BR" sz="2400" dirty="0" smtClean="0"/>
              <a:t>) / 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72098"/>
          </a:xfrm>
        </p:spPr>
        <p:txBody>
          <a:bodyPr>
            <a:normAutofit/>
          </a:bodyPr>
          <a:lstStyle/>
          <a:p>
            <a:pPr lvl="0"/>
            <a:r>
              <a:rPr lang="pt-BR" sz="2200" dirty="0" smtClean="0"/>
              <a:t>Faça um programa que apresente na tela as 4 operações básicas (soma ( + ), subtração ( - ), divisão ( / ), multiplicação ( * )) de 2 números quaisquer, utilizando as variáveis “</a:t>
            </a:r>
            <a:r>
              <a:rPr lang="pt-BR" sz="2200" b="1" dirty="0" err="1" smtClean="0"/>
              <a:t>primeiroNumero</a:t>
            </a:r>
            <a:r>
              <a:rPr lang="pt-BR" sz="2200" dirty="0" smtClean="0"/>
              <a:t>”, “</a:t>
            </a:r>
            <a:r>
              <a:rPr lang="pt-BR" sz="2200" b="1" dirty="0" err="1" smtClean="0"/>
              <a:t>segundoNumero</a:t>
            </a:r>
            <a:r>
              <a:rPr lang="pt-BR" sz="2200" dirty="0" smtClean="0"/>
              <a:t>”, “</a:t>
            </a:r>
            <a:r>
              <a:rPr lang="pt-BR" sz="2200" b="1" dirty="0" err="1" smtClean="0"/>
              <a:t>resultadoSoma</a:t>
            </a:r>
            <a:r>
              <a:rPr lang="pt-BR" sz="2200" dirty="0" smtClean="0"/>
              <a:t>”, “</a:t>
            </a:r>
            <a:r>
              <a:rPr lang="pt-BR" sz="2200" b="1" dirty="0" err="1" smtClean="0"/>
              <a:t>resultadoSubtracao</a:t>
            </a:r>
            <a:r>
              <a:rPr lang="pt-BR" sz="2200" dirty="0" smtClean="0"/>
              <a:t>”, “</a:t>
            </a:r>
            <a:r>
              <a:rPr lang="pt-BR" sz="2200" b="1" dirty="0" err="1" smtClean="0"/>
              <a:t>resultadoDivisao</a:t>
            </a:r>
            <a:r>
              <a:rPr lang="pt-BR" sz="2200" dirty="0" smtClean="0"/>
              <a:t>” , “</a:t>
            </a:r>
            <a:r>
              <a:rPr lang="pt-BR" sz="2200" b="1" dirty="0" err="1" smtClean="0"/>
              <a:t>resultadoMultiplicação</a:t>
            </a:r>
            <a:r>
              <a:rPr lang="pt-BR" sz="2200" dirty="0" smtClean="0"/>
              <a:t>”</a:t>
            </a:r>
            <a:r>
              <a:rPr lang="pt-BR" sz="2200" b="1" dirty="0" smtClean="0"/>
              <a:t>.</a:t>
            </a:r>
          </a:p>
          <a:p>
            <a:r>
              <a:rPr lang="pt-BR" sz="2200" dirty="0" smtClean="0"/>
              <a:t>Faça um programa que mostre na tela a tabuada de um número. </a:t>
            </a:r>
            <a:br>
              <a:rPr lang="pt-BR" sz="2200" dirty="0" smtClean="0"/>
            </a:br>
            <a:r>
              <a:rPr lang="pt-BR" sz="2200" dirty="0" smtClean="0"/>
              <a:t>Variável: “</a:t>
            </a:r>
            <a:r>
              <a:rPr lang="pt-BR" sz="2200" b="1" dirty="0" smtClean="0"/>
              <a:t>numero</a:t>
            </a:r>
            <a:r>
              <a:rPr lang="pt-BR" sz="2200" dirty="0" smtClean="0"/>
              <a:t>”.</a:t>
            </a:r>
          </a:p>
          <a:p>
            <a:pPr lvl="0"/>
            <a:r>
              <a:rPr lang="pt-BR" sz="2200" dirty="0" smtClean="0"/>
              <a:t>Faça um programa que calcule o volume de uma caixa utilizando as variáveis: “</a:t>
            </a:r>
            <a:r>
              <a:rPr lang="pt-BR" sz="2200" b="1" dirty="0" smtClean="0"/>
              <a:t>volume</a:t>
            </a:r>
            <a:r>
              <a:rPr lang="pt-BR" sz="2200" dirty="0" smtClean="0"/>
              <a:t>”, “</a:t>
            </a:r>
            <a:r>
              <a:rPr lang="pt-BR" sz="2200" b="1" dirty="0" smtClean="0"/>
              <a:t>altura</a:t>
            </a:r>
            <a:r>
              <a:rPr lang="pt-BR" sz="2200" dirty="0" smtClean="0"/>
              <a:t>”, “</a:t>
            </a:r>
            <a:r>
              <a:rPr lang="pt-BR" sz="2200" b="1" dirty="0" smtClean="0"/>
              <a:t>largura</a:t>
            </a:r>
            <a:r>
              <a:rPr lang="pt-BR" sz="2200" dirty="0" smtClean="0"/>
              <a:t>”, “</a:t>
            </a:r>
            <a:r>
              <a:rPr lang="pt-BR" sz="2200" b="1" dirty="0" smtClean="0"/>
              <a:t>comprimento</a:t>
            </a:r>
            <a:r>
              <a:rPr lang="pt-BR" sz="2200" dirty="0" smtClean="0"/>
              <a:t>”.</a:t>
            </a:r>
          </a:p>
          <a:p>
            <a:pPr lvl="1"/>
            <a:r>
              <a:rPr lang="pt-BR" sz="2200" b="1" dirty="0" smtClean="0"/>
              <a:t>Volume </a:t>
            </a:r>
            <a:r>
              <a:rPr lang="pt-BR" sz="2200" dirty="0" smtClean="0"/>
              <a:t>= (</a:t>
            </a:r>
            <a:r>
              <a:rPr lang="pt-BR" sz="2200" b="1" dirty="0" smtClean="0"/>
              <a:t>altura </a:t>
            </a:r>
            <a:r>
              <a:rPr lang="pt-BR" sz="2200" dirty="0" smtClean="0"/>
              <a:t>* </a:t>
            </a:r>
            <a:r>
              <a:rPr lang="pt-BR" sz="2200" b="1" dirty="0" smtClean="0"/>
              <a:t>largura</a:t>
            </a:r>
            <a:r>
              <a:rPr lang="pt-BR" sz="2200" dirty="0" smtClean="0"/>
              <a:t>* </a:t>
            </a:r>
            <a:r>
              <a:rPr lang="pt-BR" sz="2200" b="1" dirty="0" smtClean="0"/>
              <a:t>comprimento</a:t>
            </a:r>
            <a:r>
              <a:rPr lang="pt-BR" sz="2200" dirty="0" smtClean="0"/>
              <a:t>)</a:t>
            </a:r>
          </a:p>
          <a:p>
            <a:pPr lvl="0"/>
            <a:endParaRPr lang="pt-BR" sz="2800" b="1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Autofit/>
          </a:bodyPr>
          <a:lstStyle/>
          <a:p>
            <a:r>
              <a:rPr lang="pt-BR" sz="2400" dirty="0" smtClean="0"/>
              <a:t>Faça um programa que apresente a porcentagem de vida que você já viveu levando em consideração que uma pessoa em média adoece com 65 anos. (Regra de 3 simples)</a:t>
            </a:r>
          </a:p>
          <a:p>
            <a:pPr lvl="1"/>
            <a:r>
              <a:rPr lang="pt-BR" sz="2400" dirty="0" smtClean="0"/>
              <a:t>65 anos   –  100%</a:t>
            </a:r>
          </a:p>
          <a:p>
            <a:pPr lvl="1"/>
            <a:r>
              <a:rPr lang="pt-BR" sz="2400" dirty="0" err="1" smtClean="0"/>
              <a:t>suaIdade</a:t>
            </a:r>
            <a:r>
              <a:rPr lang="pt-BR" sz="2400" dirty="0" smtClean="0"/>
              <a:t>  –  x%;</a:t>
            </a:r>
          </a:p>
          <a:p>
            <a:r>
              <a:rPr lang="pt-BR" sz="2400" dirty="0" smtClean="0"/>
              <a:t>Faça um programa que mostre qual a porcentagem do ano que já se passou, levando em consideração que o ano tem 365 dias.</a:t>
            </a:r>
          </a:p>
          <a:p>
            <a:r>
              <a:rPr lang="pt-BR" sz="2400" dirty="0" smtClean="0"/>
              <a:t>Faça um programa que calcule a soma de dois números, estes números devem ser declarados como variáveis no programa (numero1, numero2). Apresente os números e o resultado da soma.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Sinal + usado para somar.</a:t>
            </a:r>
          </a:p>
          <a:p>
            <a:r>
              <a:rPr lang="pt-BR" sz="2800" dirty="0" smtClean="0"/>
              <a:t>Sinal – usado para subtrair.</a:t>
            </a:r>
          </a:p>
          <a:p>
            <a:r>
              <a:rPr lang="pt-BR" sz="2800" dirty="0" smtClean="0"/>
              <a:t>Sinal / usado para dividir.</a:t>
            </a:r>
          </a:p>
          <a:p>
            <a:r>
              <a:rPr lang="pt-BR" sz="2800" dirty="0" smtClean="0"/>
              <a:t>Sinal * usado para multiplicar.</a:t>
            </a:r>
          </a:p>
          <a:p>
            <a:r>
              <a:rPr lang="pt-BR" sz="2800" dirty="0" smtClean="0"/>
              <a:t>Podemos definir a prioridade do cálculo colocando parênteses “(” “)” igual na matemática.</a:t>
            </a:r>
          </a:p>
          <a:p>
            <a:r>
              <a:rPr lang="pt-BR" sz="2800" dirty="0" smtClean="0"/>
              <a:t>Media = (nota1 + nota2) / 2;</a:t>
            </a:r>
          </a:p>
          <a:p>
            <a:r>
              <a:rPr lang="pt-BR" sz="2800" dirty="0" smtClean="0"/>
              <a:t>Centigrados = (Fahrenheit - 32) * (5 / 9);</a:t>
            </a: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São espaços de memória usados para guardar dados quando o programa esta em execução.</a:t>
            </a:r>
          </a:p>
          <a:p>
            <a:r>
              <a:rPr lang="pt-BR" dirty="0" smtClean="0"/>
              <a:t>Quando o programa para de executar elas são liberadas, perdendo seus dados.</a:t>
            </a:r>
          </a:p>
          <a:p>
            <a:r>
              <a:rPr lang="pt-BR" dirty="0" smtClean="0"/>
              <a:t>Ocupam tamanhos de memória variáveis dependendo do seu tipo e tamanho.</a:t>
            </a:r>
          </a:p>
          <a:p>
            <a:r>
              <a:rPr lang="pt-BR" dirty="0" smtClean="0"/>
              <a:t>Usadas para guardar no programa o que o usuário digitou, também podem ser usadas como totalizadoras, ou como auxiliares.</a:t>
            </a:r>
          </a:p>
          <a:p>
            <a:r>
              <a:rPr lang="pt-BR" dirty="0" smtClean="0"/>
              <a:t>Variáveis que não podem mudar o valor em todo o programa são chamadas de constantes.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Variável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Aceita somente número inteiro (2, 4, 57, 234)</a:t>
            </a:r>
          </a:p>
          <a:p>
            <a:r>
              <a:rPr lang="pt-BR" dirty="0" smtClean="0"/>
              <a:t>Você pode declarar os tipos abaixo:</a:t>
            </a:r>
          </a:p>
          <a:p>
            <a:r>
              <a:rPr lang="pt-BR" dirty="0" smtClean="0"/>
              <a:t>short  </a:t>
            </a:r>
            <a:r>
              <a:rPr lang="pt-BR" dirty="0" err="1" smtClean="0"/>
              <a:t>int</a:t>
            </a:r>
            <a:r>
              <a:rPr lang="pt-BR" dirty="0" smtClean="0"/>
              <a:t>: (2 bytes)</a:t>
            </a:r>
          </a:p>
          <a:p>
            <a:pPr lvl="1"/>
            <a:r>
              <a:rPr lang="pt-BR" dirty="0" smtClean="0"/>
              <a:t>inteiros (de -32.768 até 32.767).</a:t>
            </a:r>
          </a:p>
          <a:p>
            <a:r>
              <a:rPr lang="pt-BR" dirty="0" err="1" smtClean="0"/>
              <a:t>unsigned</a:t>
            </a:r>
            <a:r>
              <a:rPr lang="pt-BR" dirty="0" smtClean="0"/>
              <a:t> short </a:t>
            </a:r>
            <a:r>
              <a:rPr lang="pt-BR" dirty="0" err="1" smtClean="0"/>
              <a:t>int</a:t>
            </a:r>
            <a:r>
              <a:rPr lang="pt-BR" dirty="0" smtClean="0"/>
              <a:t>: (2 bytes)</a:t>
            </a:r>
          </a:p>
          <a:p>
            <a:pPr lvl="1"/>
            <a:r>
              <a:rPr lang="pt-BR" dirty="0" smtClean="0"/>
              <a:t>inteiros (de 0 até 65.535).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: (4 bytes)</a:t>
            </a:r>
          </a:p>
          <a:p>
            <a:pPr lvl="1"/>
            <a:r>
              <a:rPr lang="pt-BR" dirty="0" smtClean="0"/>
              <a:t>inteiros (de -2.147.483.648 a 2.147.483.647).</a:t>
            </a:r>
          </a:p>
          <a:p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: (4 bytes)</a:t>
            </a:r>
          </a:p>
          <a:p>
            <a:pPr lvl="1"/>
            <a:r>
              <a:rPr lang="pt-BR" dirty="0" smtClean="0"/>
              <a:t>inteiros (de 0 a 4.294.967.295).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Variáveis (Dados Inteiros)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Aceita qualquer numero (20.34, 10, 23.45)</a:t>
            </a:r>
          </a:p>
          <a:p>
            <a:r>
              <a:rPr lang="pt-BR" dirty="0" smtClean="0"/>
              <a:t>Deve ser usado sempre que um valor possa ter casas decimais</a:t>
            </a:r>
          </a:p>
          <a:p>
            <a:pPr lvl="1"/>
            <a:r>
              <a:rPr lang="pt-BR" dirty="0" smtClean="0"/>
              <a:t> Exemplo: Um resultado de uma divisão.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: (4 bytes)</a:t>
            </a:r>
          </a:p>
          <a:p>
            <a:pPr lvl="1"/>
            <a:r>
              <a:rPr lang="pt-BR" dirty="0" smtClean="0"/>
              <a:t>Seis dígitos de precisão</a:t>
            </a:r>
          </a:p>
          <a:p>
            <a:r>
              <a:rPr lang="pt-BR" dirty="0" err="1" smtClean="0"/>
              <a:t>double</a:t>
            </a:r>
            <a:r>
              <a:rPr lang="pt-BR" dirty="0" smtClean="0"/>
              <a:t>: (8 bytes)</a:t>
            </a:r>
          </a:p>
          <a:p>
            <a:pPr lvl="1"/>
            <a:r>
              <a:rPr lang="pt-BR" dirty="0" smtClean="0"/>
              <a:t>Dez dígitos de precisão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Variáveis (Dados Reais)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Caracteres são letras, números, símbolos.</a:t>
            </a:r>
          </a:p>
          <a:p>
            <a:r>
              <a:rPr lang="pt-BR" dirty="0" smtClean="0"/>
              <a:t>Em C são representadas entre aspas duplas</a:t>
            </a:r>
          </a:p>
          <a:p>
            <a:r>
              <a:rPr lang="pt-BR" dirty="0" smtClean="0"/>
              <a:t>Tipo </a:t>
            </a:r>
            <a:r>
              <a:rPr lang="pt-BR" dirty="0" err="1" smtClean="0"/>
              <a:t>char</a:t>
            </a:r>
            <a:r>
              <a:rPr lang="pt-BR" dirty="0" smtClean="0"/>
              <a:t> (1 byte)</a:t>
            </a:r>
            <a:endParaRPr lang="pt-BR" dirty="0" smtClean="0"/>
          </a:p>
          <a:p>
            <a:pPr lvl="1"/>
            <a:r>
              <a:rPr lang="pt-BR" dirty="0" smtClean="0"/>
              <a:t>Pode armazenar somente 1 caractere.</a:t>
            </a:r>
          </a:p>
          <a:p>
            <a:pPr lvl="1"/>
            <a:r>
              <a:rPr lang="pt-BR" dirty="0" smtClean="0"/>
              <a:t>Geralmente usado em menus, em opções de escolha no programa.</a:t>
            </a:r>
          </a:p>
          <a:p>
            <a:r>
              <a:rPr lang="pt-BR" dirty="0" smtClean="0"/>
              <a:t>Tipo “string”</a:t>
            </a:r>
          </a:p>
          <a:p>
            <a:pPr lvl="1"/>
            <a:r>
              <a:rPr lang="pt-BR" dirty="0" smtClean="0"/>
              <a:t>Usado em nomes, frases.</a:t>
            </a:r>
          </a:p>
          <a:p>
            <a:pPr lvl="1"/>
            <a:r>
              <a:rPr lang="pt-BR" dirty="0" smtClean="0"/>
              <a:t>Variáveis do tipo string são um conjunto de </a:t>
            </a:r>
            <a:r>
              <a:rPr lang="pt-BR" dirty="0" err="1" smtClean="0"/>
              <a:t>chars</a:t>
            </a:r>
            <a:r>
              <a:rPr lang="pt-BR" dirty="0" smtClean="0"/>
              <a:t>.</a:t>
            </a:r>
          </a:p>
          <a:p>
            <a:pPr lvl="2"/>
            <a:r>
              <a:rPr lang="pt-BR" dirty="0" smtClean="0"/>
              <a:t>Ex: </a:t>
            </a:r>
            <a:r>
              <a:rPr lang="pt-BR" dirty="0" err="1" smtClean="0"/>
              <a:t>char</a:t>
            </a:r>
            <a:r>
              <a:rPr lang="pt-BR" dirty="0" smtClean="0"/>
              <a:t> nome[50];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Variáveis (Caracteres)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As Variáveis são declaradas em qualquer posição antes de utilizá-la.</a:t>
            </a:r>
          </a:p>
          <a:p>
            <a:pPr lvl="1"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</a:t>
            </a:r>
            <a:r>
              <a:rPr lang="pt-BR" dirty="0" err="1" smtClean="0"/>
              <a:t>varLetraOuNumero</a:t>
            </a:r>
            <a:r>
              <a:rPr lang="pt-BR" dirty="0" smtClean="0"/>
              <a:t>;</a:t>
            </a:r>
          </a:p>
          <a:p>
            <a:pPr lvl="1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 varNumerosInteiros1, varNumerosInteiros2;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Variáveis podem receber valores do usuário por meio das funções ou pelo sinal = de atribuição.</a:t>
            </a:r>
          </a:p>
          <a:p>
            <a:r>
              <a:rPr lang="pt-BR" dirty="0" smtClean="0"/>
              <a:t>= é usado para atribuir um valor a uma variável.</a:t>
            </a:r>
          </a:p>
          <a:p>
            <a:pPr lvl="1"/>
            <a:r>
              <a:rPr lang="pt-BR" dirty="0" err="1" smtClean="0"/>
              <a:t>variavelSoma</a:t>
            </a:r>
            <a:r>
              <a:rPr lang="pt-BR" dirty="0" smtClean="0"/>
              <a:t> = valor1 + valor2;</a:t>
            </a:r>
          </a:p>
          <a:p>
            <a:pPr lvl="1"/>
            <a:r>
              <a:rPr lang="pt-BR" dirty="0" smtClean="0"/>
              <a:t>letra = ‘C’;</a:t>
            </a:r>
          </a:p>
          <a:p>
            <a:pPr lvl="1"/>
            <a:r>
              <a:rPr lang="pt-BR" dirty="0" err="1" smtClean="0"/>
              <a:t>variavelRaio</a:t>
            </a:r>
            <a:r>
              <a:rPr lang="pt-BR" dirty="0" smtClean="0"/>
              <a:t> = 3.14159;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Caracteres de Formatação (Variáveis)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%c caractere simples</a:t>
            </a:r>
          </a:p>
          <a:p>
            <a:r>
              <a:rPr lang="pt-BR" dirty="0" smtClean="0"/>
              <a:t>%d decimal</a:t>
            </a:r>
          </a:p>
          <a:p>
            <a:r>
              <a:rPr lang="pt-BR" dirty="0" smtClean="0"/>
              <a:t>%i  inteiro</a:t>
            </a:r>
          </a:p>
          <a:p>
            <a:r>
              <a:rPr lang="pt-BR" dirty="0" smtClean="0"/>
              <a:t>%e notação científica</a:t>
            </a:r>
          </a:p>
          <a:p>
            <a:r>
              <a:rPr lang="pt-BR" dirty="0" smtClean="0"/>
              <a:t>%f ponto flutuante</a:t>
            </a:r>
          </a:p>
          <a:p>
            <a:r>
              <a:rPr lang="pt-BR" dirty="0" smtClean="0"/>
              <a:t>%o </a:t>
            </a:r>
            <a:r>
              <a:rPr lang="pt-BR" dirty="0" err="1" smtClean="0"/>
              <a:t>octal</a:t>
            </a:r>
            <a:endParaRPr lang="pt-BR" dirty="0" smtClean="0"/>
          </a:p>
          <a:p>
            <a:r>
              <a:rPr lang="pt-BR" dirty="0" smtClean="0"/>
              <a:t>%s cadeia de caracteres (string)</a:t>
            </a:r>
          </a:p>
          <a:p>
            <a:r>
              <a:rPr lang="pt-BR" dirty="0" smtClean="0"/>
              <a:t>%u decimal sem sinal</a:t>
            </a:r>
          </a:p>
          <a:p>
            <a:r>
              <a:rPr lang="pt-BR" dirty="0" smtClean="0"/>
              <a:t>%x hexadecimal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(“Você tem </a:t>
            </a:r>
            <a:r>
              <a:rPr lang="pt-BR" dirty="0" smtClean="0"/>
              <a:t>%i </a:t>
            </a:r>
            <a:r>
              <a:rPr lang="pt-BR" dirty="0" smtClean="0"/>
              <a:t>anos!”, idade);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(“%s Bem Vindos ao </a:t>
            </a:r>
            <a:r>
              <a:rPr lang="pt-BR" dirty="0" smtClean="0"/>
              <a:t>%i </a:t>
            </a:r>
            <a:r>
              <a:rPr lang="pt-BR" dirty="0" smtClean="0"/>
              <a:t>º Semestre!”, “Sejam”, 1);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("Este é o numero dois: </a:t>
            </a:r>
            <a:r>
              <a:rPr lang="pt-BR" dirty="0" smtClean="0"/>
              <a:t>%d",</a:t>
            </a:r>
            <a:r>
              <a:rPr lang="pt-BR" dirty="0" smtClean="0"/>
              <a:t>2);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("%s está a %d milhões de milhas do sol","Vênus",67);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518</TotalTime>
  <Words>920</Words>
  <Application>Microsoft Office PowerPoint</Application>
  <PresentationFormat>Apresentação na tela (4:3)</PresentationFormat>
  <Paragraphs>126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Concurso</vt:lpstr>
      <vt:lpstr>Operadores Aritméticos e Variáveis</vt:lpstr>
      <vt:lpstr>Operadores Aritméticos</vt:lpstr>
      <vt:lpstr>Variáveis</vt:lpstr>
      <vt:lpstr>Estrutura de uma Variável</vt:lpstr>
      <vt:lpstr>Tipos de Variáveis (Dados Inteiros)</vt:lpstr>
      <vt:lpstr>Tipos de Variáveis (Dados Reais)</vt:lpstr>
      <vt:lpstr>Tipos de Variáveis (Caracteres)</vt:lpstr>
      <vt:lpstr>Programa em C</vt:lpstr>
      <vt:lpstr>Caracteres de Formatação (Variáveis)</vt:lpstr>
      <vt:lpstr>Tamanho, Arredondamento e Preenchimento</vt:lpstr>
      <vt:lpstr>Exemplo Variáveis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Aritméticos e Variáveis</dc:title>
  <dc:creator>Edmilson</dc:creator>
  <cp:lastModifiedBy>Edmilson</cp:lastModifiedBy>
  <cp:revision>39</cp:revision>
  <dcterms:created xsi:type="dcterms:W3CDTF">2011-03-07T14:51:48Z</dcterms:created>
  <dcterms:modified xsi:type="dcterms:W3CDTF">2014-02-26T12:51:08Z</dcterms:modified>
</cp:coreProperties>
</file>