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  <p:sldId id="272" r:id="rId19"/>
    <p:sldId id="270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85C7ED-2D48-4AF3-ACD7-B47BB9865260}" type="datetimeFigureOut">
              <a:rPr lang="pt-BR" smtClean="0"/>
              <a:pPr/>
              <a:t>19/03/2014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421FDA-F320-443C-B739-F1290883A5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Faça um programa que receba a idade do usuário e verifique se </a:t>
            </a:r>
            <a:r>
              <a:rPr lang="pt-BR" dirty="0" smtClean="0"/>
              <a:t>a idade é maior ou igual </a:t>
            </a:r>
            <a:r>
              <a:rPr lang="pt-BR" dirty="0" smtClean="0"/>
              <a:t>a 18 anos. Apresente uma mensagem caso ele </a:t>
            </a:r>
            <a:r>
              <a:rPr lang="pt-BR" dirty="0" smtClean="0"/>
              <a:t>seja.</a:t>
            </a:r>
            <a:endParaRPr lang="pt-BR" dirty="0" smtClean="0"/>
          </a:p>
          <a:p>
            <a:r>
              <a:rPr lang="pt-BR" dirty="0" smtClean="0"/>
              <a:t>Faça um algoritmo que leia um número qualquer e imprima o resultado do seu quadrado caso não seja um número negativo.</a:t>
            </a:r>
          </a:p>
          <a:p>
            <a:pPr lvl="0"/>
            <a:r>
              <a:rPr lang="pt-BR" dirty="0" smtClean="0"/>
              <a:t>Construa </a:t>
            </a:r>
            <a:r>
              <a:rPr lang="pt-BR" dirty="0" smtClean="0"/>
              <a:t>um algoritmo que receba três números inteiros e mostre qual é o maior.</a:t>
            </a:r>
          </a:p>
          <a:p>
            <a:r>
              <a:rPr lang="pt-BR" dirty="0" smtClean="0"/>
              <a:t>Faça </a:t>
            </a:r>
            <a:r>
              <a:rPr lang="pt-BR" dirty="0" smtClean="0"/>
              <a:t>um algoritmo que leia a idade de 5 pessoas e escreva quantas delas possuem idades iguais a 21 anos.</a:t>
            </a:r>
          </a:p>
          <a:p>
            <a:r>
              <a:rPr lang="pt-BR" dirty="0" smtClean="0"/>
              <a:t>Faça um algoritmo que leia 4 números inteiros e apresente a média dos pares.</a:t>
            </a:r>
          </a:p>
          <a:p>
            <a:pPr>
              <a:buNone/>
            </a:pPr>
            <a:r>
              <a:rPr lang="pt-BR" dirty="0" smtClean="0"/>
              <a:t>	(Se (</a:t>
            </a:r>
            <a:r>
              <a:rPr lang="pt-BR" dirty="0" err="1" smtClean="0"/>
              <a:t>varNumero</a:t>
            </a:r>
            <a:r>
              <a:rPr lang="pt-BR" dirty="0" smtClean="0"/>
              <a:t> </a:t>
            </a:r>
            <a:r>
              <a:rPr lang="pt-BR" b="1" dirty="0" smtClean="0"/>
              <a:t>% 2 == 0</a:t>
            </a:r>
            <a:r>
              <a:rPr lang="pt-BR" dirty="0" smtClean="0"/>
              <a:t>) </a:t>
            </a:r>
            <a:r>
              <a:rPr lang="pt-BR" b="1" dirty="0" smtClean="0"/>
              <a:t>ele é par</a:t>
            </a:r>
            <a:r>
              <a:rPr lang="pt-BR" dirty="0" smtClean="0"/>
              <a:t>) </a:t>
            </a:r>
          </a:p>
          <a:p>
            <a:pPr lvl="0"/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forma geral da sentença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b="1" dirty="0" err="1" smtClean="0"/>
              <a:t>else</a:t>
            </a:r>
            <a:r>
              <a:rPr lang="pt-BR" b="1" dirty="0" smtClean="0"/>
              <a:t> é: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If (</a:t>
            </a:r>
            <a:r>
              <a:rPr lang="en-US" b="1" dirty="0" err="1" smtClean="0">
                <a:solidFill>
                  <a:srgbClr val="FF0000"/>
                </a:solidFill>
              </a:rPr>
              <a:t>condição</a:t>
            </a:r>
            <a:r>
              <a:rPr lang="en-US" b="1" dirty="0" smtClean="0"/>
              <a:t>) { 		  Se (</a:t>
            </a:r>
            <a:r>
              <a:rPr lang="en-US" b="1" dirty="0" err="1" smtClean="0">
                <a:solidFill>
                  <a:srgbClr val="FF0000"/>
                </a:solidFill>
              </a:rPr>
              <a:t>condição</a:t>
            </a:r>
            <a:r>
              <a:rPr lang="en-US" b="1" dirty="0" smtClean="0"/>
              <a:t>)  </a:t>
            </a:r>
            <a:r>
              <a:rPr lang="en-US" b="1" dirty="0" err="1" smtClean="0"/>
              <a:t>começa</a:t>
            </a:r>
            <a:endParaRPr lang="pt-BR" dirty="0" smtClean="0"/>
          </a:p>
          <a:p>
            <a:pPr>
              <a:buNone/>
            </a:pPr>
            <a:r>
              <a:rPr lang="en-US" b="1" dirty="0" err="1" smtClean="0"/>
              <a:t>comando</a:t>
            </a:r>
            <a:r>
              <a:rPr lang="en-US" b="1" dirty="0" smtClean="0"/>
              <a:t> C1;			</a:t>
            </a:r>
            <a:r>
              <a:rPr lang="en-US" b="1" dirty="0" err="1" smtClean="0"/>
              <a:t>comando</a:t>
            </a:r>
            <a:r>
              <a:rPr lang="en-US" b="1" dirty="0" smtClean="0"/>
              <a:t> C1;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} </a:t>
            </a:r>
            <a:r>
              <a:rPr lang="en-US" b="1" dirty="0" smtClean="0">
                <a:solidFill>
                  <a:srgbClr val="FF0000"/>
                </a:solidFill>
              </a:rPr>
              <a:t>					   </a:t>
            </a:r>
            <a:r>
              <a:rPr lang="en-US" b="1" dirty="0" err="1" smtClean="0"/>
              <a:t>termina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 				   </a:t>
            </a:r>
            <a:r>
              <a:rPr lang="en-US" b="1" dirty="0" err="1" smtClean="0">
                <a:solidFill>
                  <a:srgbClr val="FF0000"/>
                </a:solidFill>
              </a:rPr>
              <a:t>senão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b="1" dirty="0" smtClean="0">
                <a:solidFill>
                  <a:srgbClr val="FF0000"/>
                </a:solidFill>
              </a:rPr>
              <a:t>					   </a:t>
            </a:r>
            <a:r>
              <a:rPr lang="en-US" b="1" dirty="0" err="1" smtClean="0"/>
              <a:t>começa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comando</a:t>
            </a:r>
            <a:r>
              <a:rPr lang="en-US" b="1" dirty="0" smtClean="0"/>
              <a:t> C2;		</a:t>
            </a:r>
            <a:r>
              <a:rPr lang="en-US" b="1" dirty="0" err="1" smtClean="0"/>
              <a:t>comando</a:t>
            </a:r>
            <a:r>
              <a:rPr lang="en-US" b="1" dirty="0" smtClean="0"/>
              <a:t> C2;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}					   </a:t>
            </a:r>
            <a:r>
              <a:rPr lang="en-US" b="1" dirty="0" err="1" smtClean="0"/>
              <a:t>termina</a:t>
            </a:r>
            <a:r>
              <a:rPr lang="en-US" b="1" dirty="0" smtClean="0"/>
              <a:t>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Composta (IF ELSE)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f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642112" cy="375365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Composta (IF ELSE)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lgoritmo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419963"/>
            <a:ext cx="5000659" cy="493002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Composta (IF ELSE)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media;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 smtClean="0"/>
              <a:t>(“Digite a media das notas: ”);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scanf</a:t>
            </a:r>
            <a:r>
              <a:rPr lang="pt-BR" dirty="0" smtClean="0"/>
              <a:t>(“%f”, &amp;media);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(media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&gt;=</a:t>
            </a:r>
            <a:r>
              <a:rPr lang="pt-BR" dirty="0" smtClean="0">
                <a:solidFill>
                  <a:srgbClr val="FF0000"/>
                </a:solidFill>
              </a:rPr>
              <a:t> 5) {</a:t>
            </a:r>
          </a:p>
          <a:p>
            <a:pPr>
              <a:buNone/>
            </a:pPr>
            <a:r>
              <a:rPr lang="pt-BR" dirty="0" smtClean="0"/>
              <a:t>		 </a:t>
            </a:r>
            <a:r>
              <a:rPr lang="pt-BR" dirty="0" err="1" smtClean="0"/>
              <a:t>printf</a:t>
            </a:r>
            <a:r>
              <a:rPr lang="pt-BR" dirty="0" smtClean="0"/>
              <a:t>(“Aluno Aprovado!”);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  } 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else</a:t>
            </a:r>
            <a:r>
              <a:rPr lang="pt-BR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 	</a:t>
            </a:r>
            <a:r>
              <a:rPr lang="pt-BR" dirty="0" smtClean="0"/>
              <a:t> </a:t>
            </a:r>
            <a:r>
              <a:rPr lang="pt-BR" dirty="0" err="1" smtClean="0"/>
              <a:t>printf</a:t>
            </a:r>
            <a:r>
              <a:rPr lang="pt-BR" dirty="0" smtClean="0"/>
              <a:t>(“Aluno Reprovado! ”);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/>
              <a:t>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Composta (IF ELSE)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problemas necessitam de duas ou mais condições ao mesmo tempo na mesma condição </a:t>
            </a:r>
            <a:r>
              <a:rPr lang="pt-BR" b="1" dirty="0" smtClean="0"/>
              <a:t>Se (IF)</a:t>
            </a:r>
            <a:r>
              <a:rPr lang="pt-BR" dirty="0" smtClean="0"/>
              <a:t>, executando dessa forma, testes em todas as condições.</a:t>
            </a:r>
          </a:p>
          <a:p>
            <a:r>
              <a:rPr lang="pt-BR" dirty="0" smtClean="0"/>
              <a:t>Operadores lógicos, também são conhecidos como operadores booleanos.</a:t>
            </a:r>
          </a:p>
          <a:p>
            <a:r>
              <a:rPr lang="pt-BR" dirty="0" smtClean="0"/>
              <a:t>Os operadores lógicos são: (</a:t>
            </a:r>
            <a:r>
              <a:rPr lang="pt-BR" b="1" dirty="0" smtClean="0">
                <a:solidFill>
                  <a:srgbClr val="FF0000"/>
                </a:solidFill>
              </a:rPr>
              <a:t>e</a:t>
            </a:r>
            <a:r>
              <a:rPr lang="pt-BR" dirty="0" smtClean="0"/>
              <a:t>), (</a:t>
            </a:r>
            <a:r>
              <a:rPr lang="pt-BR" b="1" dirty="0" smtClean="0">
                <a:solidFill>
                  <a:srgbClr val="FF0000"/>
                </a:solidFill>
              </a:rPr>
              <a:t>ou</a:t>
            </a:r>
            <a:r>
              <a:rPr lang="pt-BR" dirty="0" smtClean="0"/>
              <a:t>) e (</a:t>
            </a:r>
            <a:r>
              <a:rPr lang="pt-BR" b="1" dirty="0" smtClean="0">
                <a:solidFill>
                  <a:srgbClr val="FF0000"/>
                </a:solidFill>
              </a:rPr>
              <a:t>não</a:t>
            </a:r>
            <a:r>
              <a:rPr lang="pt-BR" dirty="0" smtClean="0"/>
              <a:t>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66" y="464344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</a:t>
                      </a:r>
                      <a:r>
                        <a:rPr lang="pt-BR" dirty="0" err="1" smtClean="0"/>
                        <a:t>|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!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 (condicao1)  </a:t>
            </a:r>
            <a:r>
              <a:rPr lang="pt-BR" b="1" dirty="0" smtClean="0">
                <a:solidFill>
                  <a:srgbClr val="FF0000"/>
                </a:solidFill>
              </a:rPr>
              <a:t>E </a:t>
            </a:r>
            <a:r>
              <a:rPr lang="pt-BR" dirty="0" smtClean="0"/>
              <a:t> (condicao2) </a:t>
            </a:r>
            <a:r>
              <a:rPr lang="pt-BR" b="1" dirty="0" smtClean="0"/>
              <a:t>Então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  {instruções que serão executadas quando a condição1 e a condicao2 forem verdadeiras}</a:t>
            </a:r>
          </a:p>
          <a:p>
            <a:pPr>
              <a:buNone/>
            </a:pPr>
            <a:r>
              <a:rPr lang="pt-BR" b="1" dirty="0" err="1" smtClean="0"/>
              <a:t>Fim_Se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(E </a:t>
            </a:r>
            <a:r>
              <a:rPr lang="pt-BR" smtClean="0"/>
              <a:t>- &amp;&amp;)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428596" y="185736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 (condicao1)  </a:t>
            </a:r>
            <a:r>
              <a:rPr lang="pt-BR" b="1" dirty="0" smtClean="0">
                <a:solidFill>
                  <a:srgbClr val="FF0000"/>
                </a:solidFill>
              </a:rPr>
              <a:t>OU  </a:t>
            </a:r>
            <a:r>
              <a:rPr lang="pt-BR" dirty="0" smtClean="0"/>
              <a:t>(condicao2) </a:t>
            </a:r>
            <a:r>
              <a:rPr lang="pt-BR" b="1" dirty="0" smtClean="0"/>
              <a:t>Então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  {instruções que serão executadas quando a condição1 ou a condicao2 for verdadeira}</a:t>
            </a:r>
          </a:p>
          <a:p>
            <a:pPr>
              <a:buNone/>
            </a:pPr>
            <a:r>
              <a:rPr lang="pt-BR" b="1" dirty="0" err="1" smtClean="0"/>
              <a:t>Fim_Se</a:t>
            </a:r>
            <a:endParaRPr lang="pt-BR" b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Lógicos (OU - |</a:t>
            </a:r>
            <a:r>
              <a:rPr lang="pt-BR" dirty="0" err="1" smtClean="0"/>
              <a:t>|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428596" y="185736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Se</a:t>
            </a:r>
            <a:r>
              <a:rPr lang="pt-BR" dirty="0" smtClean="0"/>
              <a:t>  </a:t>
            </a:r>
            <a:r>
              <a:rPr lang="pt-BR" dirty="0" smtClean="0">
                <a:solidFill>
                  <a:srgbClr val="FF0000"/>
                </a:solidFill>
              </a:rPr>
              <a:t>NÃO</a:t>
            </a:r>
            <a:r>
              <a:rPr lang="pt-BR" dirty="0" smtClean="0"/>
              <a:t> (condição)  </a:t>
            </a:r>
            <a:r>
              <a:rPr lang="pt-BR" b="1" dirty="0" smtClean="0"/>
              <a:t>Então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  {instruções que serão executadas quando a condição não for verdadeira}</a:t>
            </a:r>
          </a:p>
          <a:p>
            <a:pPr>
              <a:buNone/>
            </a:pPr>
            <a:r>
              <a:rPr lang="pt-BR" b="1" dirty="0" err="1" smtClean="0"/>
              <a:t>Fim_Se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Lógicos (NÃO - !)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66" y="17144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FALSO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FALSA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VERDADEIRO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Faça um algoritmo que realize a leitura de um número e verifique se este número é </a:t>
            </a:r>
            <a:r>
              <a:rPr lang="pt-BR" b="1" dirty="0" smtClean="0"/>
              <a:t>par</a:t>
            </a:r>
            <a:r>
              <a:rPr lang="pt-BR" dirty="0" smtClean="0"/>
              <a:t> ou </a:t>
            </a:r>
            <a:r>
              <a:rPr lang="pt-BR" b="1" dirty="0" smtClean="0"/>
              <a:t>impar, </a:t>
            </a:r>
            <a:r>
              <a:rPr lang="pt-BR" dirty="0" smtClean="0"/>
              <a:t>apresente uma mensagem informando.</a:t>
            </a:r>
          </a:p>
          <a:p>
            <a:pPr lvl="1"/>
            <a:r>
              <a:rPr lang="pt-BR" dirty="0" smtClean="0"/>
              <a:t>(Se (</a:t>
            </a:r>
            <a:r>
              <a:rPr lang="pt-BR" dirty="0" err="1" smtClean="0"/>
              <a:t>varNumero</a:t>
            </a:r>
            <a:r>
              <a:rPr lang="pt-BR" dirty="0" smtClean="0"/>
              <a:t> </a:t>
            </a:r>
            <a:r>
              <a:rPr lang="pt-BR" b="1" dirty="0" smtClean="0"/>
              <a:t>% 2 != 0</a:t>
            </a:r>
            <a:r>
              <a:rPr lang="pt-BR" dirty="0" smtClean="0"/>
              <a:t>) </a:t>
            </a:r>
            <a:r>
              <a:rPr lang="pt-BR" b="1" dirty="0" smtClean="0"/>
              <a:t>ele é impar</a:t>
            </a:r>
            <a:r>
              <a:rPr lang="pt-BR" dirty="0" smtClean="0"/>
              <a:t>) </a:t>
            </a:r>
            <a:endParaRPr lang="pt-BR" dirty="0"/>
          </a:p>
          <a:p>
            <a:pPr lvl="0"/>
            <a:r>
              <a:rPr lang="pt-BR" dirty="0" smtClean="0"/>
              <a:t>Faça um algoritmo para dizer se um determinado número é negativo ou positivo. Primeiro considere o zero e apresente a mensagem “É ZERO” e caso não seja, teste o resto.</a:t>
            </a:r>
          </a:p>
          <a:p>
            <a:pPr lvl="0"/>
            <a:r>
              <a:rPr lang="pt-BR" dirty="0" smtClean="0"/>
              <a:t>Faça um algoritmo que o usuário digite um número inteiro, verifique se este número é divisível por 2</a:t>
            </a:r>
            <a:r>
              <a:rPr lang="pt-BR" b="1" dirty="0" smtClean="0"/>
              <a:t> </a:t>
            </a:r>
            <a:r>
              <a:rPr lang="pt-BR" b="1" smtClean="0"/>
              <a:t>e </a:t>
            </a:r>
            <a:r>
              <a:rPr lang="pt-BR" smtClean="0"/>
              <a:t>3.</a:t>
            </a:r>
            <a:r>
              <a:rPr lang="pt-BR" dirty="0" smtClean="0"/>
              <a:t> </a:t>
            </a:r>
          </a:p>
          <a:p>
            <a:pPr lvl="0"/>
            <a:r>
              <a:rPr lang="pt-BR" dirty="0" smtClean="0"/>
              <a:t>Faça um algoritmo que o usuário digite um número inteiro, verifique se este número é divisível por 5</a:t>
            </a:r>
            <a:r>
              <a:rPr lang="pt-BR" b="1" dirty="0" smtClean="0"/>
              <a:t> ou </a:t>
            </a:r>
            <a:r>
              <a:rPr lang="pt-BR" dirty="0" smtClean="0"/>
              <a:t>3.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controle do fluxo é um elemento essencial em qualquer linguagem de programação.</a:t>
            </a:r>
          </a:p>
          <a:p>
            <a:r>
              <a:rPr lang="pt-BR" dirty="0" smtClean="0"/>
              <a:t>As estruturas de controle controlam o fluxo da execução do programa em vez de executar todo o código que escrevemos sequêncialmente. </a:t>
            </a:r>
          </a:p>
          <a:p>
            <a:r>
              <a:rPr lang="pt-BR" dirty="0" smtClean="0"/>
              <a:t>Basicamente utilizamos as estruturas de decisão e laços de repetição.</a:t>
            </a:r>
          </a:p>
          <a:p>
            <a:r>
              <a:rPr lang="pt-BR" dirty="0" smtClean="0"/>
              <a:t>Estas estruturas estão presentes em todas as linguagens de programação.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sz="2800" dirty="0" smtClean="0"/>
              <a:t>Faça um algoritmo que, dada a idade de um jogador, classifique-o em uma das seguintes categorias:</a:t>
            </a:r>
          </a:p>
          <a:p>
            <a:pPr>
              <a:buNone/>
            </a:pPr>
            <a:r>
              <a:rPr lang="pt-BR" sz="2800" dirty="0" smtClean="0"/>
              <a:t>	infantil A = 5 - 7 anos</a:t>
            </a:r>
          </a:p>
          <a:p>
            <a:pPr>
              <a:buNone/>
            </a:pPr>
            <a:r>
              <a:rPr lang="pt-BR" sz="2800" dirty="0" smtClean="0"/>
              <a:t>	infantil B = 8 - 10 anos</a:t>
            </a:r>
          </a:p>
          <a:p>
            <a:pPr>
              <a:buNone/>
            </a:pPr>
            <a:r>
              <a:rPr lang="pt-BR" sz="2800" dirty="0" smtClean="0"/>
              <a:t>	juvenil A = 11 - 13 anos</a:t>
            </a:r>
          </a:p>
          <a:p>
            <a:pPr>
              <a:buNone/>
            </a:pPr>
            <a:r>
              <a:rPr lang="pt-BR" sz="2800" dirty="0" smtClean="0"/>
              <a:t>	juvenil B = 14 - 17 anos</a:t>
            </a:r>
          </a:p>
          <a:p>
            <a:pPr>
              <a:buNone/>
            </a:pPr>
            <a:r>
              <a:rPr lang="pt-BR" sz="2800" dirty="0" smtClean="0"/>
              <a:t>   </a:t>
            </a:r>
            <a:r>
              <a:rPr lang="pt-BR" sz="2800" dirty="0" err="1" smtClean="0"/>
              <a:t>senior</a:t>
            </a:r>
            <a:r>
              <a:rPr lang="pt-BR" sz="2800" dirty="0" smtClean="0"/>
              <a:t> = maiores ou iguais a 18 anos</a:t>
            </a:r>
          </a:p>
          <a:p>
            <a:pPr lvl="0"/>
            <a:r>
              <a:rPr lang="pt-BR" sz="2800" dirty="0" smtClean="0"/>
              <a:t>Construa um algoritmo que receba o código de um produto e o classifique de acordo com a tabela abaixo:</a:t>
            </a:r>
            <a:endParaRPr lang="pt-BR" sz="1800" dirty="0" smtClean="0"/>
          </a:p>
          <a:p>
            <a:pPr>
              <a:buNone/>
            </a:pPr>
            <a:r>
              <a:rPr lang="pt-BR" sz="2800" b="1" dirty="0" smtClean="0"/>
              <a:t>  CÓDIGO</a:t>
            </a:r>
            <a:r>
              <a:rPr lang="pt-BR" sz="2800" dirty="0" smtClean="0"/>
              <a:t> </a:t>
            </a:r>
            <a:r>
              <a:rPr lang="pt-BR" sz="2800" b="1" dirty="0" smtClean="0"/>
              <a:t> CLASSIFICAÇÃO</a:t>
            </a:r>
            <a:endParaRPr lang="pt-BR" sz="1800" dirty="0" smtClean="0"/>
          </a:p>
          <a:p>
            <a:pPr lvl="1"/>
            <a:r>
              <a:rPr lang="pt-BR" sz="2400" dirty="0" smtClean="0"/>
              <a:t>  1             Alimento não-perecível</a:t>
            </a:r>
            <a:endParaRPr lang="pt-BR" sz="1600" dirty="0" smtClean="0"/>
          </a:p>
          <a:p>
            <a:pPr lvl="1"/>
            <a:r>
              <a:rPr lang="pt-BR" sz="2400" dirty="0" smtClean="0"/>
              <a:t>  2 a 4       Alimento perecível</a:t>
            </a:r>
            <a:endParaRPr lang="pt-BR" sz="1600" dirty="0" smtClean="0"/>
          </a:p>
          <a:p>
            <a:pPr lvl="1"/>
            <a:r>
              <a:rPr lang="pt-BR" sz="2400" dirty="0" smtClean="0"/>
              <a:t>  </a:t>
            </a:r>
            <a:r>
              <a:rPr lang="pt-BR" sz="2400" smtClean="0"/>
              <a:t>5 ou </a:t>
            </a:r>
            <a:r>
              <a:rPr lang="pt-BR" sz="2400" dirty="0" smtClean="0"/>
              <a:t>6       Vestuário</a:t>
            </a:r>
            <a:endParaRPr lang="pt-BR" sz="1600" dirty="0" smtClean="0"/>
          </a:p>
          <a:p>
            <a:pPr lvl="1"/>
            <a:r>
              <a:rPr lang="pt-BR" sz="2400" dirty="0" smtClean="0"/>
              <a:t>  7              Higiene pessoal</a:t>
            </a:r>
            <a:endParaRPr lang="pt-BR" sz="1600" dirty="0" smtClean="0"/>
          </a:p>
          <a:p>
            <a:pPr lvl="1"/>
            <a:r>
              <a:rPr lang="pt-BR" sz="2400" dirty="0" smtClean="0"/>
              <a:t>  8 a 15     Limpeza e utensílios domésticos</a:t>
            </a:r>
            <a:endParaRPr lang="pt-BR" sz="1600" dirty="0" smtClean="0"/>
          </a:p>
          <a:p>
            <a:pPr lvl="1"/>
            <a:r>
              <a:rPr lang="pt-BR" sz="2400" dirty="0" smtClean="0"/>
              <a:t>  Qualquer outro código mostrar “</a:t>
            </a:r>
            <a:r>
              <a:rPr lang="pt-BR" sz="2400" b="1" dirty="0" smtClean="0"/>
              <a:t>Inválido</a:t>
            </a:r>
            <a:r>
              <a:rPr lang="pt-BR" sz="2400" dirty="0" smtClean="0"/>
              <a:t>”</a:t>
            </a:r>
          </a:p>
          <a:p>
            <a:pPr lvl="1">
              <a:buNone/>
            </a:pPr>
            <a:endParaRPr lang="pt-BR" sz="16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Construa um algoritmo que realize a leitura de um SALARIO, caso</a:t>
            </a:r>
            <a:r>
              <a:rPr lang="pt-BR" b="1" dirty="0" smtClean="0"/>
              <a:t> não </a:t>
            </a:r>
            <a:r>
              <a:rPr lang="pt-BR" dirty="0" smtClean="0"/>
              <a:t>seja maior que R$ 1.000,00 apresente para o usuário uma mensagem. (Utilizar o </a:t>
            </a:r>
            <a:r>
              <a:rPr lang="pt-BR" b="1" dirty="0" smtClean="0"/>
              <a:t>!</a:t>
            </a:r>
            <a:r>
              <a:rPr lang="pt-BR" dirty="0" smtClean="0"/>
              <a:t>)</a:t>
            </a:r>
          </a:p>
          <a:p>
            <a:pPr lvl="0"/>
            <a:r>
              <a:rPr lang="pt-BR" dirty="0" smtClean="0"/>
              <a:t>Leia 4 notas escolares de um aluno e mostre uma mensagem que o aluno foi aprovado se a média for maior ou igual a 7. Se a média for menor que 7, solicite a nota do exame e obtenha uma nova média comparando com a media anterior. Caso a nova média for maior ou igual a 7 mostre uma mensagem dizendo que o aluno foi aprovado em exame, caso ele não seja aprovado também informar. Sempre mostrar a média em todas as mensagens independente se foi aprovado ou reprovado.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eq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357298"/>
            <a:ext cx="6289400" cy="441088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</a:t>
            </a:r>
            <a:r>
              <a:rPr lang="pt-BR" dirty="0" err="1" smtClean="0"/>
              <a:t>Sequencial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comando é o mais conhecido dentre as linguagens de programação, e o mais utilizado na programação.</a:t>
            </a:r>
          </a:p>
          <a:p>
            <a:r>
              <a:rPr lang="pt-BR" dirty="0" smtClean="0"/>
              <a:t>Sua função é testar se uma condição é verdadeira, caso seja, executa o bloco seguinte à sua escrita.</a:t>
            </a:r>
          </a:p>
          <a:p>
            <a:r>
              <a:rPr lang="pt-BR" dirty="0" smtClean="0"/>
              <a:t>O retorno a expressão do IF sempre será um booleano, ou seja, ou é verdade ou é falso.</a:t>
            </a:r>
          </a:p>
          <a:p>
            <a:r>
              <a:rPr lang="pt-BR" dirty="0" smtClean="0"/>
              <a:t>Você pode aninhar, ou seja colocar um IF dentro do outro indefinidamente.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(IF)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forma geral da sentença </a:t>
            </a:r>
            <a:r>
              <a:rPr lang="pt-BR" b="1" dirty="0" err="1" smtClean="0"/>
              <a:t>if</a:t>
            </a:r>
            <a:r>
              <a:rPr lang="pt-BR" b="1" dirty="0" smtClean="0"/>
              <a:t> é: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smtClean="0"/>
              <a:t>	If (</a:t>
            </a:r>
            <a:r>
              <a:rPr lang="en-US" b="1" dirty="0" err="1" smtClean="0">
                <a:solidFill>
                  <a:srgbClr val="FF0000"/>
                </a:solidFill>
              </a:rPr>
              <a:t>condição</a:t>
            </a:r>
            <a:r>
              <a:rPr lang="en-US" b="1" dirty="0" smtClean="0"/>
              <a:t>) {			Se (</a:t>
            </a:r>
            <a:r>
              <a:rPr lang="en-US" b="1" dirty="0" err="1" smtClean="0">
                <a:solidFill>
                  <a:srgbClr val="FF0000"/>
                </a:solidFill>
              </a:rPr>
              <a:t>condição</a:t>
            </a:r>
            <a:r>
              <a:rPr lang="en-US" b="1" dirty="0" smtClean="0"/>
              <a:t>) </a:t>
            </a:r>
            <a:r>
              <a:rPr lang="en-US" b="1" dirty="0" err="1" smtClean="0"/>
              <a:t>começa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comando</a:t>
            </a:r>
            <a:r>
              <a:rPr lang="en-US" b="1" dirty="0" smtClean="0"/>
              <a:t> C1;		     </a:t>
            </a:r>
            <a:r>
              <a:rPr lang="en-US" b="1" dirty="0" err="1" smtClean="0"/>
              <a:t>comando</a:t>
            </a:r>
            <a:r>
              <a:rPr lang="en-US" b="1" dirty="0" smtClean="0"/>
              <a:t> C1;</a:t>
            </a:r>
            <a:endParaRPr lang="pt-BR" dirty="0" smtClean="0"/>
          </a:p>
          <a:p>
            <a:pPr>
              <a:buNone/>
            </a:pPr>
            <a:r>
              <a:rPr lang="en-US" b="1" dirty="0" smtClean="0"/>
              <a:t>	}				          </a:t>
            </a:r>
            <a:r>
              <a:rPr lang="en-US" b="1" dirty="0" err="1" smtClean="0"/>
              <a:t>termina</a:t>
            </a:r>
            <a:endParaRPr lang="pt-BR" b="1" dirty="0" smtClean="0"/>
          </a:p>
          <a:p>
            <a:endParaRPr lang="pt-BR" dirty="0" smtClean="0"/>
          </a:p>
          <a:p>
            <a:pPr lvl="0"/>
            <a:r>
              <a:rPr lang="pt-BR" b="1" dirty="0" smtClean="0">
                <a:solidFill>
                  <a:srgbClr val="FF0000"/>
                </a:solidFill>
              </a:rPr>
              <a:t>Condição</a:t>
            </a:r>
            <a:r>
              <a:rPr lang="pt-BR" b="1" dirty="0" smtClean="0"/>
              <a:t>: </a:t>
            </a:r>
            <a:r>
              <a:rPr lang="pt-BR" dirty="0" smtClean="0"/>
              <a:t>Expressão lógica que determina se a ação será executada.</a:t>
            </a:r>
          </a:p>
          <a:p>
            <a:pPr lvl="0"/>
            <a:r>
              <a:rPr lang="pt-BR" b="1" dirty="0" smtClean="0"/>
              <a:t>Instrução: </a:t>
            </a:r>
            <a:r>
              <a:rPr lang="pt-BR" dirty="0" smtClean="0"/>
              <a:t>Ação que executa se a expressão lógica é verdadeira.</a:t>
            </a:r>
          </a:p>
          <a:p>
            <a:pPr lvl="0"/>
            <a:r>
              <a:rPr lang="pt-BR" dirty="0" smtClean="0"/>
              <a:t>O </a:t>
            </a:r>
            <a:r>
              <a:rPr lang="pt-BR" b="1" dirty="0" smtClean="0"/>
              <a:t>comando</a:t>
            </a:r>
            <a:r>
              <a:rPr lang="pt-BR" dirty="0" smtClean="0"/>
              <a:t> pode ser um único comando, um bloco de comandos ou nada (no caso de comandos vazios)</a:t>
            </a:r>
          </a:p>
          <a:p>
            <a:pPr lvl="0"/>
            <a:r>
              <a:rPr lang="pt-BR" dirty="0" smtClean="0"/>
              <a:t>Se a </a:t>
            </a:r>
            <a:r>
              <a:rPr lang="pt-BR" b="1" dirty="0" smtClean="0"/>
              <a:t>condição </a:t>
            </a:r>
            <a:r>
              <a:rPr lang="pt-BR" dirty="0" smtClean="0"/>
              <a:t>é verdadeira, a instrução ou bloco que forma o corpo do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é executado.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Simples (IF)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f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428736"/>
            <a:ext cx="6126068" cy="44346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Simples (IF)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algoritmo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055083"/>
            <a:ext cx="4214842" cy="528843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Simples (IF)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float</a:t>
            </a:r>
            <a:r>
              <a:rPr lang="pt-BR" dirty="0" smtClean="0"/>
              <a:t> media;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printf</a:t>
            </a:r>
            <a:r>
              <a:rPr lang="pt-BR" dirty="0" smtClean="0"/>
              <a:t>(“Digite a media das notas: ”);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scanf</a:t>
            </a:r>
            <a:r>
              <a:rPr lang="pt-BR" dirty="0" smtClean="0"/>
              <a:t>(“%f”, &amp;media);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if</a:t>
            </a:r>
            <a:r>
              <a:rPr lang="pt-BR" dirty="0" smtClean="0">
                <a:solidFill>
                  <a:srgbClr val="FF0000"/>
                </a:solidFill>
              </a:rPr>
              <a:t> (media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&gt;=</a:t>
            </a:r>
            <a:r>
              <a:rPr lang="pt-BR" dirty="0" smtClean="0">
                <a:solidFill>
                  <a:srgbClr val="FF0000"/>
                </a:solidFill>
              </a:rPr>
              <a:t> 5) 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(“Aluno Aprovado!\n”);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Decisão Simples (IF)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ou 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Igual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Diferente de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920</TotalTime>
  <Words>754</Words>
  <Application>Microsoft Office PowerPoint</Application>
  <PresentationFormat>Apresentação na tela (4:3)</PresentationFormat>
  <Paragraphs>185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Concurso</vt:lpstr>
      <vt:lpstr>Estruturas de Controle</vt:lpstr>
      <vt:lpstr>Estruturas de Controle</vt:lpstr>
      <vt:lpstr>Execução Sequencial</vt:lpstr>
      <vt:lpstr>Decisão (IF)</vt:lpstr>
      <vt:lpstr>Decisão Simples (IF)</vt:lpstr>
      <vt:lpstr>Decisão Simples (IF)</vt:lpstr>
      <vt:lpstr>Decisão Simples (IF)</vt:lpstr>
      <vt:lpstr>Decisão Simples (IF)</vt:lpstr>
      <vt:lpstr>Operadores Relacionais</vt:lpstr>
      <vt:lpstr>Exercícios</vt:lpstr>
      <vt:lpstr>Decisão Composta (IF ELSE)</vt:lpstr>
      <vt:lpstr>Decisão Composta (IF ELSE)</vt:lpstr>
      <vt:lpstr>Decisão Composta (IF ELSE)</vt:lpstr>
      <vt:lpstr>Decisão Composta (IF ELSE)</vt:lpstr>
      <vt:lpstr>Operadores Lógicos</vt:lpstr>
      <vt:lpstr>Operadores Lógicos (E - &amp;&amp;)</vt:lpstr>
      <vt:lpstr>Operadores Lógicos (OU - ||)</vt:lpstr>
      <vt:lpstr>Operadores Lógicos (NÃO - !)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Controle (Decisões)</dc:title>
  <dc:creator>Edmilson</dc:creator>
  <cp:lastModifiedBy>Edmilson</cp:lastModifiedBy>
  <cp:revision>81</cp:revision>
  <dcterms:created xsi:type="dcterms:W3CDTF">2011-05-03T01:23:52Z</dcterms:created>
  <dcterms:modified xsi:type="dcterms:W3CDTF">2014-03-19T15:10:20Z</dcterms:modified>
</cp:coreProperties>
</file>