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3" r:id="rId6"/>
    <p:sldId id="260" r:id="rId7"/>
    <p:sldId id="262" r:id="rId8"/>
    <p:sldId id="266" r:id="rId9"/>
    <p:sldId id="264" r:id="rId10"/>
    <p:sldId id="259" r:id="rId11"/>
    <p:sldId id="265" r:id="rId12"/>
    <p:sldId id="279" r:id="rId13"/>
    <p:sldId id="267" r:id="rId14"/>
    <p:sldId id="270" r:id="rId15"/>
    <p:sldId id="268" r:id="rId16"/>
    <p:sldId id="269" r:id="rId17"/>
    <p:sldId id="271" r:id="rId18"/>
    <p:sldId id="272" r:id="rId19"/>
    <p:sldId id="275" r:id="rId20"/>
    <p:sldId id="273" r:id="rId21"/>
    <p:sldId id="276" r:id="rId22"/>
    <p:sldId id="274" r:id="rId23"/>
    <p:sldId id="277" r:id="rId24"/>
    <p:sldId id="278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E25FB-2928-47CC-816D-94706EBD8573}" type="datetimeFigureOut">
              <a:rPr lang="pt-BR" smtClean="0"/>
              <a:pPr/>
              <a:t>22/10/2014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ED2D-9149-4ECF-83EB-6C69AB649C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E25FB-2928-47CC-816D-94706EBD8573}" type="datetimeFigureOut">
              <a:rPr lang="pt-BR" smtClean="0"/>
              <a:pPr/>
              <a:t>22/10/2014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ED2D-9149-4ECF-83EB-6C69AB649C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E25FB-2928-47CC-816D-94706EBD8573}" type="datetimeFigureOut">
              <a:rPr lang="pt-BR" smtClean="0"/>
              <a:pPr/>
              <a:t>22/10/2014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ED2D-9149-4ECF-83EB-6C69AB649C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E25FB-2928-47CC-816D-94706EBD8573}" type="datetimeFigureOut">
              <a:rPr lang="pt-BR" smtClean="0"/>
              <a:pPr/>
              <a:t>22/10/2014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ED2D-9149-4ECF-83EB-6C69AB649C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E25FB-2928-47CC-816D-94706EBD8573}" type="datetimeFigureOut">
              <a:rPr lang="pt-BR" smtClean="0"/>
              <a:pPr/>
              <a:t>22/10/2014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ED2D-9149-4ECF-83EB-6C69AB649C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E25FB-2928-47CC-816D-94706EBD8573}" type="datetimeFigureOut">
              <a:rPr lang="pt-BR" smtClean="0"/>
              <a:pPr/>
              <a:t>22/10/2014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ED2D-9149-4ECF-83EB-6C69AB649C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E25FB-2928-47CC-816D-94706EBD8573}" type="datetimeFigureOut">
              <a:rPr lang="pt-BR" smtClean="0"/>
              <a:pPr/>
              <a:t>22/10/2014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ED2D-9149-4ECF-83EB-6C69AB649C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E25FB-2928-47CC-816D-94706EBD8573}" type="datetimeFigureOut">
              <a:rPr lang="pt-BR" smtClean="0"/>
              <a:pPr/>
              <a:t>22/10/2014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ED2D-9149-4ECF-83EB-6C69AB649C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E25FB-2928-47CC-816D-94706EBD8573}" type="datetimeFigureOut">
              <a:rPr lang="pt-BR" smtClean="0"/>
              <a:pPr/>
              <a:t>22/10/2014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ED2D-9149-4ECF-83EB-6C69AB649C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E25FB-2928-47CC-816D-94706EBD8573}" type="datetimeFigureOut">
              <a:rPr lang="pt-BR" smtClean="0"/>
              <a:pPr/>
              <a:t>22/10/2014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ED2D-9149-4ECF-83EB-6C69AB649C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E25FB-2928-47CC-816D-94706EBD8573}" type="datetimeFigureOut">
              <a:rPr lang="pt-BR" smtClean="0"/>
              <a:pPr/>
              <a:t>22/10/2014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1BFED2D-9149-4ECF-83EB-6C69AB649CF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AE25FB-2928-47CC-816D-94706EBD8573}" type="datetimeFigureOut">
              <a:rPr lang="pt-BR" smtClean="0"/>
              <a:pPr/>
              <a:t>22/10/2014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BFED2D-9149-4ECF-83EB-6C69AB649CFB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Á</a:t>
            </a:r>
            <a:r>
              <a:rPr lang="pt-BR" dirty="0" smtClean="0"/>
              <a:t>rvores Binárias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Professor: Edmilson D. Verona</a:t>
            </a:r>
          </a:p>
          <a:p>
            <a:r>
              <a:rPr lang="pt-BR" dirty="0" smtClean="0"/>
              <a:t>Disciplina: Organização e Estrutura de Dados II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Árvores Binárias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922280"/>
          </a:xfrm>
        </p:spPr>
        <p:txBody>
          <a:bodyPr>
            <a:normAutofit fontScale="77500" lnSpcReduction="20000"/>
          </a:bodyPr>
          <a:lstStyle/>
          <a:p>
            <a:r>
              <a:rPr lang="pt-BR" sz="2800" dirty="0" smtClean="0"/>
              <a:t>Basicamente é uma lista duplamente encadeada modificada.</a:t>
            </a:r>
          </a:p>
          <a:p>
            <a:pPr algn="just"/>
            <a:r>
              <a:rPr lang="pt-BR" sz="2800" dirty="0" smtClean="0"/>
              <a:t>Cada nó pode ter no máximo </a:t>
            </a:r>
            <a:r>
              <a:rPr lang="pt-BR" sz="2800" b="1" dirty="0" smtClean="0"/>
              <a:t>2</a:t>
            </a:r>
            <a:r>
              <a:rPr lang="pt-BR" sz="2800" dirty="0" smtClean="0"/>
              <a:t> filhos (grau 2). </a:t>
            </a:r>
          </a:p>
          <a:p>
            <a:r>
              <a:rPr lang="pt-BR" sz="2800" dirty="0" smtClean="0"/>
              <a:t>Estrutura muito rápida para consulta e inserção.</a:t>
            </a:r>
          </a:p>
          <a:p>
            <a:r>
              <a:rPr lang="pt-BR" sz="2800" dirty="0" smtClean="0"/>
              <a:t>Devemos saber qual é o elemento raiz da árvore.</a:t>
            </a:r>
          </a:p>
          <a:p>
            <a:r>
              <a:rPr lang="en-US" sz="2800" dirty="0" err="1" smtClean="0"/>
              <a:t>Definindo</a:t>
            </a:r>
            <a:r>
              <a:rPr lang="en-US" sz="2800" dirty="0" smtClean="0"/>
              <a:t> um </a:t>
            </a:r>
            <a:r>
              <a:rPr lang="en-US" sz="2800" dirty="0" err="1" smtClean="0"/>
              <a:t>elemento</a:t>
            </a:r>
            <a:r>
              <a:rPr lang="en-US" sz="2800" dirty="0" smtClean="0"/>
              <a:t>:</a:t>
            </a:r>
          </a:p>
          <a:p>
            <a:pPr lvl="1">
              <a:buNone/>
            </a:pPr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b="1" dirty="0" err="1" smtClean="0"/>
              <a:t>elemento</a:t>
            </a:r>
            <a:r>
              <a:rPr lang="en-US" b="1" dirty="0" smtClean="0"/>
              <a:t>{ </a:t>
            </a:r>
          </a:p>
          <a:p>
            <a:pPr lvl="2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numero</a:t>
            </a:r>
            <a:r>
              <a:rPr lang="en-US" b="1" dirty="0" smtClean="0"/>
              <a:t>;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</a:rPr>
              <a:t>struct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elemento</a:t>
            </a:r>
            <a:r>
              <a:rPr lang="en-US" b="1" dirty="0" smtClean="0">
                <a:solidFill>
                  <a:srgbClr val="FF0000"/>
                </a:solidFill>
              </a:rPr>
              <a:t> *</a:t>
            </a:r>
            <a:r>
              <a:rPr lang="en-US" b="1" dirty="0" err="1" smtClean="0">
                <a:solidFill>
                  <a:srgbClr val="FF0000"/>
                </a:solidFill>
              </a:rPr>
              <a:t>esq</a:t>
            </a:r>
            <a:r>
              <a:rPr lang="en-US" b="1" dirty="0" smtClean="0">
                <a:solidFill>
                  <a:srgbClr val="FF0000"/>
                </a:solidFill>
              </a:rPr>
              <a:t> , *dir;</a:t>
            </a:r>
            <a:r>
              <a:rPr lang="en-US" b="1" dirty="0" smtClean="0"/>
              <a:t> </a:t>
            </a:r>
          </a:p>
          <a:p>
            <a:pPr lvl="1">
              <a:buNone/>
            </a:pPr>
            <a:r>
              <a:rPr lang="en-US" b="1" dirty="0" smtClean="0"/>
              <a:t>}; </a:t>
            </a:r>
            <a:endParaRPr lang="pt-BR" b="1" dirty="0" smtClean="0"/>
          </a:p>
          <a:p>
            <a:endParaRPr lang="pt-BR" sz="2800" dirty="0" smtClean="0"/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4714884"/>
            <a:ext cx="4429156" cy="200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Árvores Binárias</a:t>
            </a:r>
            <a:endParaRPr lang="pt-BR" dirty="0"/>
          </a:p>
        </p:txBody>
      </p:sp>
      <p:pic>
        <p:nvPicPr>
          <p:cNvPr id="4" name="Espaço Reservado para Conteúdo 3" descr="image00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912" y="2285992"/>
            <a:ext cx="8354891" cy="37147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Pesquisar e fazer um resumo sobre as árvores abaixo:</a:t>
            </a:r>
          </a:p>
          <a:p>
            <a:pPr lvl="1"/>
            <a:r>
              <a:rPr lang="pt-BR" dirty="0" smtClean="0"/>
              <a:t>Árvore Rubro-Negra</a:t>
            </a:r>
          </a:p>
          <a:p>
            <a:pPr lvl="1"/>
            <a:r>
              <a:rPr lang="pt-BR" dirty="0" smtClean="0"/>
              <a:t>Árvore B</a:t>
            </a:r>
          </a:p>
          <a:p>
            <a:pPr lvl="1"/>
            <a:r>
              <a:rPr lang="pt-BR" dirty="0" smtClean="0"/>
              <a:t>Árvore 2-3</a:t>
            </a:r>
          </a:p>
          <a:p>
            <a:pPr lvl="1"/>
            <a:r>
              <a:rPr lang="pt-BR" dirty="0" smtClean="0"/>
              <a:t>Árvore AVL</a:t>
            </a:r>
          </a:p>
          <a:p>
            <a:pPr lvl="1"/>
            <a:r>
              <a:rPr lang="pt-BR" dirty="0" smtClean="0"/>
              <a:t>Árvore Hiperbólica</a:t>
            </a:r>
          </a:p>
          <a:p>
            <a:pPr lvl="1"/>
            <a:r>
              <a:rPr lang="pt-BR" dirty="0" smtClean="0"/>
              <a:t>Árvore B+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Inserção na Árvore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 smtClean="0"/>
              <a:t>Caso a árvore esteja vazia, inserimos o elemento na raiz.</a:t>
            </a:r>
          </a:p>
          <a:p>
            <a:pPr lvl="1"/>
            <a:r>
              <a:rPr lang="pt-BR" dirty="0" smtClean="0"/>
              <a:t>A inserção começa com a procura das </a:t>
            </a:r>
            <a:r>
              <a:rPr lang="pt-BR" dirty="0" err="1" smtClean="0"/>
              <a:t>subárvores</a:t>
            </a:r>
            <a:r>
              <a:rPr lang="pt-BR" dirty="0" smtClean="0"/>
              <a:t> da esquerda ou direita. </a:t>
            </a:r>
          </a:p>
          <a:p>
            <a:pPr lvl="1"/>
            <a:r>
              <a:rPr lang="pt-BR" dirty="0" smtClean="0"/>
              <a:t>Percorremos os nós da árvore, criamos uma folha e inserimos o valor nesta posição.</a:t>
            </a:r>
          </a:p>
          <a:p>
            <a:pPr lvl="1"/>
            <a:r>
              <a:rPr lang="pt-BR" dirty="0" smtClean="0"/>
              <a:t>A raiz é examinada e introduz-se um nó novo na </a:t>
            </a:r>
            <a:r>
              <a:rPr lang="pt-BR" dirty="0" err="1" smtClean="0"/>
              <a:t>subárvore</a:t>
            </a:r>
            <a:r>
              <a:rPr lang="pt-BR" dirty="0" smtClean="0"/>
              <a:t> da esquerda se o valor novo for menor do que a raiz, ou na </a:t>
            </a:r>
            <a:r>
              <a:rPr lang="pt-BR" dirty="0" err="1" smtClean="0"/>
              <a:t>subárvore</a:t>
            </a:r>
            <a:r>
              <a:rPr lang="pt-BR" dirty="0" smtClean="0"/>
              <a:t> da direita se o valor novo for maior do que a raiz.</a:t>
            </a:r>
          </a:p>
          <a:p>
            <a:pPr lvl="1"/>
            <a:r>
              <a:rPr lang="pt-BR" dirty="0" smtClean="0"/>
              <a:t>Utilizamos Recursividade.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</a:t>
            </a:r>
            <a:r>
              <a:rPr lang="pt-BR" b="1" dirty="0" err="1" smtClean="0"/>
              <a:t>Em-ordem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 smtClean="0"/>
              <a:t>Utilizamos Recursividade.</a:t>
            </a:r>
          </a:p>
          <a:p>
            <a:pPr lvl="1"/>
            <a:r>
              <a:rPr lang="pt-BR" dirty="0" smtClean="0"/>
              <a:t>A varredura processa primeiro a sub-árvore esquerda, depois a raiz e a seguir a sub-árvore da direita.</a:t>
            </a:r>
          </a:p>
          <a:p>
            <a:pPr lvl="1"/>
            <a:r>
              <a:rPr lang="pt-BR" dirty="0" smtClean="0"/>
              <a:t>As etapas do algoritmo são:</a:t>
            </a:r>
          </a:p>
          <a:p>
            <a:pPr lvl="2"/>
            <a:r>
              <a:rPr lang="pt-BR" sz="2400" b="1" dirty="0" smtClean="0"/>
              <a:t>Percorre a sub-árvore da esquerda</a:t>
            </a:r>
            <a:endParaRPr lang="pt-BR" sz="2400" dirty="0" smtClean="0"/>
          </a:p>
          <a:p>
            <a:pPr lvl="2"/>
            <a:r>
              <a:rPr lang="pt-BR" sz="2400" b="1" dirty="0" smtClean="0"/>
              <a:t>Percorre a raiz</a:t>
            </a:r>
            <a:endParaRPr lang="pt-BR" sz="2400" dirty="0" smtClean="0"/>
          </a:p>
          <a:p>
            <a:pPr lvl="2"/>
            <a:r>
              <a:rPr lang="pt-BR" sz="2400" b="1" dirty="0" smtClean="0"/>
              <a:t>Percorre a sub-árvore da direita</a:t>
            </a:r>
            <a:endParaRPr lang="pt-BR" sz="2400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</a:t>
            </a:r>
            <a:r>
              <a:rPr lang="pt-BR" b="1" dirty="0" smtClean="0"/>
              <a:t>Pré-ordem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 smtClean="0"/>
              <a:t>Utilizamos Recursividade.</a:t>
            </a:r>
          </a:p>
          <a:p>
            <a:pPr lvl="1"/>
            <a:r>
              <a:rPr lang="pt-BR" dirty="0" smtClean="0"/>
              <a:t>Primeiro, processa-se a raiz; a seguir, a sub-árvore da esquerda e, por ultimo a sub-árvore direita.</a:t>
            </a:r>
          </a:p>
          <a:p>
            <a:pPr lvl="1"/>
            <a:r>
              <a:rPr lang="pt-BR" dirty="0" smtClean="0"/>
              <a:t>As etapas do algoritmo são:</a:t>
            </a:r>
          </a:p>
          <a:p>
            <a:pPr lvl="2"/>
            <a:r>
              <a:rPr lang="pt-BR" sz="2400" b="1" dirty="0" smtClean="0"/>
              <a:t>Percorre a raiz</a:t>
            </a:r>
            <a:endParaRPr lang="pt-BR" sz="2400" dirty="0" smtClean="0"/>
          </a:p>
          <a:p>
            <a:pPr lvl="2"/>
            <a:r>
              <a:rPr lang="pt-BR" sz="2400" b="1" dirty="0" smtClean="0"/>
              <a:t>Percorre a sub-árvore da esquerda</a:t>
            </a:r>
            <a:endParaRPr lang="pt-BR" sz="2400" dirty="0" smtClean="0"/>
          </a:p>
          <a:p>
            <a:pPr lvl="2"/>
            <a:r>
              <a:rPr lang="pt-BR" sz="2400" b="1" dirty="0" smtClean="0"/>
              <a:t>Percorre a sub-árvore da direita</a:t>
            </a:r>
            <a:endParaRPr lang="pt-BR" sz="2400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</a:t>
            </a:r>
            <a:r>
              <a:rPr lang="pt-BR" b="1" dirty="0" smtClean="0"/>
              <a:t>Pós-ordem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dirty="0" smtClean="0"/>
              <a:t>Utilizamos Recursividade.</a:t>
            </a:r>
          </a:p>
          <a:p>
            <a:pPr lvl="1"/>
            <a:r>
              <a:rPr lang="pt-BR" dirty="0" smtClean="0"/>
              <a:t>Começa-se localizando a folha mais à esquerda e processando-a. A seguir, processa-se sua sub-árvore direita. Por último, processa-se o nó raiz. </a:t>
            </a:r>
          </a:p>
          <a:p>
            <a:pPr lvl="1"/>
            <a:r>
              <a:rPr lang="pt-BR" dirty="0" smtClean="0"/>
              <a:t>As etapas do algoritmo são:</a:t>
            </a:r>
          </a:p>
          <a:p>
            <a:pPr lvl="2"/>
            <a:r>
              <a:rPr lang="pt-BR" sz="2400" b="1" dirty="0" smtClean="0"/>
              <a:t>Percorre a sub-árvore da esquerda</a:t>
            </a:r>
            <a:endParaRPr lang="pt-BR" sz="2400" dirty="0" smtClean="0"/>
          </a:p>
          <a:p>
            <a:pPr lvl="2"/>
            <a:r>
              <a:rPr lang="pt-BR" sz="2400" b="1" dirty="0" smtClean="0"/>
              <a:t>Percorre a sub-árvore da direita</a:t>
            </a:r>
            <a:endParaRPr lang="pt-BR" sz="2400" dirty="0" smtClean="0"/>
          </a:p>
          <a:p>
            <a:pPr lvl="2"/>
            <a:r>
              <a:rPr lang="pt-BR" sz="2400" b="1" dirty="0" smtClean="0"/>
              <a:t>Percorre a raiz</a:t>
            </a:r>
            <a:endParaRPr lang="pt-BR" sz="2400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Exclusão em uma Árvore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exclusão de um nó é um processo mais complexo.</a:t>
            </a:r>
          </a:p>
          <a:p>
            <a:r>
              <a:rPr lang="pt-BR" dirty="0" smtClean="0"/>
              <a:t>Para excluir um nó de uma árvore binária, há de se considerar três casos distintos para a exclusão:</a:t>
            </a:r>
          </a:p>
          <a:p>
            <a:pPr lvl="1"/>
            <a:r>
              <a:rPr lang="pt-BR" dirty="0" smtClean="0"/>
              <a:t>Exclusão na folha.</a:t>
            </a:r>
          </a:p>
          <a:p>
            <a:pPr lvl="1"/>
            <a:r>
              <a:rPr lang="pt-BR" dirty="0" smtClean="0"/>
              <a:t>Exclusão de um nó com um filho.</a:t>
            </a:r>
          </a:p>
          <a:p>
            <a:pPr lvl="1"/>
            <a:r>
              <a:rPr lang="pt-BR" dirty="0" smtClean="0"/>
              <a:t>Exclusão com nó com dois filhos.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Exclusão na Folha</a:t>
            </a:r>
            <a:endParaRPr lang="pt-BR" dirty="0"/>
          </a:p>
        </p:txBody>
      </p:sp>
      <p:pic>
        <p:nvPicPr>
          <p:cNvPr id="6" name="Espaço Reservado para Conteúdo 5" descr="Excluindo o nó folha de valor 40.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500306"/>
            <a:ext cx="6929486" cy="32861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Exclusão na Folha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Verificar se a árvore não esta vazia.</a:t>
            </a:r>
          </a:p>
          <a:p>
            <a:r>
              <a:rPr lang="pt-BR" dirty="0" smtClean="0"/>
              <a:t>Pesquisar o elemento que será excluído.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pt-BR" dirty="0" smtClean="0"/>
              <a:t>Excluir a folha e liberar a memória.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São estruturas de dados </a:t>
            </a:r>
            <a:r>
              <a:rPr lang="pt-BR" i="1" dirty="0" smtClean="0"/>
              <a:t>não-lineares</a:t>
            </a:r>
            <a:r>
              <a:rPr lang="pt-BR" dirty="0" smtClean="0"/>
              <a:t>, ao contrário dos </a:t>
            </a:r>
            <a:r>
              <a:rPr lang="pt-BR" dirty="0" err="1" smtClean="0"/>
              <a:t>Arrays</a:t>
            </a:r>
            <a:r>
              <a:rPr lang="pt-BR" dirty="0" smtClean="0"/>
              <a:t> e das listas encadeadas.</a:t>
            </a:r>
          </a:p>
          <a:p>
            <a:r>
              <a:rPr lang="pt-BR" sz="2800" dirty="0" smtClean="0"/>
              <a:t>Estruturas lineares não são adequadas para representar dados que devem ser dispostos de maneira hierárquica.</a:t>
            </a:r>
            <a:endParaRPr lang="pt-BR" dirty="0" smtClean="0"/>
          </a:p>
          <a:p>
            <a:r>
              <a:rPr lang="pt-BR" dirty="0" smtClean="0"/>
              <a:t>Método eficiente para grandes e complexas buscas, usado em organização de diretórios, aplicações para a inteligência artificial, algoritmos de criptografia,  compiladores, processadores de texto.</a:t>
            </a:r>
          </a:p>
          <a:p>
            <a:r>
              <a:rPr lang="pt-BR" dirty="0" smtClean="0"/>
              <a:t>Quase todos os sistemas operacionais, armazenam seus arquivos em árvores ou em estruturas similares a árvores.</a:t>
            </a:r>
          </a:p>
          <a:p>
            <a:r>
              <a:rPr lang="pt-BR" dirty="0" smtClean="0"/>
              <a:t>Elementos presentes na estrutura estão relacionados entre si por meio de ramificações</a:t>
            </a:r>
          </a:p>
          <a:p>
            <a:pPr lvl="1"/>
            <a:r>
              <a:rPr lang="pt-BR" dirty="0" smtClean="0"/>
              <a:t>Analogia com uma árvore comum.</a:t>
            </a:r>
          </a:p>
          <a:p>
            <a:r>
              <a:rPr lang="pt-BR" sz="2800" dirty="0" smtClean="0"/>
              <a:t>Forma mais natural de criarmos uma estrutura de árvore é usando </a:t>
            </a:r>
            <a:r>
              <a:rPr lang="pt-BR" sz="2800" b="1" dirty="0" smtClean="0"/>
              <a:t>recursividade</a:t>
            </a:r>
            <a:r>
              <a:rPr lang="pt-BR" sz="2800" dirty="0" smtClean="0"/>
              <a:t>.</a:t>
            </a:r>
          </a:p>
          <a:p>
            <a:r>
              <a:rPr lang="pt-BR" sz="2800" dirty="0" smtClean="0"/>
              <a:t>Uma árvore é composta de um conjunto finito de nós.</a:t>
            </a:r>
          </a:p>
          <a:p>
            <a:pPr lvl="1"/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Exclusão de um nó com um filho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 descr="Exclusão do nó pai,: o filho sobe para pai.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916" y="2889178"/>
            <a:ext cx="8858312" cy="2500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Exclusão de um nó com um filho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Verificar se a árvore não esta vazia.</a:t>
            </a:r>
          </a:p>
          <a:p>
            <a:r>
              <a:rPr lang="pt-BR" dirty="0" smtClean="0"/>
              <a:t>Buscar o elemento na árvore que será excluído.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pt-BR" dirty="0" smtClean="0"/>
              <a:t>O nó filho assume a posição do nó pai que foi excluído.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Exclusão do nó com dois filhos</a:t>
            </a:r>
            <a:endParaRPr lang="pt-BR" dirty="0"/>
          </a:p>
        </p:txBody>
      </p:sp>
      <p:pic>
        <p:nvPicPr>
          <p:cNvPr id="6" name="Espaço Reservado para Conteúdo 5" descr="image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40034"/>
            <a:ext cx="8229600" cy="337969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Exclusão de um nó com dois filhos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pt-BR" dirty="0" smtClean="0"/>
              <a:t>Neste caso, devemos fazer: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pt-BR" dirty="0" smtClean="0"/>
              <a:t>Verificar se a árvore não esta vazia.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pt-BR" dirty="0" smtClean="0"/>
              <a:t>Substituir o valor do nó a ser retirado pelo valor sucessor (o nó mais à esquerda da sub-árvore direita) .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pt-BR" dirty="0" smtClean="0"/>
              <a:t>Colocar o nó que sobrou da sub-árvore  na esquerda da sub-árvore acima.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Insira os elementos (50, 34, 48, 56, 89, 10, 2, 100, 78, 28) e analise em quais posições eles serão inseridos.</a:t>
            </a:r>
          </a:p>
          <a:p>
            <a:r>
              <a:rPr lang="pt-BR" dirty="0" smtClean="0"/>
              <a:t>Exclua o elemento (2), reescrevendo a árvore.</a:t>
            </a:r>
          </a:p>
          <a:p>
            <a:r>
              <a:rPr lang="pt-BR" dirty="0" smtClean="0"/>
              <a:t>Exclua o elemento (56), reescrevendo a árvore.</a:t>
            </a:r>
          </a:p>
          <a:p>
            <a:r>
              <a:rPr lang="pt-BR" dirty="0" smtClean="0"/>
              <a:t>Exclua o elemento (50), reescrevendo a árvore.</a:t>
            </a:r>
          </a:p>
          <a:p>
            <a:r>
              <a:rPr lang="pt-BR" dirty="0" smtClean="0"/>
              <a:t>Insira os elementos (3, 57, 110, 75, 50, 20).</a:t>
            </a:r>
          </a:p>
          <a:p>
            <a:r>
              <a:rPr lang="pt-BR" dirty="0" smtClean="0"/>
              <a:t>Crie uma nova Árvore e insira os elementos (86, 95, 26, 22, 29, 10, 87, 96, 2, 98).</a:t>
            </a:r>
          </a:p>
          <a:p>
            <a:r>
              <a:rPr lang="pt-BR" smtClean="0"/>
              <a:t>Remova os </a:t>
            </a:r>
            <a:r>
              <a:rPr lang="pt-BR" dirty="0" smtClean="0"/>
              <a:t>elementos (26, 98, 86).</a:t>
            </a:r>
          </a:p>
          <a:p>
            <a:r>
              <a:rPr lang="pt-BR" dirty="0" smtClean="0"/>
              <a:t>Crie no menu 2 opções,  uma vai mostrar o menor elemento e a outra vai mostrar o maior elemento presente na árvore.</a:t>
            </a:r>
          </a:p>
          <a:p>
            <a:r>
              <a:rPr lang="pt-BR" dirty="0" smtClean="0"/>
              <a:t>Altere o código do programa para guardar um código, um nome e um telefone em cada elemento.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Hierárquica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844675"/>
            <a:ext cx="3643337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</a:t>
            </a:r>
            <a:endParaRPr lang="pt-BR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36265" y="2357430"/>
            <a:ext cx="6919523" cy="2787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</a:t>
            </a:r>
            <a:endParaRPr lang="pt-BR" dirty="0"/>
          </a:p>
        </p:txBody>
      </p:sp>
      <p:pic>
        <p:nvPicPr>
          <p:cNvPr id="4" name="Espaço Reservado para Conteúdo 3" descr="arvore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060" y="2071678"/>
            <a:ext cx="5663460" cy="41542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Hierárquica</a:t>
            </a:r>
            <a:endParaRPr lang="pt-BR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25" y="2060575"/>
            <a:ext cx="2592388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026" name="Object 2"/>
          <p:cNvGraphicFramePr>
            <a:graphicFrameLocks noChangeAspect="1"/>
          </p:cNvGraphicFramePr>
          <p:nvPr>
            <p:ph idx="1"/>
          </p:nvPr>
        </p:nvGraphicFramePr>
        <p:xfrm>
          <a:off x="2428860" y="2357430"/>
          <a:ext cx="6442982" cy="3929090"/>
        </p:xfrm>
        <a:graphic>
          <a:graphicData uri="http://schemas.openxmlformats.org/presentationml/2006/ole">
            <p:oleObj spid="_x0000_s1026" name="Visio" r:id="rId4" imgW="5756102" imgH="312752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Nó: item de informação(elemento) com ramos para outros nós (descendentes).</a:t>
            </a:r>
          </a:p>
          <a:p>
            <a:r>
              <a:rPr lang="pt-BR" dirty="0" smtClean="0"/>
              <a:t>Grau: número de sub-árvores de um nó.</a:t>
            </a:r>
          </a:p>
          <a:p>
            <a:r>
              <a:rPr lang="pt-BR" dirty="0" smtClean="0"/>
              <a:t>Folhas: nós terminais (grau = 0).</a:t>
            </a:r>
          </a:p>
          <a:p>
            <a:r>
              <a:rPr lang="pt-BR" dirty="0" smtClean="0"/>
              <a:t>Filhos de um nó: raízes das sub-árvores desse nó.</a:t>
            </a:r>
          </a:p>
          <a:p>
            <a:r>
              <a:rPr lang="pt-BR" dirty="0" smtClean="0"/>
              <a:t>Pai: ancestral direto de um nó.</a:t>
            </a:r>
          </a:p>
          <a:p>
            <a:r>
              <a:rPr lang="pt-BR" dirty="0" smtClean="0"/>
              <a:t>Nível de um nó:</a:t>
            </a:r>
          </a:p>
          <a:p>
            <a:pPr lvl="1"/>
            <a:r>
              <a:rPr lang="pt-BR" sz="2700" dirty="0" smtClean="0"/>
              <a:t>Raiz tem nível 0</a:t>
            </a:r>
          </a:p>
          <a:p>
            <a:pPr lvl="1"/>
            <a:r>
              <a:rPr lang="pt-BR" sz="2700" dirty="0" smtClean="0"/>
              <a:t>Nó no nível i, seus filhos estão no nível i+1</a:t>
            </a:r>
          </a:p>
          <a:p>
            <a:r>
              <a:rPr lang="pt-BR" dirty="0" smtClean="0"/>
              <a:t>Altura/profundidade de uma árvore: nível maior considerando qualquer nó da árvore.</a:t>
            </a:r>
          </a:p>
          <a:p>
            <a:pPr lvl="1"/>
            <a:r>
              <a:rPr lang="pt-BR" dirty="0" smtClean="0"/>
              <a:t>Desempenho da árvore depende da altura/profundidade.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</a:t>
            </a:r>
            <a:endParaRPr lang="pt-BR" dirty="0"/>
          </a:p>
        </p:txBody>
      </p:sp>
      <p:pic>
        <p:nvPicPr>
          <p:cNvPr id="4" name="Espaço Reservado para Conteúdo 3" descr="image00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137" y="1857364"/>
            <a:ext cx="7068075" cy="441388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Binária</a:t>
            </a:r>
            <a:endParaRPr lang="pt-BR" dirty="0"/>
          </a:p>
        </p:txBody>
      </p:sp>
      <p:pic>
        <p:nvPicPr>
          <p:cNvPr id="4" name="Espaço Reservado para Conteúdo 3" descr="abin02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4" y="2285991"/>
            <a:ext cx="7746165" cy="40066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scritório Clássico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739</TotalTime>
  <Words>891</Words>
  <Application>Microsoft Office PowerPoint</Application>
  <PresentationFormat>Apresentação na tela (4:3)</PresentationFormat>
  <Paragraphs>107</Paragraphs>
  <Slides>24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6" baseType="lpstr">
      <vt:lpstr>Fluxo</vt:lpstr>
      <vt:lpstr>Visio</vt:lpstr>
      <vt:lpstr>Árvores Binárias</vt:lpstr>
      <vt:lpstr>Árvores</vt:lpstr>
      <vt:lpstr>Estrutura Hierárquica</vt:lpstr>
      <vt:lpstr>Árvore</vt:lpstr>
      <vt:lpstr>Árvore</vt:lpstr>
      <vt:lpstr>Estrutura Hierárquica</vt:lpstr>
      <vt:lpstr>Conceitos</vt:lpstr>
      <vt:lpstr>Árvore</vt:lpstr>
      <vt:lpstr>Árvore Binária</vt:lpstr>
      <vt:lpstr>Árvores Binárias</vt:lpstr>
      <vt:lpstr>Árvores Binárias</vt:lpstr>
      <vt:lpstr>Exercício</vt:lpstr>
      <vt:lpstr>Inserção na Árvore</vt:lpstr>
      <vt:lpstr>Pesquisa Em-ordem</vt:lpstr>
      <vt:lpstr>Pesquisa Pré-ordem</vt:lpstr>
      <vt:lpstr>Pesquisa Pós-ordem</vt:lpstr>
      <vt:lpstr>Exclusão em uma Árvore</vt:lpstr>
      <vt:lpstr>Exclusão na Folha</vt:lpstr>
      <vt:lpstr>Exclusão na Folha</vt:lpstr>
      <vt:lpstr>Exclusão de um nó com um filho</vt:lpstr>
      <vt:lpstr>Exclusão de um nó com um filho</vt:lpstr>
      <vt:lpstr>Exclusão do nó com dois filhos</vt:lpstr>
      <vt:lpstr>Exclusão de um nó com dois filhos</vt:lpstr>
      <vt:lpstr>Exercícios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Árvores Binárias</dc:title>
  <dc:creator>Edmilson</dc:creator>
  <cp:lastModifiedBy>Edmilson</cp:lastModifiedBy>
  <cp:revision>56</cp:revision>
  <dcterms:created xsi:type="dcterms:W3CDTF">2011-11-02T20:23:38Z</dcterms:created>
  <dcterms:modified xsi:type="dcterms:W3CDTF">2014-10-22T21:14:27Z</dcterms:modified>
</cp:coreProperties>
</file>