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469697-5189-436D-8F22-1775172E8BCD}" type="datetimeFigureOut">
              <a:rPr lang="pt-BR" smtClean="0"/>
              <a:pPr/>
              <a:t>24/04/2014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ED4027-A4ED-4418-BBD9-0067E742EFC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Binária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sz="2800" dirty="0" smtClean="0"/>
              <a:t>Desenvolver um programa que permita inserir 15 números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:</a:t>
            </a:r>
            <a:endParaRPr lang="pt-BR" sz="1800" dirty="0" smtClean="0"/>
          </a:p>
          <a:p>
            <a:pPr lvl="1"/>
            <a:r>
              <a:rPr lang="pt-BR" dirty="0" smtClean="0"/>
              <a:t>Faça uma função de busca linear que localiza o número e retorne o índice o -1 caso não encontre.</a:t>
            </a:r>
          </a:p>
          <a:p>
            <a:pPr lvl="1"/>
            <a:r>
              <a:rPr lang="pt-BR" dirty="0" smtClean="0"/>
              <a:t>Faça uma função de busca binária que localiza o número e retorne o índice o -1 caso não encontre.</a:t>
            </a:r>
          </a:p>
          <a:p>
            <a:pPr lvl="1"/>
            <a:r>
              <a:rPr lang="pt-BR" dirty="0" smtClean="0"/>
              <a:t>Solicite ao usuário que digite um número para busca.</a:t>
            </a:r>
          </a:p>
          <a:p>
            <a:pPr lvl="1"/>
            <a:r>
              <a:rPr lang="pt-BR" dirty="0" smtClean="0"/>
              <a:t>Solicitar ao usuário que digite 1 para busca linear e 2 para busca binária.</a:t>
            </a:r>
            <a:endParaRPr lang="pt-BR" sz="1600" dirty="0" smtClean="0"/>
          </a:p>
          <a:p>
            <a:pPr lvl="2"/>
            <a:r>
              <a:rPr lang="pt-BR" sz="2400" dirty="0" smtClean="0"/>
              <a:t>Caso o usuário digitar 1 o programa deve chamar a função da busca linear.</a:t>
            </a:r>
            <a:endParaRPr lang="pt-BR" sz="1600" dirty="0" smtClean="0"/>
          </a:p>
          <a:p>
            <a:pPr lvl="2"/>
            <a:r>
              <a:rPr lang="pt-BR" sz="2400" dirty="0" smtClean="0"/>
              <a:t>Caso o usuário digitar 2 o programa deve chamar a função da busca binária.</a:t>
            </a:r>
            <a:endParaRPr lang="pt-BR" sz="1600" dirty="0" smtClean="0"/>
          </a:p>
          <a:p>
            <a:pPr lvl="1"/>
            <a:r>
              <a:rPr lang="pt-BR" dirty="0" smtClean="0"/>
              <a:t>Informar se o número foi encontrado ou não e o índice. </a:t>
            </a:r>
            <a:endParaRPr lang="pt-BR" sz="16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strcmp</a:t>
            </a:r>
            <a:r>
              <a:rPr lang="pt-BR" dirty="0" smtClean="0"/>
              <a:t>(arg1, arg2);</a:t>
            </a:r>
          </a:p>
          <a:p>
            <a:pPr lvl="1"/>
            <a:r>
              <a:rPr lang="pt-BR" dirty="0" smtClean="0"/>
              <a:t>Utilizada para comparar </a:t>
            </a:r>
            <a:r>
              <a:rPr lang="pt-BR" dirty="0" err="1" smtClean="0"/>
              <a:t>array</a:t>
            </a:r>
            <a:r>
              <a:rPr lang="pt-BR" dirty="0" smtClean="0"/>
              <a:t> de caracteres em C (conhecido como String no Pascal) como um 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b="1" dirty="0" err="1" smtClean="0">
                <a:solidFill>
                  <a:srgbClr val="FF0000"/>
                </a:solidFill>
              </a:rPr>
              <a:t>nomePessoa</a:t>
            </a:r>
            <a:r>
              <a:rPr lang="pt-BR" b="1" dirty="0" smtClean="0">
                <a:solidFill>
                  <a:srgbClr val="FF0000"/>
                </a:solidFill>
              </a:rPr>
              <a:t>[50]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se comparar somente uma letra </a:t>
            </a:r>
            <a:r>
              <a:rPr lang="pt-BR" b="1" dirty="0" smtClean="0"/>
              <a:t>não</a:t>
            </a:r>
            <a:r>
              <a:rPr lang="pt-BR" dirty="0" smtClean="0"/>
              <a:t> devemos usar esta função (</a:t>
            </a:r>
            <a:r>
              <a:rPr lang="pt-BR" b="1" dirty="0" err="1" smtClean="0">
                <a:solidFill>
                  <a:srgbClr val="FF0000"/>
                </a:solidFill>
              </a:rPr>
              <a:t>char</a:t>
            </a:r>
            <a:r>
              <a:rPr lang="pt-BR" b="1" dirty="0" smtClean="0">
                <a:solidFill>
                  <a:srgbClr val="FF0000"/>
                </a:solidFill>
              </a:rPr>
              <a:t> sexo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Utilizamos o retorno em tomadas de decisão (IF);</a:t>
            </a:r>
          </a:p>
          <a:p>
            <a:pPr lvl="1"/>
            <a:r>
              <a:rPr lang="pt-BR" dirty="0" smtClean="0"/>
              <a:t>Caso os dois argumentos da função forem iguais, a função retorna </a:t>
            </a:r>
            <a:r>
              <a:rPr lang="pt-BR" b="1" dirty="0" smtClean="0"/>
              <a:t>0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maior, ou seja, comece com uma letra maior que o segundo argumento, a função retorna </a:t>
            </a:r>
            <a:r>
              <a:rPr lang="pt-BR" b="1" dirty="0" smtClean="0"/>
              <a:t>1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Caso o primeiro argumento da função seja menor, ou seja, comece com uma letra menor que o segundo argumento, a função retorna </a:t>
            </a:r>
            <a:r>
              <a:rPr lang="pt-BR" b="1" dirty="0" smtClean="0"/>
              <a:t>–1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b="1" dirty="0" err="1" smtClean="0">
                <a:solidFill>
                  <a:srgbClr val="FF0000"/>
                </a:solidFill>
              </a:rPr>
              <a:t>strcmp</a:t>
            </a:r>
            <a:r>
              <a:rPr lang="pt-BR" b="1" dirty="0" smtClean="0">
                <a:solidFill>
                  <a:srgbClr val="FF0000"/>
                </a:solidFill>
              </a:rPr>
              <a:t>(nome1, nome2) </a:t>
            </a:r>
            <a:r>
              <a:rPr lang="pt-BR" dirty="0" smtClean="0"/>
              <a:t> &gt;  0){ // nome1 maior que nome2}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Pesquisa/Busca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Algoritmo para busca em vetores (</a:t>
            </a:r>
            <a:r>
              <a:rPr lang="pt-BR" dirty="0" err="1" smtClean="0"/>
              <a:t>Arrays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 Parte do pressuposto de que o vetor </a:t>
            </a:r>
            <a:r>
              <a:rPr lang="pt-BR" b="1" dirty="0" smtClean="0"/>
              <a:t>está ordenado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 Realiza sucessivas divisões do espaço de busca comparando o elemento buscado (chave) com o elemento no meio do vetor.</a:t>
            </a:r>
          </a:p>
          <a:p>
            <a:r>
              <a:rPr lang="pt-BR" dirty="0" smtClean="0"/>
              <a:t>Se o elemento do meio do vetor for a chave, a busca termina com sucesso. Caso contrário, se o elemento do meio vier antes do elemento buscado, então a busca continua na metade posterior do vetor. E finalmente, se o elemento do meio vier depois da chave, a busca continua na metade anterior do vetor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BINÁR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01" y="642918"/>
            <a:ext cx="6122113" cy="5943539"/>
          </a:xfrm>
        </p:spPr>
      </p:pic>
      <p:sp>
        <p:nvSpPr>
          <p:cNvPr id="7" name="Retângulo 6"/>
          <p:cNvSpPr/>
          <p:nvPr/>
        </p:nvSpPr>
        <p:spPr>
          <a:xfrm>
            <a:off x="3071802" y="5572140"/>
            <a:ext cx="4455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Buscando o 50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Buscar o </a:t>
            </a:r>
            <a:r>
              <a:rPr lang="pt-BR" b="1" dirty="0" smtClean="0"/>
              <a:t>Valor </a:t>
            </a:r>
            <a:r>
              <a:rPr lang="pt-BR" b="1" dirty="0" smtClean="0">
                <a:solidFill>
                  <a:srgbClr val="FF0000"/>
                </a:solidFill>
              </a:rPr>
              <a:t>94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Ponto central é o </a:t>
            </a:r>
            <a:r>
              <a:rPr lang="pt-BR" dirty="0" err="1" smtClean="0"/>
              <a:t>indice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3 </a:t>
            </a:r>
            <a:r>
              <a:rPr lang="pt-BR" dirty="0" smtClean="0"/>
              <a:t>e como o valor buscado é maior que </a:t>
            </a:r>
            <a:r>
              <a:rPr lang="pt-BR" b="1" dirty="0" smtClean="0">
                <a:solidFill>
                  <a:srgbClr val="FF0000"/>
                </a:solidFill>
              </a:rPr>
              <a:t>46</a:t>
            </a:r>
            <a:r>
              <a:rPr lang="pt-BR" dirty="0" smtClean="0"/>
              <a:t> a busca é feita nos elementos de índice maior.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428596" y="192880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38576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00166" y="478632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66" y="564357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Buscar o </a:t>
            </a:r>
            <a:r>
              <a:rPr lang="pt-BR" b="1" dirty="0" smtClean="0"/>
              <a:t>Valor </a:t>
            </a:r>
            <a:r>
              <a:rPr lang="pt-BR" b="1" dirty="0" smtClean="0">
                <a:solidFill>
                  <a:srgbClr val="FF0000"/>
                </a:solidFill>
              </a:rPr>
              <a:t>85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Ponto central é o </a:t>
            </a:r>
            <a:r>
              <a:rPr lang="pt-BR" dirty="0" err="1" smtClean="0"/>
              <a:t>indice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3 </a:t>
            </a:r>
            <a:r>
              <a:rPr lang="pt-BR" dirty="0" smtClean="0"/>
              <a:t>e como o valor buscado é maior que </a:t>
            </a:r>
            <a:r>
              <a:rPr lang="pt-BR" b="1" dirty="0" smtClean="0">
                <a:solidFill>
                  <a:srgbClr val="FF0000"/>
                </a:solidFill>
              </a:rPr>
              <a:t>46</a:t>
            </a:r>
            <a:r>
              <a:rPr lang="pt-BR" dirty="0" smtClean="0"/>
              <a:t> a busca é feita nos elementos de índice maior.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428596" y="192880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00166" y="385762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00166" y="478632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00166" y="564357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Comparativa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BUSCA</a:t>
                      </a:r>
                      <a:r>
                        <a:rPr lang="pt-BR" baseline="0" dirty="0" smtClean="0"/>
                        <a:t> NOS ELEMENTOS</a:t>
                      </a:r>
                      <a:r>
                        <a:rPr lang="pt-BR" dirty="0" smtClean="0"/>
                        <a:t> LEVANDO</a:t>
                      </a:r>
                      <a:r>
                        <a:rPr lang="pt-BR" baseline="0" dirty="0" smtClean="0"/>
                        <a:t> EM CONSIDERAÇÃO O PIOR CASO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</a:t>
                      </a:r>
                      <a:r>
                        <a:rPr lang="pt-BR" baseline="0" dirty="0" smtClean="0"/>
                        <a:t> do Vetor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Busca Binária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Busca </a:t>
                      </a:r>
                      <a:r>
                        <a:rPr lang="pt-BR" dirty="0" err="1" smtClean="0"/>
                        <a:t>Sequêncial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100.000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1.000.000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Algoritmo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57158" y="1935480"/>
            <a:ext cx="8501122" cy="4389120"/>
          </a:xfrm>
        </p:spPr>
        <p:txBody>
          <a:bodyPr>
            <a:normAutofit fontScale="92500"/>
          </a:bodyPr>
          <a:lstStyle/>
          <a:p>
            <a:r>
              <a:rPr lang="pt-BR" sz="2800" dirty="0" smtClean="0"/>
              <a:t>Supondo que a lista encontra-se armazenada em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, onde os índices são </a:t>
            </a:r>
            <a:r>
              <a:rPr lang="pt-BR" sz="2800" b="1" dirty="0" err="1" smtClean="0"/>
              <a:t>indiceMaisBaixo</a:t>
            </a:r>
            <a:r>
              <a:rPr lang="pt-BR" sz="2800" b="1" dirty="0" smtClean="0"/>
              <a:t> = 0</a:t>
            </a:r>
            <a:r>
              <a:rPr lang="pt-BR" sz="2800" dirty="0" smtClean="0"/>
              <a:t> e </a:t>
            </a:r>
          </a:p>
          <a:p>
            <a:pPr>
              <a:buNone/>
            </a:pPr>
            <a:r>
              <a:rPr lang="pt-BR" sz="2800" b="1" dirty="0" smtClean="0"/>
              <a:t>   </a:t>
            </a:r>
            <a:r>
              <a:rPr lang="pt-BR" sz="2800" b="1" dirty="0" err="1" smtClean="0"/>
              <a:t>indiceMaisAlto</a:t>
            </a:r>
            <a:r>
              <a:rPr lang="pt-BR" sz="2800" b="1" dirty="0" smtClean="0"/>
              <a:t> = </a:t>
            </a:r>
            <a:r>
              <a:rPr lang="pt-BR" sz="2800" b="1" dirty="0" err="1" smtClean="0"/>
              <a:t>tamanhoTotalDoArray</a:t>
            </a:r>
            <a:r>
              <a:rPr lang="pt-BR" sz="2800" b="1" dirty="0" smtClean="0"/>
              <a:t> – 1.</a:t>
            </a:r>
            <a:endParaRPr lang="pt-BR" sz="2800" dirty="0" smtClean="0"/>
          </a:p>
          <a:p>
            <a:pPr lvl="0"/>
            <a:r>
              <a:rPr lang="pt-BR" sz="2800" dirty="0" smtClean="0"/>
              <a:t>Calcular o índice central do </a:t>
            </a:r>
            <a:r>
              <a:rPr lang="pt-BR" sz="2800" dirty="0" err="1" smtClean="0"/>
              <a:t>array</a:t>
            </a:r>
            <a:r>
              <a:rPr lang="pt-BR" sz="2800" dirty="0" smtClean="0"/>
              <a:t>.</a:t>
            </a:r>
          </a:p>
          <a:p>
            <a:pPr lvl="1"/>
            <a:r>
              <a:rPr lang="pt-BR" b="1" dirty="0" err="1" smtClean="0"/>
              <a:t>IndiceCentral</a:t>
            </a:r>
            <a:r>
              <a:rPr lang="pt-BR" b="1" dirty="0" smtClean="0"/>
              <a:t> = (</a:t>
            </a:r>
            <a:r>
              <a:rPr lang="pt-BR" b="1" dirty="0" err="1" smtClean="0"/>
              <a:t>indiceMaisBaixo</a:t>
            </a:r>
            <a:r>
              <a:rPr lang="pt-BR" b="1" dirty="0" smtClean="0"/>
              <a:t> + </a:t>
            </a:r>
            <a:r>
              <a:rPr lang="pt-BR" b="1" dirty="0" err="1" smtClean="0"/>
              <a:t>indiceMaisAlto</a:t>
            </a:r>
            <a:r>
              <a:rPr lang="pt-BR" b="1" dirty="0" smtClean="0"/>
              <a:t>) / 2;</a:t>
            </a:r>
            <a:endParaRPr lang="pt-BR" dirty="0" smtClean="0"/>
          </a:p>
          <a:p>
            <a:pPr lvl="0"/>
            <a:r>
              <a:rPr lang="pt-BR" sz="2800" dirty="0" smtClean="0"/>
              <a:t>Comparar o valor desse elemento com a chave.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err="1" smtClean="0"/>
              <a:t>array</a:t>
            </a:r>
            <a:r>
              <a:rPr lang="pt-BR" b="1" dirty="0" smtClean="0"/>
              <a:t>[</a:t>
            </a:r>
            <a:r>
              <a:rPr lang="pt-BR" b="1" dirty="0" err="1" smtClean="0"/>
              <a:t>indiceCentral</a:t>
            </a:r>
            <a:r>
              <a:rPr lang="pt-BR" b="1" dirty="0" smtClean="0"/>
              <a:t>] </a:t>
            </a:r>
            <a:r>
              <a:rPr lang="pt-BR" b="1" dirty="0" smtClean="0">
                <a:solidFill>
                  <a:srgbClr val="FF0000"/>
                </a:solidFill>
              </a:rPr>
              <a:t>&lt;</a:t>
            </a:r>
            <a:r>
              <a:rPr lang="pt-BR" b="1" dirty="0" smtClean="0"/>
              <a:t> chave</a:t>
            </a:r>
            <a:r>
              <a:rPr lang="pt-BR" dirty="0" smtClean="0"/>
              <a:t> a nova </a:t>
            </a:r>
            <a:r>
              <a:rPr lang="pt-BR" dirty="0" err="1" smtClean="0"/>
              <a:t>sublista</a:t>
            </a:r>
            <a:r>
              <a:rPr lang="pt-BR" dirty="0" smtClean="0"/>
              <a:t> de busca tem por valores extremos de seu intervalo </a:t>
            </a:r>
            <a:r>
              <a:rPr lang="pt-BR" b="1" dirty="0" err="1" smtClean="0"/>
              <a:t>indiceBaixo</a:t>
            </a:r>
            <a:r>
              <a:rPr lang="pt-BR" b="1" dirty="0" smtClean="0"/>
              <a:t> = </a:t>
            </a:r>
            <a:r>
              <a:rPr lang="pt-BR" b="1" dirty="0" err="1" smtClean="0"/>
              <a:t>indiceCentral</a:t>
            </a:r>
            <a:r>
              <a:rPr lang="pt-BR" b="1" dirty="0" smtClean="0"/>
              <a:t> + 1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err="1" smtClean="0"/>
              <a:t>array</a:t>
            </a:r>
            <a:r>
              <a:rPr lang="pt-BR" b="1" dirty="0" smtClean="0"/>
              <a:t>[</a:t>
            </a:r>
            <a:r>
              <a:rPr lang="pt-BR" b="1" dirty="0" err="1" smtClean="0"/>
              <a:t>indiceCentral</a:t>
            </a:r>
            <a:r>
              <a:rPr lang="pt-BR" b="1" dirty="0" smtClean="0"/>
              <a:t>] </a:t>
            </a:r>
            <a:r>
              <a:rPr lang="pt-BR" b="1" dirty="0" smtClean="0">
                <a:solidFill>
                  <a:srgbClr val="FF0000"/>
                </a:solidFill>
              </a:rPr>
              <a:t>&gt;</a:t>
            </a:r>
            <a:r>
              <a:rPr lang="pt-BR" b="1" dirty="0" smtClean="0"/>
              <a:t> chave </a:t>
            </a:r>
            <a:r>
              <a:rPr lang="pt-BR" dirty="0" smtClean="0"/>
              <a:t>a nova </a:t>
            </a:r>
            <a:r>
              <a:rPr lang="pt-BR" dirty="0" err="1" smtClean="0"/>
              <a:t>sublista</a:t>
            </a:r>
            <a:r>
              <a:rPr lang="pt-BR" dirty="0" smtClean="0"/>
              <a:t> de busca tem por valores extremos de seu intervalo </a:t>
            </a:r>
            <a:r>
              <a:rPr lang="pt-BR" b="1" dirty="0" err="1" smtClean="0"/>
              <a:t>indiceAlto</a:t>
            </a:r>
            <a:r>
              <a:rPr lang="pt-BR" b="1" dirty="0" smtClean="0"/>
              <a:t> = </a:t>
            </a:r>
            <a:r>
              <a:rPr lang="pt-BR" b="1" dirty="0" err="1" smtClean="0"/>
              <a:t>indiceCentral</a:t>
            </a:r>
            <a:r>
              <a:rPr lang="pt-BR" b="1" dirty="0" smtClean="0"/>
              <a:t> - 1;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507207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BuscaBinaria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lista[],</a:t>
            </a:r>
            <a:r>
              <a:rPr lang="pt-BR" dirty="0" err="1" smtClean="0"/>
              <a:t>int</a:t>
            </a:r>
            <a:r>
              <a:rPr lang="pt-BR" dirty="0" smtClean="0"/>
              <a:t> baixo,</a:t>
            </a:r>
            <a:r>
              <a:rPr lang="pt-BR" dirty="0" err="1" smtClean="0"/>
              <a:t>int</a:t>
            </a:r>
            <a:r>
              <a:rPr lang="pt-BR" dirty="0" smtClean="0"/>
              <a:t> tamanho,</a:t>
            </a:r>
            <a:r>
              <a:rPr lang="pt-BR" dirty="0" err="1" smtClean="0"/>
              <a:t>int</a:t>
            </a:r>
            <a:r>
              <a:rPr lang="pt-BR" dirty="0" smtClean="0"/>
              <a:t> chave){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central;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alto = tamanho – 1; 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while</a:t>
            </a:r>
            <a:r>
              <a:rPr lang="pt-BR" dirty="0" smtClean="0"/>
              <a:t> (baixo &lt;= alto) {</a:t>
            </a:r>
          </a:p>
          <a:p>
            <a:pPr>
              <a:buNone/>
            </a:pPr>
            <a:r>
              <a:rPr lang="pt-BR" dirty="0" smtClean="0"/>
              <a:t>           central = (baixo + alto) / 2;           </a:t>
            </a:r>
          </a:p>
          <a:p>
            <a:pPr>
              <a:buNone/>
            </a:pPr>
            <a:r>
              <a:rPr lang="pt-BR" dirty="0" smtClean="0"/>
              <a:t>           </a:t>
            </a:r>
            <a:r>
              <a:rPr lang="pt-BR" dirty="0" err="1" smtClean="0"/>
              <a:t>if</a:t>
            </a:r>
            <a:r>
              <a:rPr lang="pt-BR" dirty="0" smtClean="0"/>
              <a:t>(chave == lista[central]){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return</a:t>
            </a:r>
            <a:r>
              <a:rPr lang="pt-BR" dirty="0" smtClean="0"/>
              <a:t> central;</a:t>
            </a:r>
          </a:p>
          <a:p>
            <a:pPr>
              <a:buNone/>
            </a:pPr>
            <a:r>
              <a:rPr lang="pt-BR" dirty="0" smtClean="0"/>
              <a:t>           }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(chave &lt; lista[central]){</a:t>
            </a:r>
          </a:p>
          <a:p>
            <a:pPr>
              <a:buNone/>
            </a:pPr>
            <a:r>
              <a:rPr lang="pt-BR" dirty="0" smtClean="0"/>
              <a:t>                alto = central-1;</a:t>
            </a:r>
          </a:p>
          <a:p>
            <a:pPr>
              <a:buNone/>
            </a:pPr>
            <a:r>
              <a:rPr lang="pt-BR" dirty="0" smtClean="0"/>
              <a:t>           }</a:t>
            </a:r>
            <a:r>
              <a:rPr lang="en-US" dirty="0" smtClean="0"/>
              <a:t>else </a:t>
            </a:r>
            <a:r>
              <a:rPr lang="en-US" dirty="0" smtClean="0"/>
              <a:t>{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baixo</a:t>
            </a:r>
            <a:r>
              <a:rPr lang="en-US" dirty="0" smtClean="0"/>
              <a:t> = central + 1</a:t>
            </a:r>
            <a:r>
              <a:rPr lang="en-US" dirty="0" smtClean="0"/>
              <a:t>;           </a:t>
            </a:r>
          </a:p>
          <a:p>
            <a:pPr>
              <a:buNone/>
            </a:pPr>
            <a:r>
              <a:rPr lang="pt-BR" dirty="0" smtClean="0"/>
              <a:t>	      }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}    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    return -1;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pt-BR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dados[10] = { 1, 2, 3, 4, 5, 6, 7, 8, 9, 10};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main()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err="1" smtClean="0"/>
              <a:t>Indice</a:t>
            </a:r>
            <a:r>
              <a:rPr lang="pt-BR" dirty="0" smtClean="0"/>
              <a:t> </a:t>
            </a:r>
            <a:r>
              <a:rPr lang="pt-BR" dirty="0" smtClean="0"/>
              <a:t>Busca </a:t>
            </a:r>
            <a:r>
              <a:rPr lang="pt-BR" dirty="0" err="1" smtClean="0"/>
              <a:t>Binaria</a:t>
            </a:r>
            <a:r>
              <a:rPr lang="pt-BR" dirty="0" smtClean="0"/>
              <a:t> : </a:t>
            </a:r>
            <a:r>
              <a:rPr lang="pt-BR" dirty="0" smtClean="0"/>
              <a:t>%i\n",</a:t>
            </a:r>
            <a:r>
              <a:rPr lang="pt-BR" dirty="0" err="1" smtClean="0"/>
              <a:t>BuscaBinaria</a:t>
            </a:r>
            <a:r>
              <a:rPr lang="pt-BR" dirty="0" smtClean="0"/>
              <a:t>(dados,0,10,5)); system("PAUSE");  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507207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t-BR" sz="2800" dirty="0" smtClean="0"/>
              <a:t>Dado o seguinte </a:t>
            </a:r>
            <a:r>
              <a:rPr lang="pt-BR" sz="2800" dirty="0" err="1" smtClean="0"/>
              <a:t>array</a:t>
            </a:r>
            <a:r>
              <a:rPr lang="pt-BR" sz="2800" dirty="0" smtClean="0"/>
              <a:t> { 3, 8, 9, 12, 15, 17, 18, 19, 29, 30} utilizando </a:t>
            </a:r>
            <a:r>
              <a:rPr lang="pt-BR" sz="2800" b="1" dirty="0" smtClean="0"/>
              <a:t>busca binária</a:t>
            </a:r>
            <a:r>
              <a:rPr lang="pt-BR" sz="2800" dirty="0" smtClean="0"/>
              <a:t> quantos elementos o algoritmo irá percorrer para encontrar os elementos:</a:t>
            </a:r>
            <a:endParaRPr lang="pt-BR" sz="1800" dirty="0" smtClean="0"/>
          </a:p>
          <a:p>
            <a:pPr lvl="1"/>
            <a:r>
              <a:rPr lang="pt-BR" dirty="0" smtClean="0"/>
              <a:t>15</a:t>
            </a:r>
          </a:p>
          <a:p>
            <a:pPr lvl="1"/>
            <a:r>
              <a:rPr lang="pt-BR" dirty="0" smtClean="0"/>
              <a:t>19</a:t>
            </a:r>
            <a:endParaRPr lang="pt-BR" sz="1600" dirty="0" smtClean="0"/>
          </a:p>
          <a:p>
            <a:pPr lvl="1"/>
            <a:r>
              <a:rPr lang="pt-BR" dirty="0" smtClean="0"/>
              <a:t>8</a:t>
            </a:r>
            <a:endParaRPr lang="pt-BR" sz="1600" dirty="0" smtClean="0"/>
          </a:p>
          <a:p>
            <a:pPr lvl="1"/>
            <a:r>
              <a:rPr lang="pt-BR" dirty="0" smtClean="0"/>
              <a:t>30</a:t>
            </a:r>
          </a:p>
          <a:p>
            <a:pPr lvl="0"/>
            <a:r>
              <a:rPr lang="pt-BR" sz="2800" dirty="0" smtClean="0"/>
              <a:t>Desenvolver um programa que permita inserir  10 números em uma lista:</a:t>
            </a:r>
            <a:endParaRPr lang="pt-BR" sz="1800" dirty="0" smtClean="0"/>
          </a:p>
          <a:p>
            <a:pPr lvl="1"/>
            <a:r>
              <a:rPr lang="pt-BR" dirty="0" smtClean="0"/>
              <a:t>Solicite ao usuário que digite um número para ser usado na busca.</a:t>
            </a:r>
            <a:endParaRPr lang="pt-BR" sz="1600" dirty="0" smtClean="0"/>
          </a:p>
          <a:p>
            <a:pPr lvl="1"/>
            <a:r>
              <a:rPr lang="pt-BR" dirty="0" smtClean="0"/>
              <a:t>Faça uma função de </a:t>
            </a:r>
            <a:r>
              <a:rPr lang="pt-BR" b="1" dirty="0" smtClean="0"/>
              <a:t>busca binária </a:t>
            </a:r>
            <a:r>
              <a:rPr lang="pt-BR" dirty="0" smtClean="0"/>
              <a:t>que localiza o número e retorna o índice ou -1 caso não encontre.</a:t>
            </a:r>
            <a:endParaRPr lang="pt-BR" sz="1600" dirty="0" smtClean="0"/>
          </a:p>
          <a:p>
            <a:pPr lvl="1"/>
            <a:r>
              <a:rPr lang="pt-BR" dirty="0" smtClean="0"/>
              <a:t>Apresentar uma mensagem informando se o número foi encontrado junto do seu índice</a:t>
            </a:r>
            <a:endParaRPr lang="pt-BR" sz="1600" dirty="0" smtClean="0"/>
          </a:p>
          <a:p>
            <a:pPr lvl="0"/>
            <a:r>
              <a:rPr lang="pt-BR" sz="2800" dirty="0" smtClean="0"/>
              <a:t>Faça um programa que permita inserir nomes dos alunos até que o usuário digite 8 nomes.</a:t>
            </a:r>
            <a:endParaRPr lang="pt-BR" sz="1800" dirty="0" smtClean="0"/>
          </a:p>
          <a:p>
            <a:pPr lvl="1"/>
            <a:r>
              <a:rPr lang="pt-BR" dirty="0" smtClean="0"/>
              <a:t>Solicite um nome para a busca.</a:t>
            </a:r>
            <a:endParaRPr lang="pt-BR" sz="1600" dirty="0" smtClean="0"/>
          </a:p>
          <a:p>
            <a:pPr lvl="1"/>
            <a:r>
              <a:rPr lang="pt-BR" dirty="0" smtClean="0"/>
              <a:t>Faça uma função de </a:t>
            </a:r>
            <a:r>
              <a:rPr lang="pt-BR" b="1" dirty="0" smtClean="0"/>
              <a:t>busca</a:t>
            </a:r>
            <a:r>
              <a:rPr lang="pt-BR" dirty="0" smtClean="0"/>
              <a:t> </a:t>
            </a:r>
            <a:r>
              <a:rPr lang="pt-BR" b="1" dirty="0" smtClean="0"/>
              <a:t>binária</a:t>
            </a:r>
            <a:r>
              <a:rPr lang="pt-BR" dirty="0" smtClean="0"/>
              <a:t> que retorne o índice ou -1 caso não encontre.</a:t>
            </a:r>
            <a:endParaRPr lang="pt-BR" sz="1600" dirty="0" smtClean="0"/>
          </a:p>
          <a:p>
            <a:pPr lvl="1"/>
            <a:r>
              <a:rPr lang="pt-BR" dirty="0" smtClean="0"/>
              <a:t>Informar se o nome foi encontrado e o índice do nome . </a:t>
            </a:r>
            <a:r>
              <a:rPr lang="pt-BR" dirty="0" err="1" smtClean="0"/>
              <a:t>Obs</a:t>
            </a:r>
            <a:r>
              <a:rPr lang="pt-BR" dirty="0" smtClean="0"/>
              <a:t>: utilizar a função </a:t>
            </a:r>
            <a:r>
              <a:rPr lang="pt-BR" dirty="0" err="1" smtClean="0"/>
              <a:t>strcmp</a:t>
            </a:r>
            <a:r>
              <a:rPr lang="pt-BR" dirty="0" smtClean="0"/>
              <a:t> e #include &lt;</a:t>
            </a:r>
            <a:r>
              <a:rPr lang="pt-BR" smtClean="0"/>
              <a:t>string.h</a:t>
            </a:r>
            <a:r>
              <a:rPr lang="pt-BR" smtClean="0"/>
              <a:t>&gt; //if</a:t>
            </a:r>
            <a:r>
              <a:rPr lang="pt-BR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strcmp</a:t>
            </a:r>
            <a:r>
              <a:rPr lang="pt-BR" dirty="0" smtClean="0"/>
              <a:t>(nome, </a:t>
            </a:r>
            <a:r>
              <a:rPr lang="pt-BR" dirty="0" err="1" smtClean="0"/>
              <a:t>outroNome</a:t>
            </a:r>
            <a:r>
              <a:rPr lang="pt-BR" dirty="0" smtClean="0"/>
              <a:t>) == 0)</a:t>
            </a:r>
            <a:endParaRPr lang="pt-BR" sz="16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428860" y="25717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756</TotalTime>
  <Words>828</Words>
  <Application>Microsoft Office PowerPoint</Application>
  <PresentationFormat>Apresentação na tela (4:3)</PresentationFormat>
  <Paragraphs>196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Fluxo</vt:lpstr>
      <vt:lpstr>Pesquisa Binária</vt:lpstr>
      <vt:lpstr>Pesquisa/Busca Binária</vt:lpstr>
      <vt:lpstr>Slide 3</vt:lpstr>
      <vt:lpstr>Buscar o Valor 94</vt:lpstr>
      <vt:lpstr>Buscar o Valor 85</vt:lpstr>
      <vt:lpstr>Tabela Comparativa</vt:lpstr>
      <vt:lpstr>Algoritmo</vt:lpstr>
      <vt:lpstr>Exemplo Busca Binária</vt:lpstr>
      <vt:lpstr>Exercícios</vt:lpstr>
      <vt:lpstr>Exercícios</vt:lpstr>
      <vt:lpstr>Funções string.h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Binária</dc:title>
  <dc:creator>Edmilson</dc:creator>
  <cp:lastModifiedBy>Edmilson</cp:lastModifiedBy>
  <cp:revision>46</cp:revision>
  <dcterms:created xsi:type="dcterms:W3CDTF">2011-05-03T23:26:33Z</dcterms:created>
  <dcterms:modified xsi:type="dcterms:W3CDTF">2014-04-25T01:30:06Z</dcterms:modified>
</cp:coreProperties>
</file>