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7" r:id="rId4"/>
    <p:sldId id="258" r:id="rId5"/>
    <p:sldId id="259" r:id="rId6"/>
    <p:sldId id="262" r:id="rId7"/>
    <p:sldId id="260" r:id="rId8"/>
    <p:sldId id="263" r:id="rId9"/>
    <p:sldId id="264" r:id="rId10"/>
    <p:sldId id="261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AE07-705C-4CAD-BB58-C404FFADC29F}" type="datetimeFigureOut">
              <a:rPr lang="pt-BR" smtClean="0"/>
              <a:pPr/>
              <a:t>17/09/2014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F16D-9819-479C-848B-B1CB2BCF382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AE07-705C-4CAD-BB58-C404FFADC29F}" type="datetimeFigureOut">
              <a:rPr lang="pt-BR" smtClean="0"/>
              <a:pPr/>
              <a:t>17/09/2014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F16D-9819-479C-848B-B1CB2BCF382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AE07-705C-4CAD-BB58-C404FFADC29F}" type="datetimeFigureOut">
              <a:rPr lang="pt-BR" smtClean="0"/>
              <a:pPr/>
              <a:t>17/09/2014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F16D-9819-479C-848B-B1CB2BCF382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AE07-705C-4CAD-BB58-C404FFADC29F}" type="datetimeFigureOut">
              <a:rPr lang="pt-BR" smtClean="0"/>
              <a:pPr/>
              <a:t>17/09/2014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F16D-9819-479C-848B-B1CB2BCF382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AE07-705C-4CAD-BB58-C404FFADC29F}" type="datetimeFigureOut">
              <a:rPr lang="pt-BR" smtClean="0"/>
              <a:pPr/>
              <a:t>17/09/2014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F16D-9819-479C-848B-B1CB2BCF382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AE07-705C-4CAD-BB58-C404FFADC29F}" type="datetimeFigureOut">
              <a:rPr lang="pt-BR" smtClean="0"/>
              <a:pPr/>
              <a:t>17/09/2014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F16D-9819-479C-848B-B1CB2BCF382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AE07-705C-4CAD-BB58-C404FFADC29F}" type="datetimeFigureOut">
              <a:rPr lang="pt-BR" smtClean="0"/>
              <a:pPr/>
              <a:t>17/09/2014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F16D-9819-479C-848B-B1CB2BCF382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AE07-705C-4CAD-BB58-C404FFADC29F}" type="datetimeFigureOut">
              <a:rPr lang="pt-BR" smtClean="0"/>
              <a:pPr/>
              <a:t>17/09/2014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F16D-9819-479C-848B-B1CB2BCF382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AE07-705C-4CAD-BB58-C404FFADC29F}" type="datetimeFigureOut">
              <a:rPr lang="pt-BR" smtClean="0"/>
              <a:pPr/>
              <a:t>17/09/2014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F16D-9819-479C-848B-B1CB2BCF382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AE07-705C-4CAD-BB58-C404FFADC29F}" type="datetimeFigureOut">
              <a:rPr lang="pt-BR" smtClean="0"/>
              <a:pPr/>
              <a:t>17/09/2014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F16D-9819-479C-848B-B1CB2BCF382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AE07-705C-4CAD-BB58-C404FFADC29F}" type="datetimeFigureOut">
              <a:rPr lang="pt-BR" smtClean="0"/>
              <a:pPr/>
              <a:t>17/09/2014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92FF16D-9819-479C-848B-B1CB2BCF382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1ECAE07-705C-4CAD-BB58-C404FFADC29F}" type="datetimeFigureOut">
              <a:rPr lang="pt-BR" smtClean="0"/>
              <a:pPr/>
              <a:t>17/09/2014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92FF16D-9819-479C-848B-B1CB2BCF3827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Algoritmos de Ordenação (</a:t>
            </a:r>
            <a:r>
              <a:rPr lang="pt-BR" dirty="0" smtClean="0"/>
              <a:t>Bolha – </a:t>
            </a:r>
            <a:r>
              <a:rPr lang="pt-BR" dirty="0" err="1" smtClean="0"/>
              <a:t>Bubble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Disciplina: Organização e Estrutura de Dados I</a:t>
            </a:r>
          </a:p>
          <a:p>
            <a:r>
              <a:rPr lang="pt-BR" dirty="0" smtClean="0"/>
              <a:t>Professor: Edmilson D. Verona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71490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pt-BR" dirty="0" smtClean="0"/>
              <a:t>Faça um algoritmo que o usuário digite 8 números quaisquer (</a:t>
            </a:r>
            <a:r>
              <a:rPr lang="pt-BR" smtClean="0"/>
              <a:t>float).  </a:t>
            </a:r>
            <a:r>
              <a:rPr lang="pt-BR" dirty="0" smtClean="0"/>
              <a:t>Depois apresente a lista ordenada na tela.</a:t>
            </a:r>
          </a:p>
          <a:p>
            <a:pPr lvl="0"/>
            <a:r>
              <a:rPr lang="pt-BR" dirty="0" smtClean="0"/>
              <a:t>Construa um programa que mostre a quantidade de trocas que foram realizadas para ordenar um vetor desordenado com 15 números inteiros.</a:t>
            </a:r>
          </a:p>
          <a:p>
            <a:pPr lvl="0"/>
            <a:r>
              <a:rPr lang="pt-BR" dirty="0" smtClean="0"/>
              <a:t>Faça um algoritmo que realize a leitura de 10 nomes de cidades. Apresente a lista dos nomes ordenado.</a:t>
            </a:r>
          </a:p>
          <a:p>
            <a:pPr lvl="1"/>
            <a:r>
              <a:rPr lang="pt-BR" dirty="0" smtClean="0"/>
              <a:t>#include &lt;string.h&gt; </a:t>
            </a:r>
          </a:p>
          <a:p>
            <a:pPr lvl="1"/>
            <a:r>
              <a:rPr lang="pt-BR" dirty="0" err="1" smtClean="0"/>
              <a:t>char</a:t>
            </a:r>
            <a:r>
              <a:rPr lang="pt-BR" dirty="0" smtClean="0"/>
              <a:t>  </a:t>
            </a:r>
            <a:r>
              <a:rPr lang="pt-BR" dirty="0" err="1" smtClean="0"/>
              <a:t>listaDeNomes</a:t>
            </a:r>
            <a:r>
              <a:rPr lang="pt-BR" dirty="0" smtClean="0"/>
              <a:t>[10][50];</a:t>
            </a:r>
          </a:p>
          <a:p>
            <a:pPr lvl="1"/>
            <a:r>
              <a:rPr lang="pt-BR" dirty="0" err="1" smtClean="0"/>
              <a:t>if</a:t>
            </a:r>
            <a:r>
              <a:rPr lang="pt-BR" dirty="0" smtClean="0"/>
              <a:t> (</a:t>
            </a:r>
            <a:r>
              <a:rPr lang="pt-BR" b="1" dirty="0" err="1" smtClean="0">
                <a:solidFill>
                  <a:srgbClr val="FF0000"/>
                </a:solidFill>
              </a:rPr>
              <a:t>strcmp</a:t>
            </a:r>
            <a:r>
              <a:rPr lang="pt-BR" b="1" dirty="0" smtClean="0">
                <a:solidFill>
                  <a:srgbClr val="FF0000"/>
                </a:solidFill>
              </a:rPr>
              <a:t>(lista[i], lista[j]) </a:t>
            </a:r>
            <a:r>
              <a:rPr lang="pt-BR" dirty="0" smtClean="0"/>
              <a:t> &gt;  0){ // nome1 maior que nome2}</a:t>
            </a:r>
          </a:p>
          <a:p>
            <a:pPr lvl="1"/>
            <a:r>
              <a:rPr lang="pt-BR" b="1" dirty="0" err="1" smtClean="0">
                <a:solidFill>
                  <a:srgbClr val="FF0000"/>
                </a:solidFill>
              </a:rPr>
              <a:t>strcpy</a:t>
            </a:r>
            <a:r>
              <a:rPr lang="pt-BR" b="1" dirty="0" smtClean="0">
                <a:solidFill>
                  <a:srgbClr val="FF0000"/>
                </a:solidFill>
              </a:rPr>
              <a:t>(</a:t>
            </a:r>
            <a:r>
              <a:rPr lang="pt-BR" b="1" dirty="0" err="1" smtClean="0">
                <a:solidFill>
                  <a:srgbClr val="FF0000"/>
                </a:solidFill>
              </a:rPr>
              <a:t>aux</a:t>
            </a:r>
            <a:r>
              <a:rPr lang="pt-BR" b="1" dirty="0" smtClean="0">
                <a:solidFill>
                  <a:srgbClr val="FF0000"/>
                </a:solidFill>
              </a:rPr>
              <a:t>, lista[i]); </a:t>
            </a:r>
            <a:r>
              <a:rPr lang="pt-BR" dirty="0" smtClean="0"/>
              <a:t>//Copia o que tem em lista[i] para </a:t>
            </a:r>
            <a:r>
              <a:rPr lang="pt-BR" dirty="0" err="1" smtClean="0"/>
              <a:t>aux</a:t>
            </a:r>
            <a:endParaRPr lang="pt-BR" dirty="0" smtClean="0"/>
          </a:p>
          <a:p>
            <a:r>
              <a:rPr lang="pt-BR" dirty="0" smtClean="0"/>
              <a:t>Dado o seguinte </a:t>
            </a:r>
            <a:r>
              <a:rPr lang="pt-BR" dirty="0" err="1" smtClean="0"/>
              <a:t>array</a:t>
            </a:r>
            <a:r>
              <a:rPr lang="pt-BR" dirty="0" smtClean="0"/>
              <a:t> de caracteres </a:t>
            </a:r>
            <a:r>
              <a:rPr lang="pt-BR" b="1" dirty="0" err="1" smtClean="0"/>
              <a:t>char</a:t>
            </a:r>
            <a:r>
              <a:rPr lang="pt-BR" b="1" dirty="0" smtClean="0"/>
              <a:t> alfabeto[7] = {'y', 'c', 'e', 'i', 'q', 'c', 't'}. </a:t>
            </a:r>
            <a:r>
              <a:rPr lang="pt-BR" dirty="0" smtClean="0"/>
              <a:t>Realize a ordenação por bolha.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de Ordenação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Algoritmos de ordenação são utilizados para colocar os elementos de uma dada </a:t>
            </a:r>
            <a:r>
              <a:rPr lang="pt-BR" dirty="0" err="1" smtClean="0"/>
              <a:t>sequência</a:t>
            </a:r>
            <a:r>
              <a:rPr lang="pt-BR" dirty="0" smtClean="0"/>
              <a:t> </a:t>
            </a:r>
            <a:r>
              <a:rPr lang="pt-BR" dirty="0" smtClean="0"/>
              <a:t>em uma certa ordem, podendo ser completa ou parcial.</a:t>
            </a:r>
          </a:p>
          <a:p>
            <a:r>
              <a:rPr lang="pt-BR" dirty="0" smtClean="0"/>
              <a:t>As ordens mais usadas são a numérica e a lexicográfica.</a:t>
            </a:r>
          </a:p>
          <a:p>
            <a:r>
              <a:rPr lang="pt-BR" dirty="0" smtClean="0"/>
              <a:t>Existem várias razões para se ordenar uma </a:t>
            </a:r>
            <a:r>
              <a:rPr lang="pt-BR" dirty="0" err="1" smtClean="0"/>
              <a:t>sequência</a:t>
            </a:r>
            <a:r>
              <a:rPr lang="pt-BR" dirty="0" smtClean="0"/>
              <a:t>. Uma delas é a possibilidade de acessar seus dados de modo mais eficiente.</a:t>
            </a:r>
          </a:p>
          <a:p>
            <a:r>
              <a:rPr lang="pt-BR" dirty="0" smtClean="0"/>
              <a:t>Algoritmos apresentam diferenças entre eles, o que os tornam mais ou menos eficientes e práticos, dependendo da rapidez e eficiência demonstrada.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 (Bolha)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Percorre o vetor diversas vezes e a cada passagem faz flutuar para o topo o maior elemento da sequência.</a:t>
            </a:r>
          </a:p>
          <a:p>
            <a:r>
              <a:rPr lang="pt-BR" dirty="0" smtClean="0"/>
              <a:t>Realiza uma leitura sucessiva do vetor que se deseja ordenar, comparando o elemento inferior da lista com os restantes e trocando as posições quando a ordem resultante da comparação não estiver correta.</a:t>
            </a:r>
          </a:p>
          <a:p>
            <a:r>
              <a:rPr lang="pt-BR" dirty="0" smtClean="0"/>
              <a:t>Essa movimentação lembra a forma como as bolhas em um tanque de água procuram seu próprio nível, e disso vem o nome do algoritmo.</a:t>
            </a:r>
          </a:p>
          <a:p>
            <a:r>
              <a:rPr lang="pt-BR" dirty="0" smtClean="0"/>
              <a:t>Não é recomendado para programas que precisem de velocidade e operem com quantidade elevada de dados.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</a:t>
            </a:r>
            <a:endParaRPr lang="pt-BR" dirty="0"/>
          </a:p>
        </p:txBody>
      </p:sp>
      <p:pic>
        <p:nvPicPr>
          <p:cNvPr id="4" name="Espaço Reservado para Conteúdo 3" descr="Aula1 - Ordenação -Troca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28" y="1711195"/>
            <a:ext cx="6143668" cy="499861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305800" cy="1143000"/>
          </a:xfrm>
        </p:spPr>
        <p:txBody>
          <a:bodyPr/>
          <a:lstStyle/>
          <a:p>
            <a:r>
              <a:rPr lang="pt-BR" dirty="0" smtClean="0"/>
              <a:t>Funcionamento</a:t>
            </a:r>
            <a:endParaRPr lang="pt-BR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497496" y="106347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1500166" y="189422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500166" y="273015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1500166" y="356380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1500166" y="439683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1500166" y="524145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1500166" y="606331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pt-BR" dirty="0" smtClean="0"/>
              <a:t>Funcionamento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497496" y="106347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500166" y="189422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500166" y="273015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500166" y="356380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500166" y="439683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500166" y="524145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1500166" y="606331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5000636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ordenacaoPorBolha</a:t>
            </a:r>
            <a:r>
              <a:rPr lang="pt-BR" dirty="0" smtClean="0"/>
              <a:t>(</a:t>
            </a:r>
            <a:r>
              <a:rPr lang="pt-BR" dirty="0" err="1" smtClean="0"/>
              <a:t>int</a:t>
            </a:r>
            <a:r>
              <a:rPr lang="pt-BR" dirty="0" smtClean="0"/>
              <a:t> lista[], </a:t>
            </a:r>
            <a:r>
              <a:rPr lang="pt-BR" dirty="0" err="1" smtClean="0"/>
              <a:t>int</a:t>
            </a:r>
            <a:r>
              <a:rPr lang="pt-BR" dirty="0" smtClean="0"/>
              <a:t> tamanho){</a:t>
            </a:r>
          </a:p>
          <a:p>
            <a:pPr>
              <a:buNone/>
            </a:pPr>
            <a:r>
              <a:rPr lang="pt-BR" dirty="0" smtClean="0"/>
              <a:t>     </a:t>
            </a:r>
            <a:r>
              <a:rPr lang="pt-BR" dirty="0" err="1" smtClean="0"/>
              <a:t>int</a:t>
            </a:r>
            <a:r>
              <a:rPr lang="pt-BR" dirty="0" smtClean="0"/>
              <a:t> i, j, </a:t>
            </a:r>
            <a:r>
              <a:rPr lang="pt-BR" dirty="0" err="1" smtClean="0"/>
              <a:t>aux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  for ( i = 0; i &lt; tamanho; i++)  {</a:t>
            </a:r>
          </a:p>
          <a:p>
            <a:pPr>
              <a:buNone/>
            </a:pPr>
            <a:r>
              <a:rPr lang="pt-BR" dirty="0" smtClean="0"/>
              <a:t>        for ( j = i+1; j &lt; tamanho; j++)  {</a:t>
            </a:r>
          </a:p>
          <a:p>
            <a:pPr>
              <a:buNone/>
            </a:pPr>
            <a:r>
              <a:rPr lang="pt-BR" dirty="0" smtClean="0"/>
              <a:t>           </a:t>
            </a:r>
            <a:r>
              <a:rPr lang="pt-BR" dirty="0" err="1" smtClean="0"/>
              <a:t>if</a:t>
            </a:r>
            <a:r>
              <a:rPr lang="pt-BR" dirty="0" smtClean="0"/>
              <a:t> (lista[i] &gt; lista[j])  {</a:t>
            </a:r>
          </a:p>
          <a:p>
            <a:pPr>
              <a:buNone/>
            </a:pPr>
            <a:r>
              <a:rPr lang="pt-BR" dirty="0" smtClean="0"/>
              <a:t>              </a:t>
            </a:r>
            <a:r>
              <a:rPr lang="pt-BR" dirty="0" err="1" smtClean="0"/>
              <a:t>aux</a:t>
            </a:r>
            <a:r>
              <a:rPr lang="pt-BR" dirty="0" smtClean="0"/>
              <a:t> = lista[i];    </a:t>
            </a:r>
          </a:p>
          <a:p>
            <a:pPr>
              <a:buNone/>
            </a:pPr>
            <a:r>
              <a:rPr lang="pt-BR" dirty="0" smtClean="0"/>
              <a:t>              lista[i] = lista[j];</a:t>
            </a:r>
          </a:p>
          <a:p>
            <a:pPr>
              <a:buNone/>
            </a:pPr>
            <a:r>
              <a:rPr lang="pt-BR" dirty="0" smtClean="0"/>
              <a:t>              lista[j] = </a:t>
            </a:r>
            <a:r>
              <a:rPr lang="pt-BR" dirty="0" err="1" smtClean="0"/>
              <a:t>aux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        }</a:t>
            </a:r>
          </a:p>
          <a:p>
            <a:pPr>
              <a:buNone/>
            </a:pPr>
            <a:r>
              <a:rPr lang="pt-BR" dirty="0" smtClean="0"/>
              <a:t>        }</a:t>
            </a:r>
          </a:p>
          <a:p>
            <a:pPr>
              <a:buNone/>
            </a:pPr>
            <a:r>
              <a:rPr lang="pt-BR" dirty="0" smtClean="0"/>
              <a:t>     }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pPr>
              <a:buNone/>
            </a:pPr>
            <a:r>
              <a:rPr lang="pt-BR" dirty="0" err="1" smtClean="0"/>
              <a:t>main</a:t>
            </a:r>
            <a:r>
              <a:rPr lang="pt-BR" dirty="0" smtClean="0"/>
              <a:t>(){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lista[10] = {4,1,3,8,6,9,2,7,5,0};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ordenacaoPorBolha</a:t>
            </a:r>
            <a:r>
              <a:rPr lang="pt-BR" dirty="0" smtClean="0"/>
              <a:t>(lista, 10);</a:t>
            </a:r>
          </a:p>
          <a:p>
            <a:pPr>
              <a:buNone/>
            </a:pPr>
            <a:r>
              <a:rPr lang="pt-BR" dirty="0" smtClean="0"/>
              <a:t>      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cont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	for (</a:t>
            </a:r>
            <a:r>
              <a:rPr lang="pt-BR" dirty="0" err="1" smtClean="0"/>
              <a:t>cont</a:t>
            </a:r>
            <a:r>
              <a:rPr lang="pt-BR" dirty="0" smtClean="0"/>
              <a:t> = 0; </a:t>
            </a:r>
            <a:r>
              <a:rPr lang="pt-BR" dirty="0" err="1" smtClean="0"/>
              <a:t>cont</a:t>
            </a:r>
            <a:r>
              <a:rPr lang="pt-BR" dirty="0" smtClean="0"/>
              <a:t> &lt; 10; </a:t>
            </a:r>
            <a:r>
              <a:rPr lang="pt-BR" dirty="0" err="1" smtClean="0"/>
              <a:t>cont</a:t>
            </a:r>
            <a:r>
              <a:rPr lang="pt-BR" dirty="0" smtClean="0"/>
              <a:t> ++){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dirty="0" err="1" smtClean="0"/>
              <a:t>printf</a:t>
            </a:r>
            <a:r>
              <a:rPr lang="pt-BR" dirty="0" smtClean="0"/>
              <a:t>(“NUMERO: %d\n”, lista[</a:t>
            </a:r>
            <a:r>
              <a:rPr lang="pt-BR" dirty="0" err="1" smtClean="0"/>
              <a:t>cont</a:t>
            </a:r>
            <a:r>
              <a:rPr lang="pt-BR" dirty="0" smtClean="0"/>
              <a:t>]);</a:t>
            </a:r>
          </a:p>
          <a:p>
            <a:pPr>
              <a:buNone/>
            </a:pPr>
            <a:r>
              <a:rPr lang="pt-BR" dirty="0" smtClean="0"/>
              <a:t>       }</a:t>
            </a:r>
          </a:p>
          <a:p>
            <a:pPr>
              <a:buNone/>
            </a:pPr>
            <a:r>
              <a:rPr lang="pt-BR" dirty="0" smtClean="0"/>
              <a:t>	system(“PAUSE”);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string.h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08230"/>
          </a:xfrm>
        </p:spPr>
        <p:txBody>
          <a:bodyPr>
            <a:normAutofit fontScale="92500" lnSpcReduction="20000"/>
          </a:bodyPr>
          <a:lstStyle/>
          <a:p>
            <a:r>
              <a:rPr lang="pt-BR" dirty="0" err="1" smtClean="0"/>
              <a:t>strcmp</a:t>
            </a:r>
            <a:r>
              <a:rPr lang="pt-BR" dirty="0" smtClean="0"/>
              <a:t>(arg1, arg2);</a:t>
            </a:r>
          </a:p>
          <a:p>
            <a:pPr lvl="1"/>
            <a:r>
              <a:rPr lang="pt-BR" dirty="0" smtClean="0"/>
              <a:t>Utilizada para comparar </a:t>
            </a:r>
            <a:r>
              <a:rPr lang="pt-BR" dirty="0" err="1" smtClean="0"/>
              <a:t>array</a:t>
            </a:r>
            <a:r>
              <a:rPr lang="pt-BR" dirty="0" smtClean="0"/>
              <a:t> de caracteres em C (conhecido como String no Pascal) como um </a:t>
            </a:r>
            <a:r>
              <a:rPr lang="pt-BR" b="1" dirty="0" err="1" smtClean="0">
                <a:solidFill>
                  <a:srgbClr val="FF0000"/>
                </a:solidFill>
              </a:rPr>
              <a:t>char</a:t>
            </a:r>
            <a:r>
              <a:rPr lang="pt-BR" b="1" dirty="0" smtClean="0">
                <a:solidFill>
                  <a:srgbClr val="FF0000"/>
                </a:solidFill>
              </a:rPr>
              <a:t>  </a:t>
            </a:r>
            <a:r>
              <a:rPr lang="pt-BR" b="1" dirty="0" err="1" smtClean="0">
                <a:solidFill>
                  <a:srgbClr val="FF0000"/>
                </a:solidFill>
              </a:rPr>
              <a:t>nomePessoa</a:t>
            </a:r>
            <a:r>
              <a:rPr lang="pt-BR" b="1" dirty="0" smtClean="0">
                <a:solidFill>
                  <a:srgbClr val="FF0000"/>
                </a:solidFill>
              </a:rPr>
              <a:t>[50]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Para se comparar somente uma letra </a:t>
            </a:r>
            <a:r>
              <a:rPr lang="pt-BR" b="1" dirty="0" smtClean="0"/>
              <a:t>não</a:t>
            </a:r>
            <a:r>
              <a:rPr lang="pt-BR" dirty="0" smtClean="0"/>
              <a:t> devemos usar esta função (</a:t>
            </a:r>
            <a:r>
              <a:rPr lang="pt-BR" b="1" dirty="0" err="1" smtClean="0">
                <a:solidFill>
                  <a:srgbClr val="FF0000"/>
                </a:solidFill>
              </a:rPr>
              <a:t>char</a:t>
            </a:r>
            <a:r>
              <a:rPr lang="pt-BR" b="1" dirty="0" smtClean="0">
                <a:solidFill>
                  <a:srgbClr val="FF0000"/>
                </a:solidFill>
              </a:rPr>
              <a:t> sexo</a:t>
            </a:r>
            <a:r>
              <a:rPr lang="pt-BR" dirty="0" smtClean="0"/>
              <a:t>).</a:t>
            </a:r>
          </a:p>
          <a:p>
            <a:pPr lvl="1"/>
            <a:r>
              <a:rPr lang="pt-BR" dirty="0" smtClean="0"/>
              <a:t>Utilizamos o retorno em tomadas de decisão (IF);</a:t>
            </a:r>
          </a:p>
          <a:p>
            <a:pPr lvl="1"/>
            <a:r>
              <a:rPr lang="pt-BR" dirty="0" smtClean="0"/>
              <a:t>Caso os dois argumentos da função forem iguais, a função retorna </a:t>
            </a:r>
            <a:r>
              <a:rPr lang="pt-BR" b="1" dirty="0" smtClean="0"/>
              <a:t>0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Caso o primeiro argumento da função seja maior, ou seja, comece com uma letra maior que o segundo argumento, a função retorna </a:t>
            </a:r>
            <a:r>
              <a:rPr lang="pt-BR" b="1" dirty="0" smtClean="0"/>
              <a:t>1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Caso o primeiro argumento da função seja menor, ou seja, comece com uma letra menor que o segundo argumento, a função retorna </a:t>
            </a:r>
            <a:r>
              <a:rPr lang="pt-BR" b="1" dirty="0" smtClean="0"/>
              <a:t>–1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if</a:t>
            </a:r>
            <a:r>
              <a:rPr lang="pt-BR" dirty="0" smtClean="0"/>
              <a:t> (</a:t>
            </a:r>
            <a:r>
              <a:rPr lang="pt-BR" b="1" dirty="0" err="1" smtClean="0">
                <a:solidFill>
                  <a:srgbClr val="FF0000"/>
                </a:solidFill>
              </a:rPr>
              <a:t>strcmp</a:t>
            </a:r>
            <a:r>
              <a:rPr lang="pt-BR" b="1" dirty="0" smtClean="0">
                <a:solidFill>
                  <a:srgbClr val="FF0000"/>
                </a:solidFill>
              </a:rPr>
              <a:t>(nome1, nome2) </a:t>
            </a:r>
            <a:r>
              <a:rPr lang="pt-BR" dirty="0" smtClean="0"/>
              <a:t> &gt;  0){ // nome1 maior que nome2}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string.h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 smtClean="0"/>
              <a:t>strcpy</a:t>
            </a:r>
            <a:r>
              <a:rPr lang="pt-BR" dirty="0" smtClean="0"/>
              <a:t>(arg1, arg2);</a:t>
            </a:r>
          </a:p>
          <a:p>
            <a:pPr lvl="1"/>
            <a:r>
              <a:rPr lang="pt-BR" dirty="0" smtClean="0"/>
              <a:t>Em C não podemos atribuir (</a:t>
            </a:r>
            <a:r>
              <a:rPr lang="pt-BR" b="1" dirty="0" smtClean="0">
                <a:solidFill>
                  <a:srgbClr val="FF0000"/>
                </a:solidFill>
              </a:rPr>
              <a:t>=</a:t>
            </a:r>
            <a:r>
              <a:rPr lang="pt-BR" dirty="0" smtClean="0"/>
              <a:t>) simplesmente </a:t>
            </a:r>
            <a:r>
              <a:rPr lang="pt-BR" dirty="0" err="1" smtClean="0"/>
              <a:t>arrays</a:t>
            </a:r>
            <a:r>
              <a:rPr lang="pt-BR" dirty="0" smtClean="0"/>
              <a:t> de </a:t>
            </a:r>
            <a:r>
              <a:rPr lang="pt-BR" dirty="0" err="1" smtClean="0"/>
              <a:t>char</a:t>
            </a:r>
            <a:r>
              <a:rPr lang="pt-BR" dirty="0" smtClean="0"/>
              <a:t> (</a:t>
            </a:r>
            <a:r>
              <a:rPr lang="pt-BR" b="1" dirty="0" err="1" smtClean="0">
                <a:solidFill>
                  <a:srgbClr val="FF0000"/>
                </a:solidFill>
              </a:rPr>
              <a:t>char</a:t>
            </a:r>
            <a:r>
              <a:rPr lang="pt-BR" b="1" dirty="0" smtClean="0">
                <a:solidFill>
                  <a:srgbClr val="FF0000"/>
                </a:solidFill>
              </a:rPr>
              <a:t> nome[50]</a:t>
            </a:r>
            <a:r>
              <a:rPr lang="pt-BR" dirty="0" smtClean="0"/>
              <a:t>), devemos usar uma função para copiar o conteúdo de um para o outro.</a:t>
            </a:r>
          </a:p>
          <a:p>
            <a:pPr lvl="1"/>
            <a:r>
              <a:rPr lang="pt-BR" b="1" dirty="0" smtClean="0"/>
              <a:t>Não</a:t>
            </a:r>
            <a:r>
              <a:rPr lang="pt-BR" dirty="0" smtClean="0"/>
              <a:t> devemos usar para somente 1 </a:t>
            </a:r>
            <a:r>
              <a:rPr lang="pt-BR" dirty="0" err="1" smtClean="0"/>
              <a:t>char</a:t>
            </a:r>
            <a:r>
              <a:rPr lang="pt-BR" dirty="0" smtClean="0"/>
              <a:t> (</a:t>
            </a:r>
            <a:r>
              <a:rPr lang="pt-BR" dirty="0" err="1" smtClean="0"/>
              <a:t>char</a:t>
            </a:r>
            <a:r>
              <a:rPr lang="pt-BR" dirty="0" smtClean="0"/>
              <a:t> letra;).</a:t>
            </a:r>
          </a:p>
          <a:p>
            <a:pPr lvl="1"/>
            <a:r>
              <a:rPr lang="pt-BR" dirty="0" smtClean="0"/>
              <a:t>A função copia o conteúdo do segundo argumento para o primeiro, deixando os dois argumento com os valores iguais.</a:t>
            </a:r>
          </a:p>
          <a:p>
            <a:r>
              <a:rPr lang="pt-BR" dirty="0" err="1" smtClean="0"/>
              <a:t>strcpy</a:t>
            </a:r>
            <a:r>
              <a:rPr lang="pt-BR" dirty="0" smtClean="0"/>
              <a:t>(</a:t>
            </a:r>
            <a:r>
              <a:rPr lang="pt-BR" dirty="0" err="1" smtClean="0"/>
              <a:t>varQueVaiReceber</a:t>
            </a:r>
            <a:r>
              <a:rPr lang="pt-BR" dirty="0" smtClean="0"/>
              <a:t>, </a:t>
            </a:r>
            <a:r>
              <a:rPr lang="pt-BR" dirty="0" err="1" smtClean="0"/>
              <a:t>varQueVaiPassarOConteudo</a:t>
            </a:r>
            <a:r>
              <a:rPr lang="pt-BR" dirty="0" smtClean="0"/>
              <a:t>);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err="1" smtClean="0"/>
              <a:t>char</a:t>
            </a:r>
            <a:r>
              <a:rPr lang="pt-BR" dirty="0" smtClean="0"/>
              <a:t> </a:t>
            </a:r>
            <a:r>
              <a:rPr lang="pt-BR" b="1" dirty="0" smtClean="0"/>
              <a:t>cidade1</a:t>
            </a:r>
            <a:r>
              <a:rPr lang="pt-BR" dirty="0" smtClean="0"/>
              <a:t>[50] = “</a:t>
            </a:r>
            <a:r>
              <a:rPr lang="pt-BR" dirty="0" err="1" smtClean="0"/>
              <a:t>apucarana</a:t>
            </a:r>
            <a:r>
              <a:rPr lang="pt-BR" dirty="0" smtClean="0"/>
              <a:t>”; </a:t>
            </a:r>
          </a:p>
          <a:p>
            <a:pPr>
              <a:buNone/>
            </a:pPr>
            <a:r>
              <a:rPr lang="pt-BR" dirty="0" err="1" smtClean="0"/>
              <a:t>char</a:t>
            </a:r>
            <a:r>
              <a:rPr lang="pt-BR" dirty="0" smtClean="0"/>
              <a:t> </a:t>
            </a:r>
            <a:r>
              <a:rPr lang="pt-BR" b="1" dirty="0" smtClean="0"/>
              <a:t>cidade2</a:t>
            </a:r>
            <a:r>
              <a:rPr lang="pt-BR" dirty="0" smtClean="0"/>
              <a:t>[50] = “londrina”;</a:t>
            </a:r>
          </a:p>
          <a:p>
            <a:pPr>
              <a:buNone/>
            </a:pPr>
            <a:r>
              <a:rPr lang="pt-BR" b="1" dirty="0" err="1" smtClean="0">
                <a:solidFill>
                  <a:srgbClr val="FF0000"/>
                </a:solidFill>
              </a:rPr>
              <a:t>strcpy</a:t>
            </a:r>
            <a:r>
              <a:rPr lang="pt-BR" b="1" dirty="0" smtClean="0">
                <a:solidFill>
                  <a:srgbClr val="FF0000"/>
                </a:solidFill>
              </a:rPr>
              <a:t>(cidade1, cidade2);</a:t>
            </a:r>
          </a:p>
          <a:p>
            <a:pPr>
              <a:buNone/>
            </a:pPr>
            <a:r>
              <a:rPr lang="pt-BR" b="1" dirty="0" smtClean="0"/>
              <a:t>cidade1</a:t>
            </a:r>
            <a:r>
              <a:rPr lang="pt-BR" dirty="0" smtClean="0"/>
              <a:t> e </a:t>
            </a:r>
            <a:r>
              <a:rPr lang="pt-BR" b="1" dirty="0" smtClean="0"/>
              <a:t>cidade2 </a:t>
            </a:r>
            <a:r>
              <a:rPr lang="pt-BR" dirty="0" smtClean="0"/>
              <a:t>terão no seu conteúdo a palavra </a:t>
            </a:r>
            <a:r>
              <a:rPr lang="pt-BR" b="1" dirty="0" smtClean="0">
                <a:solidFill>
                  <a:srgbClr val="002060"/>
                </a:solidFill>
              </a:rPr>
              <a:t>londrina</a:t>
            </a:r>
            <a:r>
              <a:rPr lang="pt-BR" dirty="0" smtClean="0"/>
              <a:t>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scritório Clássico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816</TotalTime>
  <Words>598</Words>
  <Application>Microsoft Office PowerPoint</Application>
  <PresentationFormat>Apresentação na tela (4:3)</PresentationFormat>
  <Paragraphs>179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Fluxo</vt:lpstr>
      <vt:lpstr>Algoritmos de Ordenação (Bolha – Bubble Sort)</vt:lpstr>
      <vt:lpstr>Algoritmos de Ordenação</vt:lpstr>
      <vt:lpstr>Funcionamento (Bolha)</vt:lpstr>
      <vt:lpstr>Funcionamento</vt:lpstr>
      <vt:lpstr>Funcionamento</vt:lpstr>
      <vt:lpstr>Funcionamento</vt:lpstr>
      <vt:lpstr>Exemplo</vt:lpstr>
      <vt:lpstr>Funções string.h</vt:lpstr>
      <vt:lpstr>Funções string.h</vt:lpstr>
      <vt:lpstr>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de Ordenação (Bolha)</dc:title>
  <dc:creator>Edmilson</dc:creator>
  <cp:lastModifiedBy>Edmilson</cp:lastModifiedBy>
  <cp:revision>66</cp:revision>
  <dcterms:created xsi:type="dcterms:W3CDTF">2011-05-17T22:50:58Z</dcterms:created>
  <dcterms:modified xsi:type="dcterms:W3CDTF">2014-09-17T11:13:01Z</dcterms:modified>
</cp:coreProperties>
</file>