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1" r:id="rId5"/>
    <p:sldId id="260" r:id="rId6"/>
    <p:sldId id="261" r:id="rId7"/>
    <p:sldId id="259" r:id="rId8"/>
    <p:sldId id="262" r:id="rId9"/>
    <p:sldId id="263" r:id="rId10"/>
    <p:sldId id="264" r:id="rId11"/>
    <p:sldId id="265" r:id="rId12"/>
    <p:sldId id="267" r:id="rId13"/>
    <p:sldId id="266" r:id="rId14"/>
    <p:sldId id="268" r:id="rId15"/>
    <p:sldId id="270" r:id="rId16"/>
    <p:sldId id="269" r:id="rId17"/>
    <p:sldId id="272" r:id="rId18"/>
    <p:sldId id="279" r:id="rId19"/>
    <p:sldId id="274" r:id="rId20"/>
    <p:sldId id="280" r:id="rId21"/>
    <p:sldId id="276" r:id="rId22"/>
    <p:sldId id="277" r:id="rId23"/>
    <p:sldId id="281" r:id="rId24"/>
    <p:sldId id="282" r:id="rId2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6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04/09/2013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04/09/2013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04/09/2013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04/09/2013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04/09/2013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04/09/2013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04/09/2013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04/09/2013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04/09/2013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04/09/2013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com Único Canto Aparado e Arredondad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ângulo retângu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04/09/2013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04/09/2013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a liv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Lista Encadeada Dinâmica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Professor: Edmilson D. Verona</a:t>
            </a:r>
          </a:p>
          <a:p>
            <a:r>
              <a:rPr lang="pt-BR" dirty="0" smtClean="0"/>
              <a:t>Disciplina: Organização e Estrutura de Dados II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Inserir Elementos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Inserir como primeiro elemento da lista</a:t>
            </a:r>
          </a:p>
          <a:p>
            <a:pPr lvl="1"/>
            <a:r>
              <a:rPr lang="pt-BR" dirty="0" smtClean="0"/>
              <a:t> Devemos fazer a variável(ponteiro) </a:t>
            </a:r>
            <a:r>
              <a:rPr lang="pt-BR" b="1" dirty="0" smtClean="0"/>
              <a:t>inicio</a:t>
            </a:r>
            <a:r>
              <a:rPr lang="pt-BR" dirty="0" smtClean="0"/>
              <a:t> apontar para o elemento inserido, pois ele será o primeiro elemento.</a:t>
            </a:r>
          </a:p>
          <a:p>
            <a:pPr lvl="1"/>
            <a:r>
              <a:rPr lang="pt-BR" dirty="0" smtClean="0"/>
              <a:t>O elemento que era apontado pela variável </a:t>
            </a:r>
            <a:r>
              <a:rPr lang="pt-BR" b="1" dirty="0" smtClean="0"/>
              <a:t>inicio</a:t>
            </a:r>
            <a:r>
              <a:rPr lang="pt-BR" dirty="0" smtClean="0"/>
              <a:t> passa a ser apontado pelo novo elemento inserido.</a:t>
            </a:r>
            <a:endParaRPr lang="pt-BR" b="1" dirty="0" smtClean="0"/>
          </a:p>
          <a:p>
            <a:pPr lvl="1"/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Inserir como primeiro elemento da lista.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3041348" y="1857364"/>
          <a:ext cx="1744818" cy="2357454"/>
        </p:xfrm>
        <a:graphic>
          <a:graphicData uri="http://schemas.openxmlformats.org/drawingml/2006/table">
            <a:tbl>
              <a:tblPr/>
              <a:tblGrid>
                <a:gridCol w="1744818"/>
              </a:tblGrid>
              <a:tr h="9286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chemeClr val="accent1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INFORMAÇÕES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pt-BR" sz="1400" b="1" dirty="0" smtClean="0">
                        <a:solidFill>
                          <a:srgbClr val="000000"/>
                        </a:solidFill>
                        <a:latin typeface="Officina Serif ITC TT"/>
                        <a:ea typeface="Times New Roman"/>
                        <a:cs typeface="Calibri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rgbClr val="FF0000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CODIGO: 1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rgbClr val="FF0000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NOME: TESTE</a:t>
                      </a:r>
                      <a:endParaRPr lang="pt-BR" sz="12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86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chemeClr val="accent1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LINK (LIGAÇÃO)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chemeClr val="accent1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(PRÓXIMO)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pt-BR" sz="1400" b="1" dirty="0" smtClean="0">
                        <a:solidFill>
                          <a:schemeClr val="accent1"/>
                        </a:solidFill>
                        <a:latin typeface="Officina Serif ITC TT"/>
                        <a:ea typeface="Times New Roman"/>
                        <a:cs typeface="Calibri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0X00FF3498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pt-B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4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1" dirty="0" smtClean="0">
                          <a:solidFill>
                            <a:srgbClr val="7030A0"/>
                          </a:solidFill>
                        </a:rPr>
                        <a:t>0X00F0023</a:t>
                      </a:r>
                      <a:endParaRPr lang="pt-BR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928662" y="1928802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*INICIO</a:t>
            </a:r>
          </a:p>
          <a:p>
            <a:r>
              <a:rPr lang="pt-BR" b="1" dirty="0" smtClean="0">
                <a:solidFill>
                  <a:srgbClr val="7030A0"/>
                </a:solidFill>
              </a:rPr>
              <a:t>(0X00F0023)</a:t>
            </a:r>
            <a:endParaRPr lang="pt-BR" b="1" dirty="0">
              <a:solidFill>
                <a:srgbClr val="7030A0"/>
              </a:solidFill>
            </a:endParaRPr>
          </a:p>
        </p:txBody>
      </p:sp>
      <p:cxnSp>
        <p:nvCxnSpPr>
          <p:cNvPr id="6" name="Conector de seta reta 5"/>
          <p:cNvCxnSpPr>
            <a:stCxn id="5" idx="3"/>
          </p:cNvCxnSpPr>
          <p:nvPr/>
        </p:nvCxnSpPr>
        <p:spPr>
          <a:xfrm>
            <a:off x="2382906" y="2251968"/>
            <a:ext cx="546020" cy="1605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5572132" y="1857364"/>
          <a:ext cx="1744818" cy="2357454"/>
        </p:xfrm>
        <a:graphic>
          <a:graphicData uri="http://schemas.openxmlformats.org/drawingml/2006/table">
            <a:tbl>
              <a:tblPr/>
              <a:tblGrid>
                <a:gridCol w="1744818"/>
              </a:tblGrid>
              <a:tr h="7188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chemeClr val="accent1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INFORMAÇÕES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pt-BR" sz="1400" b="1" dirty="0" smtClean="0">
                        <a:solidFill>
                          <a:srgbClr val="000000"/>
                        </a:solidFill>
                        <a:latin typeface="Officina Serif ITC TT"/>
                        <a:ea typeface="Times New Roman"/>
                        <a:cs typeface="Calibri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rgbClr val="FF0000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CODIGO: 2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rgbClr val="FF0000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NOME: TESTE1</a:t>
                      </a:r>
                      <a:endParaRPr lang="pt-BR" sz="12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68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chemeClr val="accent1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LINK (LIGAÇÃO)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chemeClr val="accent1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(PRÓXIMO)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pt-BR" sz="1400" b="1" dirty="0" smtClean="0">
                        <a:solidFill>
                          <a:schemeClr val="accent1"/>
                        </a:solidFill>
                        <a:latin typeface="Officina Serif ITC TT"/>
                        <a:ea typeface="Times New Roman"/>
                        <a:cs typeface="Calibri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NULL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pt-B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1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1" dirty="0" smtClean="0">
                          <a:solidFill>
                            <a:srgbClr val="7030A0"/>
                          </a:solidFill>
                          <a:latin typeface="+mn-lt"/>
                          <a:ea typeface="Times New Roman"/>
                          <a:cs typeface="Calibri"/>
                        </a:rPr>
                        <a:t>0X00FF3498</a:t>
                      </a:r>
                      <a:endParaRPr lang="pt-BR" sz="2000" dirty="0">
                        <a:solidFill>
                          <a:srgbClr val="7030A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1" name="Conector de seta reta 10"/>
          <p:cNvCxnSpPr/>
          <p:nvPr/>
        </p:nvCxnSpPr>
        <p:spPr>
          <a:xfrm>
            <a:off x="4803690" y="3571876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ela 11"/>
          <p:cNvGraphicFramePr>
            <a:graphicFrameLocks noGrp="1"/>
          </p:cNvGraphicFramePr>
          <p:nvPr/>
        </p:nvGraphicFramePr>
        <p:xfrm>
          <a:off x="2034196" y="4429132"/>
          <a:ext cx="1744818" cy="2357454"/>
        </p:xfrm>
        <a:graphic>
          <a:graphicData uri="http://schemas.openxmlformats.org/drawingml/2006/table">
            <a:tbl>
              <a:tblPr/>
              <a:tblGrid>
                <a:gridCol w="1744818"/>
              </a:tblGrid>
              <a:tr h="9286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i="1" u="sng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INFORMAÇÕES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pt-BR" sz="1400" b="1" i="1" u="sng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Officina Serif ITC TT"/>
                        <a:ea typeface="Times New Roman"/>
                        <a:cs typeface="Calibri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i="1" u="sng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CODIGO: 0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i="1" u="sng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NOME: NOVO</a:t>
                      </a:r>
                      <a:endParaRPr lang="pt-BR" sz="1200" i="1" u="sng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86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i="1" u="sng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LINK (LIGAÇÃO)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i="1" u="sng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(PRÓXIMO)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pt-BR" sz="1400" b="1" i="1" u="sng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Officina Serif ITC TT"/>
                        <a:ea typeface="Times New Roman"/>
                        <a:cs typeface="Calibri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b="1" i="1" u="sng" dirty="0" smtClean="0">
                          <a:solidFill>
                            <a:schemeClr val="tx1"/>
                          </a:solidFill>
                        </a:rPr>
                        <a:t>0X00F0023</a:t>
                      </a:r>
                      <a:endParaRPr lang="pt-BR" sz="1800" b="1" i="1" u="sng" dirty="0" smtClean="0">
                        <a:solidFill>
                          <a:schemeClr val="tx1"/>
                        </a:solidFill>
                        <a:latin typeface="Officina Serif ITC TT"/>
                        <a:ea typeface="Times New Roman"/>
                        <a:cs typeface="Calibri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pt-BR" sz="1200" i="1" u="sng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4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1" i="0" u="none" dirty="0" smtClean="0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0X00FF9999</a:t>
                      </a:r>
                      <a:endParaRPr lang="pt-BR" sz="2000" b="1" i="0" u="none" dirty="0">
                        <a:solidFill>
                          <a:srgbClr val="7030A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CaixaDeTexto 12"/>
          <p:cNvSpPr txBox="1"/>
          <p:nvPr/>
        </p:nvSpPr>
        <p:spPr>
          <a:xfrm>
            <a:off x="142844" y="4357694"/>
            <a:ext cx="1595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*INICIO</a:t>
            </a:r>
          </a:p>
          <a:p>
            <a:r>
              <a:rPr lang="pt-BR" b="1" dirty="0" smtClean="0">
                <a:solidFill>
                  <a:srgbClr val="7030A0"/>
                </a:solidFill>
              </a:rPr>
              <a:t>(</a:t>
            </a:r>
            <a:r>
              <a:rPr lang="pt-BR" b="1" dirty="0" smtClean="0">
                <a:solidFill>
                  <a:srgbClr val="7030A0"/>
                </a:solidFill>
                <a:ea typeface="Times New Roman"/>
                <a:cs typeface="Times New Roman"/>
              </a:rPr>
              <a:t>0X00FF9999</a:t>
            </a:r>
            <a:r>
              <a:rPr lang="pt-BR" b="1" dirty="0" smtClean="0">
                <a:solidFill>
                  <a:srgbClr val="7030A0"/>
                </a:solidFill>
              </a:rPr>
              <a:t>)</a:t>
            </a:r>
            <a:endParaRPr lang="pt-BR" b="1" dirty="0">
              <a:solidFill>
                <a:srgbClr val="7030A0"/>
              </a:solidFill>
            </a:endParaRPr>
          </a:p>
        </p:txBody>
      </p:sp>
      <p:cxnSp>
        <p:nvCxnSpPr>
          <p:cNvPr id="14" name="Conector de seta reta 13"/>
          <p:cNvCxnSpPr/>
          <p:nvPr/>
        </p:nvCxnSpPr>
        <p:spPr>
          <a:xfrm rot="16200000" flipH="1">
            <a:off x="964381" y="5464983"/>
            <a:ext cx="1785950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ela 14"/>
          <p:cNvGraphicFramePr>
            <a:graphicFrameLocks noGrp="1"/>
          </p:cNvGraphicFramePr>
          <p:nvPr/>
        </p:nvGraphicFramePr>
        <p:xfrm>
          <a:off x="6715140" y="4429132"/>
          <a:ext cx="1744818" cy="2357454"/>
        </p:xfrm>
        <a:graphic>
          <a:graphicData uri="http://schemas.openxmlformats.org/drawingml/2006/table">
            <a:tbl>
              <a:tblPr/>
              <a:tblGrid>
                <a:gridCol w="1744818"/>
              </a:tblGrid>
              <a:tr h="9286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chemeClr val="accent1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INFORMAÇÕES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pt-BR" sz="1400" b="1" dirty="0" smtClean="0">
                        <a:solidFill>
                          <a:srgbClr val="000000"/>
                        </a:solidFill>
                        <a:latin typeface="Officina Serif ITC TT"/>
                        <a:ea typeface="Times New Roman"/>
                        <a:cs typeface="Calibri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rgbClr val="FF0000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CODIGO: 2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rgbClr val="FF0000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NOME: TESTE1</a:t>
                      </a:r>
                      <a:endParaRPr lang="pt-BR" sz="12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86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chemeClr val="accent1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LINK (LIGAÇÃO)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chemeClr val="accent1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(PRÓXIMO)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pt-BR" sz="1400" b="1" dirty="0" smtClean="0">
                        <a:solidFill>
                          <a:schemeClr val="accent1"/>
                        </a:solidFill>
                        <a:latin typeface="Officina Serif ITC TT"/>
                        <a:ea typeface="Times New Roman"/>
                        <a:cs typeface="Calibri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NULL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pt-B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 smtClean="0">
                          <a:solidFill>
                            <a:srgbClr val="7030A0"/>
                          </a:solidFill>
                          <a:latin typeface="+mn-lt"/>
                          <a:ea typeface="Times New Roman"/>
                          <a:cs typeface="Calibri"/>
                        </a:rPr>
                        <a:t>0X00FF3498</a:t>
                      </a:r>
                      <a:endParaRPr lang="pt-BR" sz="2000" dirty="0" smtClean="0">
                        <a:solidFill>
                          <a:srgbClr val="7030A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6" name="Conector de seta reta 15"/>
          <p:cNvCxnSpPr/>
          <p:nvPr/>
        </p:nvCxnSpPr>
        <p:spPr>
          <a:xfrm>
            <a:off x="3677270" y="6143644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ela 16"/>
          <p:cNvGraphicFramePr>
            <a:graphicFrameLocks noGrp="1"/>
          </p:cNvGraphicFramePr>
          <p:nvPr/>
        </p:nvGraphicFramePr>
        <p:xfrm>
          <a:off x="4320212" y="4429132"/>
          <a:ext cx="1744818" cy="2357454"/>
        </p:xfrm>
        <a:graphic>
          <a:graphicData uri="http://schemas.openxmlformats.org/drawingml/2006/table">
            <a:tbl>
              <a:tblPr/>
              <a:tblGrid>
                <a:gridCol w="1744818"/>
              </a:tblGrid>
              <a:tr h="9286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chemeClr val="accent1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INFORMAÇÕES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pt-BR" sz="1400" b="1" dirty="0" smtClean="0">
                        <a:solidFill>
                          <a:srgbClr val="000000"/>
                        </a:solidFill>
                        <a:latin typeface="Officina Serif ITC TT"/>
                        <a:ea typeface="Times New Roman"/>
                        <a:cs typeface="Calibri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rgbClr val="FF0000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CODIGO: 1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rgbClr val="FF0000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NOME: TESTE</a:t>
                      </a:r>
                      <a:endParaRPr lang="pt-BR" sz="12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86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chemeClr val="accent1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LINK (LIGAÇÃO)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chemeClr val="accent1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(PRÓXIMO)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pt-BR" sz="1400" b="1" dirty="0" smtClean="0">
                        <a:solidFill>
                          <a:schemeClr val="accent1"/>
                        </a:solidFill>
                        <a:latin typeface="Officina Serif ITC TT"/>
                        <a:ea typeface="Times New Roman"/>
                        <a:cs typeface="Calibri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0X00FF3498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pt-B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4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1" dirty="0" smtClean="0">
                          <a:solidFill>
                            <a:srgbClr val="7030A0"/>
                          </a:solidFill>
                        </a:rPr>
                        <a:t>0X00F0023</a:t>
                      </a:r>
                      <a:endParaRPr lang="pt-BR" sz="2000" i="0" u="none" dirty="0">
                        <a:solidFill>
                          <a:srgbClr val="7030A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8" name="Conector de seta reta 17"/>
          <p:cNvCxnSpPr/>
          <p:nvPr/>
        </p:nvCxnSpPr>
        <p:spPr>
          <a:xfrm>
            <a:off x="6040516" y="6143644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214282" y="4320834"/>
            <a:ext cx="87154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Inserir Elementos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Inserir como último elemento da lista.</a:t>
            </a:r>
          </a:p>
          <a:p>
            <a:pPr lvl="1"/>
            <a:r>
              <a:rPr lang="pt-BR" dirty="0" smtClean="0"/>
              <a:t>Devemos fazer o ultimo elemento da lista, o que aponta para NULL, apontar para o novo elemento.</a:t>
            </a:r>
          </a:p>
          <a:p>
            <a:pPr lvl="1"/>
            <a:r>
              <a:rPr lang="pt-BR" dirty="0" smtClean="0"/>
              <a:t>O novo elemento deve apontar para NULL.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Inserir como último elemento da lista.</a:t>
            </a:r>
            <a:endParaRPr lang="pt-BR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/>
        </p:nvGraphicFramePr>
        <p:xfrm>
          <a:off x="3041348" y="1785926"/>
          <a:ext cx="1744818" cy="2357454"/>
        </p:xfrm>
        <a:graphic>
          <a:graphicData uri="http://schemas.openxmlformats.org/drawingml/2006/table">
            <a:tbl>
              <a:tblPr/>
              <a:tblGrid>
                <a:gridCol w="1744818"/>
              </a:tblGrid>
              <a:tr h="9286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chemeClr val="accent1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INFORMAÇÕES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pt-BR" sz="1400" b="1" dirty="0" smtClean="0">
                        <a:solidFill>
                          <a:srgbClr val="000000"/>
                        </a:solidFill>
                        <a:latin typeface="Officina Serif ITC TT"/>
                        <a:ea typeface="Times New Roman"/>
                        <a:cs typeface="Calibri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rgbClr val="FF0000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CODIGO: 1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rgbClr val="FF0000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NOME: TESTE</a:t>
                      </a:r>
                      <a:endParaRPr lang="pt-BR" sz="12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86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chemeClr val="accent1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LINK (LIGAÇÃO)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chemeClr val="accent1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(PRÓXIMO)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pt-BR" sz="1400" b="1" dirty="0" smtClean="0">
                        <a:solidFill>
                          <a:schemeClr val="accent1"/>
                        </a:solidFill>
                        <a:latin typeface="Officina Serif ITC TT"/>
                        <a:ea typeface="Times New Roman"/>
                        <a:cs typeface="Calibri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0X00FF3498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pt-B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4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1" dirty="0" smtClean="0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0X00FF00001</a:t>
                      </a:r>
                      <a:endParaRPr lang="pt-BR" sz="2000" b="1" dirty="0">
                        <a:solidFill>
                          <a:srgbClr val="7030A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CaixaDeTexto 3"/>
          <p:cNvSpPr txBox="1"/>
          <p:nvPr/>
        </p:nvSpPr>
        <p:spPr>
          <a:xfrm>
            <a:off x="500034" y="1857364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*INICIO</a:t>
            </a:r>
          </a:p>
          <a:p>
            <a:r>
              <a:rPr lang="pt-BR" b="1" dirty="0" smtClean="0">
                <a:solidFill>
                  <a:srgbClr val="7030A0"/>
                </a:solidFill>
              </a:rPr>
              <a:t>(</a:t>
            </a:r>
            <a:r>
              <a:rPr lang="pt-BR" b="1" dirty="0" smtClean="0">
                <a:solidFill>
                  <a:srgbClr val="7030A0"/>
                </a:solidFill>
                <a:ea typeface="Times New Roman"/>
                <a:cs typeface="Times New Roman"/>
              </a:rPr>
              <a:t>0X00FF00001</a:t>
            </a:r>
            <a:r>
              <a:rPr lang="pt-BR" b="1" dirty="0" smtClean="0">
                <a:solidFill>
                  <a:srgbClr val="7030A0"/>
                </a:solidFill>
              </a:rPr>
              <a:t>)</a:t>
            </a:r>
            <a:endParaRPr lang="pt-BR" b="1" dirty="0">
              <a:solidFill>
                <a:srgbClr val="7030A0"/>
              </a:solidFill>
            </a:endParaRPr>
          </a:p>
        </p:txBody>
      </p:sp>
      <p:cxnSp>
        <p:nvCxnSpPr>
          <p:cNvPr id="5" name="Conector de seta reta 4"/>
          <p:cNvCxnSpPr>
            <a:stCxn id="4" idx="3"/>
          </p:cNvCxnSpPr>
          <p:nvPr/>
        </p:nvCxnSpPr>
        <p:spPr>
          <a:xfrm>
            <a:off x="2210759" y="2180530"/>
            <a:ext cx="718167" cy="1605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5327364" y="1785926"/>
          <a:ext cx="1744818" cy="2357454"/>
        </p:xfrm>
        <a:graphic>
          <a:graphicData uri="http://schemas.openxmlformats.org/drawingml/2006/table">
            <a:tbl>
              <a:tblPr/>
              <a:tblGrid>
                <a:gridCol w="1744818"/>
              </a:tblGrid>
              <a:tr h="9286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chemeClr val="accent1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INFORMAÇÕES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pt-BR" sz="1400" b="1" dirty="0" smtClean="0">
                        <a:solidFill>
                          <a:srgbClr val="000000"/>
                        </a:solidFill>
                        <a:latin typeface="Officina Serif ITC TT"/>
                        <a:ea typeface="Times New Roman"/>
                        <a:cs typeface="Calibri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rgbClr val="FF0000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CODIGO: 2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rgbClr val="FF0000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NOME: TESTE1</a:t>
                      </a:r>
                      <a:endParaRPr lang="pt-BR" sz="12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86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chemeClr val="accent1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LINK (LIGAÇÃO)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chemeClr val="accent1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(PRÓXIMO)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pt-BR" sz="1400" b="1" dirty="0" smtClean="0">
                        <a:solidFill>
                          <a:schemeClr val="accent1"/>
                        </a:solidFill>
                        <a:latin typeface="Officina Serif ITC TT"/>
                        <a:ea typeface="Times New Roman"/>
                        <a:cs typeface="Calibri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NULL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pt-B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 smtClean="0">
                          <a:solidFill>
                            <a:srgbClr val="7030A0"/>
                          </a:solidFill>
                          <a:latin typeface="+mn-lt"/>
                          <a:ea typeface="Times New Roman"/>
                          <a:cs typeface="Calibri"/>
                        </a:rPr>
                        <a:t>0X00FF3498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7" name="Conector de seta reta 6"/>
          <p:cNvCxnSpPr/>
          <p:nvPr/>
        </p:nvCxnSpPr>
        <p:spPr>
          <a:xfrm>
            <a:off x="4684422" y="3500438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6786578" y="4286256"/>
          <a:ext cx="1744818" cy="2428892"/>
        </p:xfrm>
        <a:graphic>
          <a:graphicData uri="http://schemas.openxmlformats.org/drawingml/2006/table">
            <a:tbl>
              <a:tblPr/>
              <a:tblGrid>
                <a:gridCol w="1744818"/>
              </a:tblGrid>
              <a:tr h="9286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i="1" u="sng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INFORMAÇÕES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pt-BR" sz="1400" b="1" i="1" u="sng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Officina Serif ITC TT"/>
                        <a:ea typeface="Times New Roman"/>
                        <a:cs typeface="Calibri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i="1" u="sng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CODIGO: 3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i="1" u="sng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NOME: NOVO</a:t>
                      </a:r>
                      <a:endParaRPr lang="pt-BR" sz="1200" i="1" u="sng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86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i="1" u="sng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LINK (LIGAÇÃO)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i="1" u="sng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(PRÓXIMO)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pt-BR" sz="1400" b="1" i="1" u="sng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Officina Serif ITC TT"/>
                        <a:ea typeface="Times New Roman"/>
                        <a:cs typeface="Calibri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b="1" i="1" u="sng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NULL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pt-BR" sz="1200" i="1" u="sng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9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 smtClean="0">
                          <a:solidFill>
                            <a:srgbClr val="7030A0"/>
                          </a:solidFill>
                          <a:latin typeface="+mn-lt"/>
                          <a:ea typeface="Times New Roman"/>
                          <a:cs typeface="Calibri"/>
                        </a:rPr>
                        <a:t>0X00FF1000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CaixaDeTexto 8"/>
          <p:cNvSpPr txBox="1"/>
          <p:nvPr/>
        </p:nvSpPr>
        <p:spPr>
          <a:xfrm>
            <a:off x="0" y="4286256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*INICIO</a:t>
            </a:r>
          </a:p>
          <a:p>
            <a:r>
              <a:rPr lang="pt-BR" b="1" dirty="0" smtClean="0">
                <a:solidFill>
                  <a:srgbClr val="7030A0"/>
                </a:solidFill>
              </a:rPr>
              <a:t>(</a:t>
            </a:r>
            <a:r>
              <a:rPr lang="pt-BR" b="1" dirty="0" smtClean="0">
                <a:solidFill>
                  <a:srgbClr val="7030A0"/>
                </a:solidFill>
                <a:ea typeface="Times New Roman"/>
                <a:cs typeface="Times New Roman"/>
              </a:rPr>
              <a:t>0X00FF00001</a:t>
            </a:r>
            <a:r>
              <a:rPr lang="pt-BR" b="1" dirty="0" smtClean="0">
                <a:solidFill>
                  <a:srgbClr val="7030A0"/>
                </a:solidFill>
              </a:rPr>
              <a:t>)</a:t>
            </a:r>
            <a:endParaRPr lang="pt-BR" b="1" dirty="0">
              <a:solidFill>
                <a:srgbClr val="FF0000"/>
              </a:solidFill>
            </a:endParaRPr>
          </a:p>
        </p:txBody>
      </p:sp>
      <p:cxnSp>
        <p:nvCxnSpPr>
          <p:cNvPr id="10" name="Conector de seta reta 9"/>
          <p:cNvCxnSpPr>
            <a:stCxn id="9" idx="3"/>
          </p:cNvCxnSpPr>
          <p:nvPr/>
        </p:nvCxnSpPr>
        <p:spPr>
          <a:xfrm>
            <a:off x="1710725" y="4609422"/>
            <a:ext cx="218069" cy="16770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4395160" y="4286256"/>
          <a:ext cx="1744818" cy="2428892"/>
        </p:xfrm>
        <a:graphic>
          <a:graphicData uri="http://schemas.openxmlformats.org/drawingml/2006/table">
            <a:tbl>
              <a:tblPr/>
              <a:tblGrid>
                <a:gridCol w="1744818"/>
              </a:tblGrid>
              <a:tr h="9286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chemeClr val="accent1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INFORMAÇÕES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pt-BR" sz="1400" b="1" dirty="0" smtClean="0">
                        <a:solidFill>
                          <a:srgbClr val="000000"/>
                        </a:solidFill>
                        <a:latin typeface="Officina Serif ITC TT"/>
                        <a:ea typeface="Times New Roman"/>
                        <a:cs typeface="Calibri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rgbClr val="FF0000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CODIGO: 2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rgbClr val="FF0000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NOME: TESTE1</a:t>
                      </a:r>
                      <a:endParaRPr lang="pt-BR" sz="12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86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chemeClr val="accent1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LINK (LIGAÇÃO)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chemeClr val="accent1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(PRÓXIMO)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pt-BR" sz="1400" b="1" dirty="0" smtClean="0">
                        <a:solidFill>
                          <a:schemeClr val="accent1"/>
                        </a:solidFill>
                        <a:latin typeface="Officina Serif ITC TT"/>
                        <a:ea typeface="Times New Roman"/>
                        <a:cs typeface="Calibri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0X00FF1000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pt-B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9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 smtClean="0">
                          <a:solidFill>
                            <a:srgbClr val="7030A0"/>
                          </a:solidFill>
                          <a:latin typeface="+mn-lt"/>
                          <a:ea typeface="Times New Roman"/>
                          <a:cs typeface="Calibri"/>
                        </a:rPr>
                        <a:t>0X00FF3498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2" name="Conector de seta reta 11"/>
          <p:cNvCxnSpPr/>
          <p:nvPr/>
        </p:nvCxnSpPr>
        <p:spPr>
          <a:xfrm>
            <a:off x="6019190" y="6000768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ela 12"/>
          <p:cNvGraphicFramePr>
            <a:graphicFrameLocks noGrp="1"/>
          </p:cNvGraphicFramePr>
          <p:nvPr/>
        </p:nvGraphicFramePr>
        <p:xfrm>
          <a:off x="2000232" y="4286256"/>
          <a:ext cx="1744818" cy="2428892"/>
        </p:xfrm>
        <a:graphic>
          <a:graphicData uri="http://schemas.openxmlformats.org/drawingml/2006/table">
            <a:tbl>
              <a:tblPr/>
              <a:tblGrid>
                <a:gridCol w="1744818"/>
              </a:tblGrid>
              <a:tr h="9286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chemeClr val="accent1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INFORMAÇÕES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pt-BR" sz="1400" b="1" dirty="0" smtClean="0">
                        <a:solidFill>
                          <a:srgbClr val="000000"/>
                        </a:solidFill>
                        <a:latin typeface="Officina Serif ITC TT"/>
                        <a:ea typeface="Times New Roman"/>
                        <a:cs typeface="Calibri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rgbClr val="FF0000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CODIGO: 1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rgbClr val="FF0000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NOME: TESTE</a:t>
                      </a:r>
                      <a:endParaRPr lang="pt-BR" sz="12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86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chemeClr val="accent1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LINK (LIGAÇÃO)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chemeClr val="accent1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(PRÓXIMO)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pt-BR" sz="1400" b="1" dirty="0" smtClean="0">
                        <a:solidFill>
                          <a:schemeClr val="accent1"/>
                        </a:solidFill>
                        <a:latin typeface="Officina Serif ITC TT"/>
                        <a:ea typeface="Times New Roman"/>
                        <a:cs typeface="Calibri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0X00FF3498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pt-B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9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 smtClean="0">
                          <a:solidFill>
                            <a:srgbClr val="7030A0"/>
                          </a:solidFill>
                          <a:latin typeface="+mn-lt"/>
                          <a:ea typeface="Times New Roman"/>
                          <a:cs typeface="Calibri"/>
                        </a:rPr>
                        <a:t>0X00FF0001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4" name="Conector de seta reta 13"/>
          <p:cNvCxnSpPr/>
          <p:nvPr/>
        </p:nvCxnSpPr>
        <p:spPr>
          <a:xfrm>
            <a:off x="3601268" y="6000768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214282" y="4196388"/>
            <a:ext cx="87154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Inserir Elementos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Inserir entre elementos da lista.</a:t>
            </a:r>
          </a:p>
          <a:p>
            <a:pPr lvl="1"/>
            <a:r>
              <a:rPr lang="pt-BR" dirty="0" smtClean="0"/>
              <a:t>Devemos percorrer a lista até encontrar o elemento que será o anterior ao novo elemento que iremos inserir. </a:t>
            </a:r>
          </a:p>
          <a:p>
            <a:pPr lvl="1"/>
            <a:r>
              <a:rPr lang="pt-BR" dirty="0" smtClean="0"/>
              <a:t>O elemento anterior agora passa a apontar para o novo elemento.</a:t>
            </a:r>
          </a:p>
          <a:p>
            <a:pPr lvl="1"/>
            <a:r>
              <a:rPr lang="pt-BR" dirty="0" smtClean="0"/>
              <a:t>O novo elemento passa a apontar para o elemento que o anterior apontava para não perder as ligações.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Inserir entre elementos da lista.</a:t>
            </a:r>
            <a:endParaRPr lang="pt-BR" dirty="0"/>
          </a:p>
        </p:txBody>
      </p:sp>
      <p:pic>
        <p:nvPicPr>
          <p:cNvPr id="4" name="Espaço Reservado para Conteúdo 3" descr="insereListaEncadeada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467" y="2786058"/>
            <a:ext cx="8419414" cy="2296204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Inserir entre elementos da lista.</a:t>
            </a:r>
          </a:p>
        </p:txBody>
      </p:sp>
      <p:graphicFrame>
        <p:nvGraphicFramePr>
          <p:cNvPr id="3" name="Tabela 2"/>
          <p:cNvGraphicFramePr>
            <a:graphicFrameLocks noGrp="1"/>
          </p:cNvGraphicFramePr>
          <p:nvPr/>
        </p:nvGraphicFramePr>
        <p:xfrm>
          <a:off x="3041348" y="1857364"/>
          <a:ext cx="1744818" cy="2357454"/>
        </p:xfrm>
        <a:graphic>
          <a:graphicData uri="http://schemas.openxmlformats.org/drawingml/2006/table">
            <a:tbl>
              <a:tblPr/>
              <a:tblGrid>
                <a:gridCol w="1744818"/>
              </a:tblGrid>
              <a:tr h="9286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chemeClr val="accent1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INFORMAÇÕES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pt-BR" sz="1400" b="1" dirty="0" smtClean="0">
                        <a:solidFill>
                          <a:srgbClr val="000000"/>
                        </a:solidFill>
                        <a:latin typeface="Officina Serif ITC TT"/>
                        <a:ea typeface="Times New Roman"/>
                        <a:cs typeface="Calibri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rgbClr val="FF0000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CODIGO: 1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rgbClr val="FF0000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NOME: TESTE</a:t>
                      </a:r>
                      <a:endParaRPr lang="pt-BR" sz="12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86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chemeClr val="accent1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LINK (LIGAÇÃO)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chemeClr val="accent1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(PRÓXIMO)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pt-BR" sz="1400" b="1" dirty="0" smtClean="0">
                        <a:solidFill>
                          <a:schemeClr val="accent1"/>
                        </a:solidFill>
                        <a:latin typeface="Officina Serif ITC TT"/>
                        <a:ea typeface="Times New Roman"/>
                        <a:cs typeface="Calibri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0X00FF3498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pt-B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 smtClean="0">
                          <a:solidFill>
                            <a:srgbClr val="7030A0"/>
                          </a:solidFill>
                          <a:latin typeface="+mn-lt"/>
                          <a:ea typeface="Times New Roman"/>
                          <a:cs typeface="Calibri"/>
                        </a:rPr>
                        <a:t>0X00FF0001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CaixaDeTexto 3"/>
          <p:cNvSpPr txBox="1"/>
          <p:nvPr/>
        </p:nvSpPr>
        <p:spPr>
          <a:xfrm>
            <a:off x="500034" y="1857364"/>
            <a:ext cx="1595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*INICIO</a:t>
            </a:r>
          </a:p>
          <a:p>
            <a:r>
              <a:rPr lang="pt-BR" b="1" dirty="0" smtClean="0">
                <a:solidFill>
                  <a:srgbClr val="FF0000"/>
                </a:solidFill>
              </a:rPr>
              <a:t>(</a:t>
            </a:r>
            <a:r>
              <a:rPr lang="pt-BR" b="1" dirty="0" smtClean="0">
                <a:solidFill>
                  <a:srgbClr val="7030A0"/>
                </a:solidFill>
                <a:ea typeface="Times New Roman"/>
                <a:cs typeface="Calibri"/>
              </a:rPr>
              <a:t>0X00FF0001</a:t>
            </a:r>
            <a:r>
              <a:rPr lang="pt-BR" b="1" dirty="0" smtClean="0">
                <a:solidFill>
                  <a:srgbClr val="FF0000"/>
                </a:solidFill>
                <a:ea typeface="Times New Roman"/>
                <a:cs typeface="Calibri"/>
              </a:rPr>
              <a:t>)</a:t>
            </a:r>
            <a:endParaRPr lang="pt-BR" b="1" dirty="0" smtClean="0">
              <a:solidFill>
                <a:srgbClr val="7030A0"/>
              </a:solidFill>
              <a:ea typeface="Times New Roman"/>
              <a:cs typeface="Calibri"/>
            </a:endParaRPr>
          </a:p>
        </p:txBody>
      </p:sp>
      <p:cxnSp>
        <p:nvCxnSpPr>
          <p:cNvPr id="5" name="Conector de seta reta 4"/>
          <p:cNvCxnSpPr>
            <a:stCxn id="4" idx="3"/>
          </p:cNvCxnSpPr>
          <p:nvPr/>
        </p:nvCxnSpPr>
        <p:spPr>
          <a:xfrm>
            <a:off x="2095343" y="2180530"/>
            <a:ext cx="833583" cy="17485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5327364" y="1857364"/>
          <a:ext cx="1744818" cy="2357454"/>
        </p:xfrm>
        <a:graphic>
          <a:graphicData uri="http://schemas.openxmlformats.org/drawingml/2006/table">
            <a:tbl>
              <a:tblPr/>
              <a:tblGrid>
                <a:gridCol w="1744818"/>
              </a:tblGrid>
              <a:tr h="9286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chemeClr val="accent1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INFORMAÇÕES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pt-BR" sz="1400" b="1" dirty="0" smtClean="0">
                        <a:solidFill>
                          <a:srgbClr val="000000"/>
                        </a:solidFill>
                        <a:latin typeface="Officina Serif ITC TT"/>
                        <a:ea typeface="Times New Roman"/>
                        <a:cs typeface="Calibri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rgbClr val="FF0000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CODIGO: 3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rgbClr val="FF0000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NOME: TESTE2</a:t>
                      </a:r>
                      <a:endParaRPr lang="pt-BR" sz="12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86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chemeClr val="accent1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LINK (LIGAÇÃO)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chemeClr val="accent1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(PRÓXIMO)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pt-BR" sz="1400" b="1" dirty="0" smtClean="0">
                        <a:solidFill>
                          <a:schemeClr val="accent1"/>
                        </a:solidFill>
                        <a:latin typeface="Officina Serif ITC TT"/>
                        <a:ea typeface="Times New Roman"/>
                        <a:cs typeface="Calibri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NULL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pt-B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 smtClean="0">
                          <a:solidFill>
                            <a:srgbClr val="7030A0"/>
                          </a:solidFill>
                          <a:latin typeface="+mn-lt"/>
                          <a:ea typeface="Times New Roman"/>
                          <a:cs typeface="Calibri"/>
                        </a:rPr>
                        <a:t>0X00FF3498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7" name="Conector de seta reta 6"/>
          <p:cNvCxnSpPr/>
          <p:nvPr/>
        </p:nvCxnSpPr>
        <p:spPr>
          <a:xfrm>
            <a:off x="4684422" y="3571876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4384190" y="4429132"/>
          <a:ext cx="1744818" cy="2357454"/>
        </p:xfrm>
        <a:graphic>
          <a:graphicData uri="http://schemas.openxmlformats.org/drawingml/2006/table">
            <a:tbl>
              <a:tblPr/>
              <a:tblGrid>
                <a:gridCol w="1744818"/>
              </a:tblGrid>
              <a:tr h="9286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i="1" u="sng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INFORMAÇÕES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pt-BR" sz="1400" b="1" i="1" u="sng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Officina Serif ITC TT"/>
                        <a:ea typeface="Times New Roman"/>
                        <a:cs typeface="Calibri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i="1" u="sng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CODIGO: 2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i="1" u="sng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NOME: NOVO</a:t>
                      </a:r>
                      <a:endParaRPr lang="pt-BR" sz="1200" i="1" u="sng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86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i="1" u="sng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LINK (LIGAÇÃO)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i="1" u="sng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(PRÓXIMO)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pt-BR" sz="1400" b="1" i="1" u="sng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Officina Serif ITC TT"/>
                        <a:ea typeface="Times New Roman"/>
                        <a:cs typeface="Calibri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b="1" i="1" u="sng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0X00FF3498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pt-BR" sz="1200" i="1" u="sng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 smtClean="0">
                          <a:solidFill>
                            <a:srgbClr val="7030A0"/>
                          </a:solidFill>
                          <a:latin typeface="+mn-lt"/>
                          <a:ea typeface="Times New Roman"/>
                          <a:cs typeface="Calibri"/>
                        </a:rPr>
                        <a:t>0X00FF0010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CaixaDeTexto 8"/>
          <p:cNvSpPr txBox="1"/>
          <p:nvPr/>
        </p:nvSpPr>
        <p:spPr>
          <a:xfrm>
            <a:off x="0" y="4429132"/>
            <a:ext cx="1595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*INICIO</a:t>
            </a:r>
          </a:p>
          <a:p>
            <a:r>
              <a:rPr lang="pt-BR" b="1" dirty="0" smtClean="0">
                <a:solidFill>
                  <a:srgbClr val="FF0000"/>
                </a:solidFill>
              </a:rPr>
              <a:t>(</a:t>
            </a:r>
            <a:r>
              <a:rPr lang="pt-BR" b="1" dirty="0" smtClean="0">
                <a:solidFill>
                  <a:srgbClr val="7030A0"/>
                </a:solidFill>
                <a:ea typeface="Times New Roman"/>
                <a:cs typeface="Calibri"/>
              </a:rPr>
              <a:t>0X00FF0001</a:t>
            </a:r>
            <a:r>
              <a:rPr lang="pt-BR" b="1" dirty="0" smtClean="0">
                <a:solidFill>
                  <a:srgbClr val="FF0000"/>
                </a:solidFill>
              </a:rPr>
              <a:t>)</a:t>
            </a:r>
            <a:endParaRPr lang="pt-BR" b="1" dirty="0">
              <a:solidFill>
                <a:srgbClr val="FF0000"/>
              </a:solidFill>
            </a:endParaRPr>
          </a:p>
        </p:txBody>
      </p:sp>
      <p:cxnSp>
        <p:nvCxnSpPr>
          <p:cNvPr id="10" name="Conector de seta reta 9"/>
          <p:cNvCxnSpPr/>
          <p:nvPr/>
        </p:nvCxnSpPr>
        <p:spPr>
          <a:xfrm rot="16200000" flipH="1">
            <a:off x="708643" y="5352121"/>
            <a:ext cx="1887036" cy="410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6858016" y="4429132"/>
          <a:ext cx="1744818" cy="2357454"/>
        </p:xfrm>
        <a:graphic>
          <a:graphicData uri="http://schemas.openxmlformats.org/drawingml/2006/table">
            <a:tbl>
              <a:tblPr/>
              <a:tblGrid>
                <a:gridCol w="1744818"/>
              </a:tblGrid>
              <a:tr h="9286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chemeClr val="accent1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INFORMAÇÕES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pt-BR" sz="1400" b="1" dirty="0" smtClean="0">
                        <a:solidFill>
                          <a:srgbClr val="000000"/>
                        </a:solidFill>
                        <a:latin typeface="Officina Serif ITC TT"/>
                        <a:ea typeface="Times New Roman"/>
                        <a:cs typeface="Calibri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rgbClr val="FF0000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CODIGO: 3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rgbClr val="FF0000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NOME: TESTE2</a:t>
                      </a:r>
                      <a:endParaRPr lang="pt-BR" sz="12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86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chemeClr val="accent1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LINK (LIGAÇÃO)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chemeClr val="accent1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(PRÓXIMO)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pt-BR" sz="1400" b="1" dirty="0" smtClean="0">
                        <a:solidFill>
                          <a:schemeClr val="accent1"/>
                        </a:solidFill>
                        <a:latin typeface="Officina Serif ITC TT"/>
                        <a:ea typeface="Times New Roman"/>
                        <a:cs typeface="Calibri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NULL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pt-B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 smtClean="0">
                          <a:solidFill>
                            <a:srgbClr val="7030A0"/>
                          </a:solidFill>
                          <a:latin typeface="+mn-lt"/>
                          <a:ea typeface="Times New Roman"/>
                          <a:cs typeface="Calibri"/>
                        </a:rPr>
                        <a:t>0X00FF3498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2" name="Conector de seta reta 11"/>
          <p:cNvCxnSpPr/>
          <p:nvPr/>
        </p:nvCxnSpPr>
        <p:spPr>
          <a:xfrm>
            <a:off x="6058946" y="6143644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ela 12"/>
          <p:cNvGraphicFramePr>
            <a:graphicFrameLocks noGrp="1"/>
          </p:cNvGraphicFramePr>
          <p:nvPr/>
        </p:nvGraphicFramePr>
        <p:xfrm>
          <a:off x="1928794" y="4447562"/>
          <a:ext cx="1744818" cy="2339024"/>
        </p:xfrm>
        <a:graphic>
          <a:graphicData uri="http://schemas.openxmlformats.org/drawingml/2006/table">
            <a:tbl>
              <a:tblPr/>
              <a:tblGrid>
                <a:gridCol w="1744818"/>
              </a:tblGrid>
              <a:tr h="9286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chemeClr val="accent1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INFORMAÇÕES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pt-BR" sz="1400" b="1" dirty="0" smtClean="0">
                        <a:solidFill>
                          <a:srgbClr val="000000"/>
                        </a:solidFill>
                        <a:latin typeface="Officina Serif ITC TT"/>
                        <a:ea typeface="Times New Roman"/>
                        <a:cs typeface="Calibri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rgbClr val="FF0000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CODIGO: 1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rgbClr val="FF0000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NOME: TESTE</a:t>
                      </a:r>
                      <a:endParaRPr lang="pt-BR" sz="12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86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chemeClr val="accent1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LINK (LIGAÇÃO)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chemeClr val="accent1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(PRÓXIMO)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pt-BR" sz="1400" b="1" dirty="0" smtClean="0">
                        <a:solidFill>
                          <a:schemeClr val="accent1"/>
                        </a:solidFill>
                        <a:latin typeface="Officina Serif ITC TT"/>
                        <a:ea typeface="Times New Roman"/>
                        <a:cs typeface="Calibri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0X00FF0010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pt-B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30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 smtClean="0">
                          <a:solidFill>
                            <a:srgbClr val="7030A0"/>
                          </a:solidFill>
                          <a:latin typeface="+mn-lt"/>
                          <a:ea typeface="Times New Roman"/>
                          <a:cs typeface="Calibri"/>
                        </a:rPr>
                        <a:t>0X00FF0001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4" name="Conector de seta reta 13"/>
          <p:cNvCxnSpPr/>
          <p:nvPr/>
        </p:nvCxnSpPr>
        <p:spPr>
          <a:xfrm>
            <a:off x="3590298" y="6143644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214282" y="4294330"/>
            <a:ext cx="87154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Excluir Elementos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Excluir o primeiro elemento da lista</a:t>
            </a:r>
          </a:p>
          <a:p>
            <a:pPr lvl="1"/>
            <a:r>
              <a:rPr lang="pt-BR" dirty="0" smtClean="0"/>
              <a:t> Devemos fazer a variável(ponteiro) </a:t>
            </a:r>
            <a:r>
              <a:rPr lang="pt-BR" b="1" dirty="0" smtClean="0"/>
              <a:t>inicio</a:t>
            </a:r>
            <a:r>
              <a:rPr lang="pt-BR" dirty="0" smtClean="0"/>
              <a:t> apontar para o segundo elemento da lista se tiver.</a:t>
            </a:r>
          </a:p>
          <a:p>
            <a:pPr lvl="1"/>
            <a:r>
              <a:rPr lang="pt-BR" dirty="0" smtClean="0"/>
              <a:t>Liberar a memória do primeiro elemento.</a:t>
            </a:r>
          </a:p>
          <a:p>
            <a:pPr lvl="2"/>
            <a:r>
              <a:rPr lang="pt-BR" dirty="0" smtClean="0"/>
              <a:t>Função </a:t>
            </a:r>
            <a:r>
              <a:rPr lang="pt-BR" dirty="0" err="1" smtClean="0"/>
              <a:t>free</a:t>
            </a:r>
            <a:r>
              <a:rPr lang="pt-BR" dirty="0" smtClean="0"/>
              <a:t>();</a:t>
            </a:r>
          </a:p>
          <a:p>
            <a:pPr lvl="1"/>
            <a:r>
              <a:rPr lang="pt-BR" dirty="0" smtClean="0"/>
              <a:t>O primeiro elemento da lista passa a ser o segundo elemento, ou seja, a variável </a:t>
            </a:r>
            <a:r>
              <a:rPr lang="pt-BR" b="1" dirty="0" smtClean="0"/>
              <a:t>inicio </a:t>
            </a:r>
            <a:r>
              <a:rPr lang="pt-BR" dirty="0" smtClean="0"/>
              <a:t>irá apontar para ele agora.</a:t>
            </a:r>
          </a:p>
          <a:p>
            <a:pPr lvl="1"/>
            <a:endParaRPr lang="pt-B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Excluir primeiro elemento da lista.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3041348" y="1857364"/>
          <a:ext cx="1744818" cy="2357454"/>
        </p:xfrm>
        <a:graphic>
          <a:graphicData uri="http://schemas.openxmlformats.org/drawingml/2006/table">
            <a:tbl>
              <a:tblPr/>
              <a:tblGrid>
                <a:gridCol w="1744818"/>
              </a:tblGrid>
              <a:tr h="9286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INFORMAÇÕES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pt-BR" sz="1400" b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Officina Serif ITC TT"/>
                        <a:ea typeface="Times New Roman"/>
                        <a:cs typeface="Calibri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CODIGO: 1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NOME: TESTE</a:t>
                      </a:r>
                      <a:endParaRPr lang="pt-BR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86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LINK (LIGAÇÃO)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(PRÓXIMO)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pt-BR" sz="1400" b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Officina Serif ITC TT"/>
                        <a:ea typeface="Times New Roman"/>
                        <a:cs typeface="Calibri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0X00FF3498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pt-BR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4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0X00F0023</a:t>
                      </a:r>
                      <a:endParaRPr lang="pt-BR" sz="2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928662" y="1928802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*INICIO</a:t>
            </a:r>
          </a:p>
          <a:p>
            <a:r>
              <a:rPr lang="pt-BR" b="1" dirty="0" smtClean="0">
                <a:solidFill>
                  <a:srgbClr val="7030A0"/>
                </a:solidFill>
              </a:rPr>
              <a:t>(0X00F0023)</a:t>
            </a:r>
            <a:endParaRPr lang="pt-BR" b="1" dirty="0">
              <a:solidFill>
                <a:srgbClr val="7030A0"/>
              </a:solidFill>
            </a:endParaRPr>
          </a:p>
        </p:txBody>
      </p:sp>
      <p:cxnSp>
        <p:nvCxnSpPr>
          <p:cNvPr id="6" name="Conector de seta reta 5"/>
          <p:cNvCxnSpPr>
            <a:stCxn id="5" idx="3"/>
          </p:cNvCxnSpPr>
          <p:nvPr/>
        </p:nvCxnSpPr>
        <p:spPr>
          <a:xfrm>
            <a:off x="2382906" y="2251968"/>
            <a:ext cx="546020" cy="1605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5572132" y="1857364"/>
          <a:ext cx="1744818" cy="2357454"/>
        </p:xfrm>
        <a:graphic>
          <a:graphicData uri="http://schemas.openxmlformats.org/drawingml/2006/table">
            <a:tbl>
              <a:tblPr/>
              <a:tblGrid>
                <a:gridCol w="1744818"/>
              </a:tblGrid>
              <a:tr h="7188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chemeClr val="accent1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INFORMAÇÕES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pt-BR" sz="1400" b="1" dirty="0" smtClean="0">
                        <a:solidFill>
                          <a:srgbClr val="000000"/>
                        </a:solidFill>
                        <a:latin typeface="Officina Serif ITC TT"/>
                        <a:ea typeface="Times New Roman"/>
                        <a:cs typeface="Calibri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rgbClr val="FF0000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CODIGO: 2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rgbClr val="FF0000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NOME: TESTE1</a:t>
                      </a:r>
                      <a:endParaRPr lang="pt-BR" sz="12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68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chemeClr val="accent1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LINK (LIGAÇÃO)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chemeClr val="accent1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(PRÓXIMO)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pt-BR" sz="1400" b="1" dirty="0" smtClean="0">
                        <a:solidFill>
                          <a:schemeClr val="accent1"/>
                        </a:solidFill>
                        <a:latin typeface="Officina Serif ITC TT"/>
                        <a:ea typeface="Times New Roman"/>
                        <a:cs typeface="Calibri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NULL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pt-B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1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1" dirty="0" smtClean="0">
                          <a:solidFill>
                            <a:srgbClr val="7030A0"/>
                          </a:solidFill>
                          <a:latin typeface="+mn-lt"/>
                          <a:ea typeface="Times New Roman"/>
                          <a:cs typeface="Calibri"/>
                        </a:rPr>
                        <a:t>0X00FF3498</a:t>
                      </a:r>
                      <a:endParaRPr lang="pt-BR" sz="2000" dirty="0">
                        <a:solidFill>
                          <a:srgbClr val="7030A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1" name="Conector de seta reta 10"/>
          <p:cNvCxnSpPr/>
          <p:nvPr/>
        </p:nvCxnSpPr>
        <p:spPr>
          <a:xfrm>
            <a:off x="4803690" y="3571876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2928926" y="4429132"/>
            <a:ext cx="1595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*INICIO</a:t>
            </a:r>
          </a:p>
          <a:p>
            <a:r>
              <a:rPr lang="pt-BR" b="1" dirty="0" smtClean="0">
                <a:solidFill>
                  <a:srgbClr val="7030A0"/>
                </a:solidFill>
              </a:rPr>
              <a:t>(</a:t>
            </a:r>
            <a:r>
              <a:rPr lang="pt-BR" b="1" dirty="0" smtClean="0">
                <a:solidFill>
                  <a:srgbClr val="7030A0"/>
                </a:solidFill>
                <a:ea typeface="Times New Roman"/>
                <a:cs typeface="Calibri"/>
              </a:rPr>
              <a:t>0X00FF3498</a:t>
            </a:r>
            <a:r>
              <a:rPr lang="pt-BR" b="1" dirty="0" smtClean="0">
                <a:solidFill>
                  <a:srgbClr val="7030A0"/>
                </a:solidFill>
              </a:rPr>
              <a:t>)</a:t>
            </a:r>
            <a:endParaRPr lang="pt-BR" b="1" dirty="0">
              <a:solidFill>
                <a:srgbClr val="7030A0"/>
              </a:solidFill>
            </a:endParaRPr>
          </a:p>
        </p:txBody>
      </p:sp>
      <p:cxnSp>
        <p:nvCxnSpPr>
          <p:cNvPr id="14" name="Conector de seta reta 13"/>
          <p:cNvCxnSpPr>
            <a:stCxn id="13" idx="3"/>
          </p:cNvCxnSpPr>
          <p:nvPr/>
        </p:nvCxnSpPr>
        <p:spPr>
          <a:xfrm>
            <a:off x="4524235" y="4752298"/>
            <a:ext cx="404955" cy="18199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ela 14"/>
          <p:cNvGraphicFramePr>
            <a:graphicFrameLocks noGrp="1"/>
          </p:cNvGraphicFramePr>
          <p:nvPr/>
        </p:nvGraphicFramePr>
        <p:xfrm>
          <a:off x="5072066" y="4429132"/>
          <a:ext cx="1744818" cy="2357454"/>
        </p:xfrm>
        <a:graphic>
          <a:graphicData uri="http://schemas.openxmlformats.org/drawingml/2006/table">
            <a:tbl>
              <a:tblPr/>
              <a:tblGrid>
                <a:gridCol w="1744818"/>
              </a:tblGrid>
              <a:tr h="9286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chemeClr val="accent1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INFORMAÇÕES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pt-BR" sz="1400" b="1" dirty="0" smtClean="0">
                        <a:solidFill>
                          <a:srgbClr val="000000"/>
                        </a:solidFill>
                        <a:latin typeface="Officina Serif ITC TT"/>
                        <a:ea typeface="Times New Roman"/>
                        <a:cs typeface="Calibri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rgbClr val="FF0000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CODIGO: 2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rgbClr val="FF0000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NOME: TESTE1</a:t>
                      </a:r>
                      <a:endParaRPr lang="pt-BR" sz="12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86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chemeClr val="accent1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LINK (LIGAÇÃO)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chemeClr val="accent1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(PRÓXIMO)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pt-BR" sz="1400" b="1" dirty="0" smtClean="0">
                        <a:solidFill>
                          <a:schemeClr val="accent1"/>
                        </a:solidFill>
                        <a:latin typeface="Officina Serif ITC TT"/>
                        <a:ea typeface="Times New Roman"/>
                        <a:cs typeface="Calibri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NULL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pt-B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 smtClean="0">
                          <a:solidFill>
                            <a:srgbClr val="7030A0"/>
                          </a:solidFill>
                          <a:latin typeface="+mn-lt"/>
                          <a:ea typeface="Times New Roman"/>
                          <a:cs typeface="Calibri"/>
                        </a:rPr>
                        <a:t>0X00FF3498</a:t>
                      </a:r>
                      <a:endParaRPr lang="pt-BR" sz="2000" dirty="0" smtClean="0">
                        <a:solidFill>
                          <a:srgbClr val="7030A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2" name="Conector reto 21"/>
          <p:cNvCxnSpPr/>
          <p:nvPr/>
        </p:nvCxnSpPr>
        <p:spPr>
          <a:xfrm>
            <a:off x="214282" y="4320834"/>
            <a:ext cx="87154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Excluir Elementos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Excluir último elemento da lista.</a:t>
            </a:r>
          </a:p>
          <a:p>
            <a:pPr lvl="1"/>
            <a:r>
              <a:rPr lang="pt-BR" dirty="0" smtClean="0"/>
              <a:t>Devemos fazer o penúltimo elemento da lista, apontar para NULL agora.</a:t>
            </a:r>
          </a:p>
          <a:p>
            <a:pPr lvl="1"/>
            <a:r>
              <a:rPr lang="pt-BR" dirty="0" smtClean="0"/>
              <a:t>Liberar a memória do último elemento.</a:t>
            </a:r>
          </a:p>
          <a:p>
            <a:pPr lvl="2"/>
            <a:r>
              <a:rPr lang="pt-BR" dirty="0" smtClean="0"/>
              <a:t>Função </a:t>
            </a:r>
            <a:r>
              <a:rPr lang="pt-BR" dirty="0" err="1" smtClean="0"/>
              <a:t>free</a:t>
            </a:r>
            <a:r>
              <a:rPr lang="pt-BR" dirty="0" smtClean="0"/>
              <a:t>();</a:t>
            </a:r>
          </a:p>
          <a:p>
            <a:pPr lvl="1"/>
            <a:r>
              <a:rPr lang="pt-BR" dirty="0" smtClean="0"/>
              <a:t>Caso não tenha um elemento anterior na lista, a variável </a:t>
            </a:r>
            <a:r>
              <a:rPr lang="pt-BR" b="1" dirty="0" smtClean="0"/>
              <a:t>inicio </a:t>
            </a:r>
            <a:r>
              <a:rPr lang="pt-BR" dirty="0" smtClean="0"/>
              <a:t>deve receber NULL.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 Encadeada Dinâmica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Não definimos uma capacidade para a lista como fazíamos com a lista estática.</a:t>
            </a:r>
          </a:p>
          <a:p>
            <a:pPr lvl="1"/>
            <a:r>
              <a:rPr lang="pt-BR" dirty="0" smtClean="0"/>
              <a:t>Não utilizamos vetores.</a:t>
            </a:r>
          </a:p>
          <a:p>
            <a:r>
              <a:rPr lang="pt-BR" dirty="0" smtClean="0"/>
              <a:t>Otimizamos o uso da memória.</a:t>
            </a:r>
          </a:p>
          <a:p>
            <a:r>
              <a:rPr lang="pt-BR" dirty="0" smtClean="0"/>
              <a:t>Utilizamos alocação dinâmica para criarmos novos elementos que serão inseridos na lista.</a:t>
            </a:r>
          </a:p>
          <a:p>
            <a:pPr lvl="1"/>
            <a:r>
              <a:rPr lang="pt-BR" dirty="0" smtClean="0"/>
              <a:t>Função </a:t>
            </a:r>
            <a:r>
              <a:rPr lang="pt-BR" dirty="0" err="1" smtClean="0"/>
              <a:t>malloc</a:t>
            </a:r>
            <a:r>
              <a:rPr lang="pt-BR" dirty="0" smtClean="0"/>
              <a:t>();</a:t>
            </a:r>
          </a:p>
          <a:p>
            <a:r>
              <a:rPr lang="pt-BR" dirty="0" smtClean="0"/>
              <a:t>Quando excluímos um elemento da lista devemos liberar a memória separada para ele.</a:t>
            </a:r>
          </a:p>
          <a:p>
            <a:pPr lvl="1"/>
            <a:r>
              <a:rPr lang="pt-BR" dirty="0" smtClean="0"/>
              <a:t>Função </a:t>
            </a:r>
            <a:r>
              <a:rPr lang="pt-BR" dirty="0" err="1" smtClean="0"/>
              <a:t>free</a:t>
            </a:r>
            <a:r>
              <a:rPr lang="pt-BR" dirty="0" smtClean="0"/>
              <a:t>();</a:t>
            </a:r>
          </a:p>
          <a:p>
            <a:r>
              <a:rPr lang="pt-BR" dirty="0" smtClean="0"/>
              <a:t>Os elementos criados ficam espalhados pela memória, devendo cada elemento inserido na lista ser apontado e apontar para o próximo.</a:t>
            </a:r>
          </a:p>
          <a:p>
            <a:pPr lvl="1"/>
            <a:r>
              <a:rPr lang="pt-BR" dirty="0" smtClean="0"/>
              <a:t>Utilizamos um ponteiro para o próximo elemento para isto.</a:t>
            </a:r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Excluir último elemento da lista.</a:t>
            </a:r>
            <a:endParaRPr lang="pt-BR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/>
        </p:nvGraphicFramePr>
        <p:xfrm>
          <a:off x="3041348" y="1785926"/>
          <a:ext cx="1744818" cy="2357454"/>
        </p:xfrm>
        <a:graphic>
          <a:graphicData uri="http://schemas.openxmlformats.org/drawingml/2006/table">
            <a:tbl>
              <a:tblPr/>
              <a:tblGrid>
                <a:gridCol w="1744818"/>
              </a:tblGrid>
              <a:tr h="9286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chemeClr val="accent1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INFORMAÇÕES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pt-BR" sz="1400" b="1" dirty="0" smtClean="0">
                        <a:solidFill>
                          <a:srgbClr val="000000"/>
                        </a:solidFill>
                        <a:latin typeface="Officina Serif ITC TT"/>
                        <a:ea typeface="Times New Roman"/>
                        <a:cs typeface="Calibri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rgbClr val="FF0000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CODIGO: 1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rgbClr val="FF0000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NOME: TESTE</a:t>
                      </a:r>
                      <a:endParaRPr lang="pt-BR" sz="12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86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chemeClr val="accent1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LINK (LIGAÇÃO)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chemeClr val="accent1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(PRÓXIMO)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pt-BR" sz="1400" b="1" dirty="0" smtClean="0">
                        <a:solidFill>
                          <a:schemeClr val="accent1"/>
                        </a:solidFill>
                        <a:latin typeface="Officina Serif ITC TT"/>
                        <a:ea typeface="Times New Roman"/>
                        <a:cs typeface="Calibri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0X00FF3498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pt-B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4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1" dirty="0" smtClean="0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0X00FF00001</a:t>
                      </a:r>
                      <a:endParaRPr lang="pt-BR" sz="2000" b="1" dirty="0">
                        <a:solidFill>
                          <a:srgbClr val="7030A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CaixaDeTexto 3"/>
          <p:cNvSpPr txBox="1"/>
          <p:nvPr/>
        </p:nvSpPr>
        <p:spPr>
          <a:xfrm>
            <a:off x="500034" y="1857364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*INICIO</a:t>
            </a:r>
          </a:p>
          <a:p>
            <a:r>
              <a:rPr lang="pt-BR" b="1" dirty="0" smtClean="0">
                <a:solidFill>
                  <a:srgbClr val="7030A0"/>
                </a:solidFill>
              </a:rPr>
              <a:t>(</a:t>
            </a:r>
            <a:r>
              <a:rPr lang="pt-BR" b="1" dirty="0" smtClean="0">
                <a:solidFill>
                  <a:srgbClr val="7030A0"/>
                </a:solidFill>
                <a:ea typeface="Times New Roman"/>
                <a:cs typeface="Times New Roman"/>
              </a:rPr>
              <a:t>0X00FF00001</a:t>
            </a:r>
            <a:r>
              <a:rPr lang="pt-BR" b="1" dirty="0" smtClean="0">
                <a:solidFill>
                  <a:srgbClr val="7030A0"/>
                </a:solidFill>
              </a:rPr>
              <a:t>)</a:t>
            </a:r>
            <a:endParaRPr lang="pt-BR" b="1" dirty="0">
              <a:solidFill>
                <a:srgbClr val="7030A0"/>
              </a:solidFill>
            </a:endParaRPr>
          </a:p>
        </p:txBody>
      </p:sp>
      <p:cxnSp>
        <p:nvCxnSpPr>
          <p:cNvPr id="5" name="Conector de seta reta 4"/>
          <p:cNvCxnSpPr>
            <a:stCxn id="4" idx="3"/>
          </p:cNvCxnSpPr>
          <p:nvPr/>
        </p:nvCxnSpPr>
        <p:spPr>
          <a:xfrm>
            <a:off x="2210759" y="2180530"/>
            <a:ext cx="718167" cy="1605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5327364" y="1785926"/>
          <a:ext cx="1744818" cy="2357454"/>
        </p:xfrm>
        <a:graphic>
          <a:graphicData uri="http://schemas.openxmlformats.org/drawingml/2006/table">
            <a:tbl>
              <a:tblPr/>
              <a:tblGrid>
                <a:gridCol w="1744818"/>
              </a:tblGrid>
              <a:tr h="9286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INFORMAÇÕES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pt-BR" sz="1400" b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Officina Serif ITC TT"/>
                        <a:ea typeface="Times New Roman"/>
                        <a:cs typeface="Calibri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CODIGO: 2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NOME: TESTE1</a:t>
                      </a:r>
                      <a:endParaRPr lang="pt-BR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86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LINK (LIGAÇÃO)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(PRÓXIMO)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pt-BR" sz="1400" b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Officina Serif ITC TT"/>
                        <a:ea typeface="Times New Roman"/>
                        <a:cs typeface="Calibri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NULL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pt-BR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Calibri"/>
                        </a:rPr>
                        <a:t>0X00FF3498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7" name="Conector de seta reta 6"/>
          <p:cNvCxnSpPr/>
          <p:nvPr/>
        </p:nvCxnSpPr>
        <p:spPr>
          <a:xfrm>
            <a:off x="4684422" y="3500438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2714612" y="4286256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*INICIO</a:t>
            </a:r>
          </a:p>
          <a:p>
            <a:r>
              <a:rPr lang="pt-BR" b="1" dirty="0" smtClean="0">
                <a:solidFill>
                  <a:srgbClr val="7030A0"/>
                </a:solidFill>
              </a:rPr>
              <a:t>(</a:t>
            </a:r>
            <a:r>
              <a:rPr lang="pt-BR" b="1" dirty="0" smtClean="0">
                <a:solidFill>
                  <a:srgbClr val="7030A0"/>
                </a:solidFill>
                <a:ea typeface="Times New Roman"/>
                <a:cs typeface="Times New Roman"/>
              </a:rPr>
              <a:t>0X00FF00001</a:t>
            </a:r>
            <a:r>
              <a:rPr lang="pt-BR" b="1" dirty="0" smtClean="0">
                <a:solidFill>
                  <a:srgbClr val="7030A0"/>
                </a:solidFill>
              </a:rPr>
              <a:t>)</a:t>
            </a:r>
            <a:endParaRPr lang="pt-BR" b="1" dirty="0">
              <a:solidFill>
                <a:srgbClr val="FF0000"/>
              </a:solidFill>
            </a:endParaRPr>
          </a:p>
        </p:txBody>
      </p:sp>
      <p:cxnSp>
        <p:nvCxnSpPr>
          <p:cNvPr id="10" name="Conector de seta reta 9"/>
          <p:cNvCxnSpPr>
            <a:stCxn id="9" idx="3"/>
          </p:cNvCxnSpPr>
          <p:nvPr/>
        </p:nvCxnSpPr>
        <p:spPr>
          <a:xfrm>
            <a:off x="4425337" y="4609422"/>
            <a:ext cx="218069" cy="16770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ela 12"/>
          <p:cNvGraphicFramePr>
            <a:graphicFrameLocks noGrp="1"/>
          </p:cNvGraphicFramePr>
          <p:nvPr/>
        </p:nvGraphicFramePr>
        <p:xfrm>
          <a:off x="4714844" y="4286256"/>
          <a:ext cx="1744818" cy="2428892"/>
        </p:xfrm>
        <a:graphic>
          <a:graphicData uri="http://schemas.openxmlformats.org/drawingml/2006/table">
            <a:tbl>
              <a:tblPr/>
              <a:tblGrid>
                <a:gridCol w="1744818"/>
              </a:tblGrid>
              <a:tr h="9286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chemeClr val="accent1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INFORMAÇÕES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pt-BR" sz="1400" b="1" dirty="0" smtClean="0">
                        <a:solidFill>
                          <a:srgbClr val="000000"/>
                        </a:solidFill>
                        <a:latin typeface="Officina Serif ITC TT"/>
                        <a:ea typeface="Times New Roman"/>
                        <a:cs typeface="Calibri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rgbClr val="FF0000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CODIGO: 1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rgbClr val="FF0000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NOME: TESTE</a:t>
                      </a:r>
                      <a:endParaRPr lang="pt-BR" sz="12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86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chemeClr val="accent1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LINK (LIGAÇÃO)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chemeClr val="accent1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(PRÓXIMO)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pt-BR" sz="1400" b="1" dirty="0" smtClean="0">
                        <a:solidFill>
                          <a:schemeClr val="accent1"/>
                        </a:solidFill>
                        <a:latin typeface="Officina Serif ITC TT"/>
                        <a:ea typeface="Times New Roman"/>
                        <a:cs typeface="Calibri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NULL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pt-B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9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 smtClean="0">
                          <a:solidFill>
                            <a:srgbClr val="7030A0"/>
                          </a:solidFill>
                          <a:latin typeface="+mn-lt"/>
                          <a:ea typeface="Times New Roman"/>
                          <a:cs typeface="Calibri"/>
                        </a:rPr>
                        <a:t>0X00FF0001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5" name="Conector reto 14"/>
          <p:cNvCxnSpPr/>
          <p:nvPr/>
        </p:nvCxnSpPr>
        <p:spPr>
          <a:xfrm>
            <a:off x="214282" y="4209640"/>
            <a:ext cx="87154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Excluir Elementos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Excluir entre elementos da lista.</a:t>
            </a:r>
          </a:p>
          <a:p>
            <a:pPr lvl="1"/>
            <a:r>
              <a:rPr lang="pt-BR" dirty="0" smtClean="0"/>
              <a:t>Devemos percorrer a lista até encontrar o elemento que será  excluído. </a:t>
            </a:r>
          </a:p>
          <a:p>
            <a:pPr lvl="1"/>
            <a:r>
              <a:rPr lang="pt-BR" dirty="0" smtClean="0"/>
              <a:t>O elemento anterior agora passa a apontar para o elemento apontado pelo elemento que será excluído, caso não tenha, passa a apontar para NULL.</a:t>
            </a:r>
          </a:p>
          <a:p>
            <a:pPr lvl="1"/>
            <a:r>
              <a:rPr lang="pt-BR" dirty="0" smtClean="0"/>
              <a:t>Liberar a memória do elemento excluído.</a:t>
            </a:r>
          </a:p>
          <a:p>
            <a:pPr lvl="2"/>
            <a:r>
              <a:rPr lang="pt-BR" dirty="0" smtClean="0"/>
              <a:t>Função </a:t>
            </a:r>
            <a:r>
              <a:rPr lang="pt-BR" dirty="0" err="1" smtClean="0"/>
              <a:t>free</a:t>
            </a:r>
            <a:r>
              <a:rPr lang="pt-BR" dirty="0" smtClean="0"/>
              <a:t>();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Excluir entre elementos da lista.</a:t>
            </a:r>
            <a:endParaRPr lang="pt-BR" dirty="0"/>
          </a:p>
        </p:txBody>
      </p:sp>
      <p:pic>
        <p:nvPicPr>
          <p:cNvPr id="6" name="Espaço Reservado para Conteúdo 5" descr="removeListaEncadeada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2406" y="2928934"/>
            <a:ext cx="7895536" cy="2153328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Excluir entre elementos da lista.</a:t>
            </a:r>
          </a:p>
        </p:txBody>
      </p:sp>
      <p:graphicFrame>
        <p:nvGraphicFramePr>
          <p:cNvPr id="3" name="Tabela 2"/>
          <p:cNvGraphicFramePr>
            <a:graphicFrameLocks noGrp="1"/>
          </p:cNvGraphicFramePr>
          <p:nvPr/>
        </p:nvGraphicFramePr>
        <p:xfrm>
          <a:off x="3041348" y="4357694"/>
          <a:ext cx="1744818" cy="2357454"/>
        </p:xfrm>
        <a:graphic>
          <a:graphicData uri="http://schemas.openxmlformats.org/drawingml/2006/table">
            <a:tbl>
              <a:tblPr/>
              <a:tblGrid>
                <a:gridCol w="1744818"/>
              </a:tblGrid>
              <a:tr h="9286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chemeClr val="accent1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INFORMAÇÕES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pt-BR" sz="1400" b="1" dirty="0" smtClean="0">
                        <a:solidFill>
                          <a:srgbClr val="000000"/>
                        </a:solidFill>
                        <a:latin typeface="Officina Serif ITC TT"/>
                        <a:ea typeface="Times New Roman"/>
                        <a:cs typeface="Calibri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rgbClr val="FF0000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CODIGO: 1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rgbClr val="FF0000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NOME: TESTE</a:t>
                      </a:r>
                      <a:endParaRPr lang="pt-BR" sz="12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86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chemeClr val="accent1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LINK (LIGAÇÃO)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chemeClr val="accent1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(PRÓXIMO)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pt-BR" sz="1400" b="1" dirty="0" smtClean="0">
                        <a:solidFill>
                          <a:schemeClr val="accent1"/>
                        </a:solidFill>
                        <a:latin typeface="Officina Serif ITC TT"/>
                        <a:ea typeface="Times New Roman"/>
                        <a:cs typeface="Calibri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0X00FF3498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pt-B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 smtClean="0">
                          <a:solidFill>
                            <a:srgbClr val="7030A0"/>
                          </a:solidFill>
                          <a:latin typeface="+mn-lt"/>
                          <a:ea typeface="Times New Roman"/>
                          <a:cs typeface="Calibri"/>
                        </a:rPr>
                        <a:t>0X00FF0001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CaixaDeTexto 3"/>
          <p:cNvSpPr txBox="1"/>
          <p:nvPr/>
        </p:nvSpPr>
        <p:spPr>
          <a:xfrm>
            <a:off x="500034" y="4357694"/>
            <a:ext cx="1595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*INICIO</a:t>
            </a:r>
          </a:p>
          <a:p>
            <a:r>
              <a:rPr lang="pt-BR" b="1" dirty="0" smtClean="0">
                <a:solidFill>
                  <a:srgbClr val="FF0000"/>
                </a:solidFill>
              </a:rPr>
              <a:t>(</a:t>
            </a:r>
            <a:r>
              <a:rPr lang="pt-BR" b="1" dirty="0" smtClean="0">
                <a:solidFill>
                  <a:srgbClr val="7030A0"/>
                </a:solidFill>
                <a:ea typeface="Times New Roman"/>
                <a:cs typeface="Calibri"/>
              </a:rPr>
              <a:t>0X00FF0001</a:t>
            </a:r>
            <a:r>
              <a:rPr lang="pt-BR" b="1" dirty="0" smtClean="0">
                <a:solidFill>
                  <a:srgbClr val="FF0000"/>
                </a:solidFill>
                <a:ea typeface="Times New Roman"/>
                <a:cs typeface="Calibri"/>
              </a:rPr>
              <a:t>)</a:t>
            </a:r>
            <a:endParaRPr lang="pt-BR" b="1" dirty="0" smtClean="0">
              <a:solidFill>
                <a:srgbClr val="7030A0"/>
              </a:solidFill>
              <a:ea typeface="Times New Roman"/>
              <a:cs typeface="Calibri"/>
            </a:endParaRPr>
          </a:p>
        </p:txBody>
      </p:sp>
      <p:cxnSp>
        <p:nvCxnSpPr>
          <p:cNvPr id="5" name="Conector de seta reta 4"/>
          <p:cNvCxnSpPr>
            <a:stCxn id="4" idx="3"/>
          </p:cNvCxnSpPr>
          <p:nvPr/>
        </p:nvCxnSpPr>
        <p:spPr>
          <a:xfrm>
            <a:off x="2095343" y="4680860"/>
            <a:ext cx="833583" cy="17485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5327364" y="4357694"/>
          <a:ext cx="1744818" cy="2357454"/>
        </p:xfrm>
        <a:graphic>
          <a:graphicData uri="http://schemas.openxmlformats.org/drawingml/2006/table">
            <a:tbl>
              <a:tblPr/>
              <a:tblGrid>
                <a:gridCol w="1744818"/>
              </a:tblGrid>
              <a:tr h="9286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chemeClr val="accent1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INFORMAÇÕES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pt-BR" sz="1400" b="1" dirty="0" smtClean="0">
                        <a:solidFill>
                          <a:srgbClr val="000000"/>
                        </a:solidFill>
                        <a:latin typeface="Officina Serif ITC TT"/>
                        <a:ea typeface="Times New Roman"/>
                        <a:cs typeface="Calibri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rgbClr val="FF0000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CODIGO: 3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rgbClr val="FF0000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NOME: TESTE2</a:t>
                      </a:r>
                      <a:endParaRPr lang="pt-BR" sz="12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86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chemeClr val="accent1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LINK (LIGAÇÃO)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chemeClr val="accent1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(PRÓXIMO)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pt-BR" sz="1400" b="1" dirty="0" smtClean="0">
                        <a:solidFill>
                          <a:schemeClr val="accent1"/>
                        </a:solidFill>
                        <a:latin typeface="Officina Serif ITC TT"/>
                        <a:ea typeface="Times New Roman"/>
                        <a:cs typeface="Calibri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NULL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pt-B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 smtClean="0">
                          <a:solidFill>
                            <a:srgbClr val="7030A0"/>
                          </a:solidFill>
                          <a:latin typeface="+mn-lt"/>
                          <a:ea typeface="Times New Roman"/>
                          <a:cs typeface="Calibri"/>
                        </a:rPr>
                        <a:t>0X00FF3498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7" name="Conector de seta reta 6"/>
          <p:cNvCxnSpPr/>
          <p:nvPr/>
        </p:nvCxnSpPr>
        <p:spPr>
          <a:xfrm>
            <a:off x="4684422" y="6072206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4384190" y="1643050"/>
          <a:ext cx="1744818" cy="2357454"/>
        </p:xfrm>
        <a:graphic>
          <a:graphicData uri="http://schemas.openxmlformats.org/drawingml/2006/table">
            <a:tbl>
              <a:tblPr/>
              <a:tblGrid>
                <a:gridCol w="1744818"/>
              </a:tblGrid>
              <a:tr h="9286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i="1" u="sng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INFORMAÇÕES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pt-BR" sz="1400" b="1" i="1" u="sng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Officina Serif ITC TT"/>
                        <a:ea typeface="Times New Roman"/>
                        <a:cs typeface="Calibri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i="1" u="sng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CODIGO: 2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i="1" u="sng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NOME: NOVO</a:t>
                      </a:r>
                      <a:endParaRPr lang="pt-BR" sz="1200" i="1" u="sng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86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i="1" u="sng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LINK (LIGAÇÃO)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i="1" u="sng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(PRÓXIMO)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pt-BR" sz="1400" b="1" i="1" u="sng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Officina Serif ITC TT"/>
                        <a:ea typeface="Times New Roman"/>
                        <a:cs typeface="Calibri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b="1" i="1" u="sng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0X00FF3498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pt-BR" sz="1200" i="1" u="sng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Calibri"/>
                        </a:rPr>
                        <a:t>0X00FF0010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CaixaDeTexto 8"/>
          <p:cNvSpPr txBox="1"/>
          <p:nvPr/>
        </p:nvSpPr>
        <p:spPr>
          <a:xfrm>
            <a:off x="0" y="1643050"/>
            <a:ext cx="1595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*INICIO</a:t>
            </a:r>
          </a:p>
          <a:p>
            <a:r>
              <a:rPr lang="pt-BR" b="1" dirty="0" smtClean="0">
                <a:solidFill>
                  <a:srgbClr val="FF0000"/>
                </a:solidFill>
              </a:rPr>
              <a:t>(</a:t>
            </a:r>
            <a:r>
              <a:rPr lang="pt-BR" b="1" dirty="0" smtClean="0">
                <a:solidFill>
                  <a:srgbClr val="7030A0"/>
                </a:solidFill>
                <a:ea typeface="Times New Roman"/>
                <a:cs typeface="Calibri"/>
              </a:rPr>
              <a:t>0X00FF0001</a:t>
            </a:r>
            <a:r>
              <a:rPr lang="pt-BR" b="1" dirty="0" smtClean="0">
                <a:solidFill>
                  <a:srgbClr val="FF0000"/>
                </a:solidFill>
              </a:rPr>
              <a:t>)</a:t>
            </a:r>
            <a:endParaRPr lang="pt-BR" b="1" dirty="0">
              <a:solidFill>
                <a:srgbClr val="FF0000"/>
              </a:solidFill>
            </a:endParaRPr>
          </a:p>
        </p:txBody>
      </p:sp>
      <p:cxnSp>
        <p:nvCxnSpPr>
          <p:cNvPr id="10" name="Conector de seta reta 9"/>
          <p:cNvCxnSpPr/>
          <p:nvPr/>
        </p:nvCxnSpPr>
        <p:spPr>
          <a:xfrm rot="16200000" flipH="1">
            <a:off x="708643" y="2566039"/>
            <a:ext cx="1887036" cy="410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6858016" y="1643050"/>
          <a:ext cx="1744818" cy="2357454"/>
        </p:xfrm>
        <a:graphic>
          <a:graphicData uri="http://schemas.openxmlformats.org/drawingml/2006/table">
            <a:tbl>
              <a:tblPr/>
              <a:tblGrid>
                <a:gridCol w="1744818"/>
              </a:tblGrid>
              <a:tr h="9286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chemeClr val="accent1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INFORMAÇÕES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pt-BR" sz="1400" b="1" dirty="0" smtClean="0">
                        <a:solidFill>
                          <a:srgbClr val="000000"/>
                        </a:solidFill>
                        <a:latin typeface="Officina Serif ITC TT"/>
                        <a:ea typeface="Times New Roman"/>
                        <a:cs typeface="Calibri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rgbClr val="FF0000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CODIGO: 3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rgbClr val="FF0000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NOME: TESTE2</a:t>
                      </a:r>
                      <a:endParaRPr lang="pt-BR" sz="12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86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chemeClr val="accent1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LINK (LIGAÇÃO)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chemeClr val="accent1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(PRÓXIMO)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pt-BR" sz="1400" b="1" dirty="0" smtClean="0">
                        <a:solidFill>
                          <a:schemeClr val="accent1"/>
                        </a:solidFill>
                        <a:latin typeface="Officina Serif ITC TT"/>
                        <a:ea typeface="Times New Roman"/>
                        <a:cs typeface="Calibri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NULL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pt-B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 smtClean="0">
                          <a:solidFill>
                            <a:srgbClr val="7030A0"/>
                          </a:solidFill>
                          <a:latin typeface="+mn-lt"/>
                          <a:ea typeface="Times New Roman"/>
                          <a:cs typeface="Calibri"/>
                        </a:rPr>
                        <a:t>0X00FF3498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2" name="Conector de seta reta 11"/>
          <p:cNvCxnSpPr/>
          <p:nvPr/>
        </p:nvCxnSpPr>
        <p:spPr>
          <a:xfrm>
            <a:off x="6058946" y="3357562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ela 12"/>
          <p:cNvGraphicFramePr>
            <a:graphicFrameLocks noGrp="1"/>
          </p:cNvGraphicFramePr>
          <p:nvPr/>
        </p:nvGraphicFramePr>
        <p:xfrm>
          <a:off x="1928794" y="1661480"/>
          <a:ext cx="1744818" cy="2339024"/>
        </p:xfrm>
        <a:graphic>
          <a:graphicData uri="http://schemas.openxmlformats.org/drawingml/2006/table">
            <a:tbl>
              <a:tblPr/>
              <a:tblGrid>
                <a:gridCol w="1744818"/>
              </a:tblGrid>
              <a:tr h="9286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chemeClr val="accent1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INFORMAÇÕES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pt-BR" sz="1400" b="1" dirty="0" smtClean="0">
                        <a:solidFill>
                          <a:srgbClr val="000000"/>
                        </a:solidFill>
                        <a:latin typeface="Officina Serif ITC TT"/>
                        <a:ea typeface="Times New Roman"/>
                        <a:cs typeface="Calibri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rgbClr val="FF0000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CODIGO: 1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rgbClr val="FF0000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NOME: TESTE</a:t>
                      </a:r>
                      <a:endParaRPr lang="pt-BR" sz="12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86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chemeClr val="accent1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LINK (LIGAÇÃO)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chemeClr val="accent1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(PRÓXIMO)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pt-BR" sz="1400" b="1" dirty="0" smtClean="0">
                        <a:solidFill>
                          <a:schemeClr val="accent1"/>
                        </a:solidFill>
                        <a:latin typeface="Officina Serif ITC TT"/>
                        <a:ea typeface="Times New Roman"/>
                        <a:cs typeface="Calibri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0X00FF0010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pt-B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30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 smtClean="0">
                          <a:solidFill>
                            <a:srgbClr val="7030A0"/>
                          </a:solidFill>
                          <a:latin typeface="+mn-lt"/>
                          <a:ea typeface="Times New Roman"/>
                          <a:cs typeface="Calibri"/>
                        </a:rPr>
                        <a:t>0X00FF0001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4" name="Conector de seta reta 13"/>
          <p:cNvCxnSpPr/>
          <p:nvPr/>
        </p:nvCxnSpPr>
        <p:spPr>
          <a:xfrm>
            <a:off x="3590298" y="3357562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214282" y="4201566"/>
            <a:ext cx="87154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Faça uma função que mostre a quantidade de elementos da lista.</a:t>
            </a:r>
          </a:p>
          <a:p>
            <a:r>
              <a:rPr lang="pt-BR" dirty="0" smtClean="0"/>
              <a:t>Faça uma função de busca que procure por código e mostre os dados do produto. Informe ao usuário se o elemento não foi encontrado.</a:t>
            </a:r>
          </a:p>
          <a:p>
            <a:r>
              <a:rPr lang="pt-BR" dirty="0" smtClean="0"/>
              <a:t>Faça uma função que gere um relatório que mostre todos os produtos com códigos impares.</a:t>
            </a:r>
          </a:p>
          <a:p>
            <a:pPr lvl="1"/>
            <a:r>
              <a:rPr lang="pt-BR" dirty="0" smtClean="0"/>
              <a:t>(numero % 2 == 0) //PAR</a:t>
            </a:r>
          </a:p>
          <a:p>
            <a:r>
              <a:rPr lang="pt-BR" dirty="0" smtClean="0"/>
              <a:t>Adicione os campos preço e estoque no produto, e altere as funções que precisem de alterações.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 Encadeada Dinâmica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A teoria da lista continua sendo a mesma da lista estática, o que muda é a forma de programar.</a:t>
            </a:r>
          </a:p>
          <a:p>
            <a:pPr lvl="1"/>
            <a:r>
              <a:rPr lang="pt-BR" dirty="0" smtClean="0"/>
              <a:t>Podemos inserir em qualquer posição da lista, excluir em qualquer posição um elemento.</a:t>
            </a:r>
          </a:p>
          <a:p>
            <a:r>
              <a:rPr lang="pt-BR" dirty="0" smtClean="0"/>
              <a:t>Declaramos uma variável ponteiro para guardarmos o primeiro elemento da lista, ou seja, o inicio da lista (cabeça).</a:t>
            </a:r>
          </a:p>
          <a:p>
            <a:r>
              <a:rPr lang="pt-BR" smtClean="0"/>
              <a:t>O último </a:t>
            </a:r>
            <a:r>
              <a:rPr lang="pt-BR" dirty="0" smtClean="0"/>
              <a:t>elemento aponta para NULL, para determinar onde termina a lista.</a:t>
            </a:r>
          </a:p>
          <a:p>
            <a:r>
              <a:rPr lang="pt-BR" dirty="0" smtClean="0"/>
              <a:t>Utilizamos uma estrutura (</a:t>
            </a:r>
            <a:r>
              <a:rPr lang="pt-BR" dirty="0" err="1" smtClean="0"/>
              <a:t>struct</a:t>
            </a:r>
            <a:r>
              <a:rPr lang="pt-BR" dirty="0" smtClean="0"/>
              <a:t>) para representar cada elemento da lista.</a:t>
            </a:r>
          </a:p>
          <a:p>
            <a:pPr lvl="1"/>
            <a:r>
              <a:rPr lang="pt-BR" dirty="0" smtClean="0"/>
              <a:t>Contêm os dados do elemento e um ponteiro para o próximo.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 Encadeada</a:t>
            </a:r>
            <a:endParaRPr lang="pt-BR" dirty="0"/>
          </a:p>
        </p:txBody>
      </p:sp>
      <p:pic>
        <p:nvPicPr>
          <p:cNvPr id="4" name="Espaço Reservado para Conteúdo 3" descr="listaEncadeada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716" y="2500306"/>
            <a:ext cx="8606520" cy="2581956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Elemento Da Lista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596" y="2000240"/>
            <a:ext cx="8229600" cy="4389120"/>
          </a:xfrm>
        </p:spPr>
        <p:txBody>
          <a:bodyPr/>
          <a:lstStyle/>
          <a:p>
            <a:pPr>
              <a:buNone/>
            </a:pPr>
            <a:r>
              <a:rPr lang="pt-BR" dirty="0" err="1" smtClean="0"/>
              <a:t>struct</a:t>
            </a:r>
            <a:r>
              <a:rPr lang="pt-BR" dirty="0" smtClean="0"/>
              <a:t> </a:t>
            </a:r>
            <a:r>
              <a:rPr lang="pt-BR" b="1" dirty="0" smtClean="0"/>
              <a:t>elemento</a:t>
            </a:r>
            <a:r>
              <a:rPr lang="pt-BR" dirty="0" smtClean="0"/>
              <a:t> {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codigo</a:t>
            </a:r>
            <a:r>
              <a:rPr lang="pt-BR" dirty="0" smtClean="0"/>
              <a:t>;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err="1" smtClean="0"/>
              <a:t>char</a:t>
            </a:r>
            <a:r>
              <a:rPr lang="pt-BR" dirty="0" smtClean="0"/>
              <a:t> nome[50];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err="1" smtClean="0"/>
              <a:t>struct</a:t>
            </a:r>
            <a:r>
              <a:rPr lang="pt-BR" dirty="0" smtClean="0"/>
              <a:t> </a:t>
            </a:r>
            <a:r>
              <a:rPr lang="pt-BR" b="1" dirty="0" smtClean="0"/>
              <a:t>elemento</a:t>
            </a:r>
            <a:r>
              <a:rPr lang="pt-BR" dirty="0" smtClean="0"/>
              <a:t> *</a:t>
            </a:r>
            <a:r>
              <a:rPr lang="pt-BR" dirty="0" err="1" smtClean="0"/>
              <a:t>proximo</a:t>
            </a:r>
            <a:r>
              <a:rPr lang="pt-BR" dirty="0" smtClean="0"/>
              <a:t>;</a:t>
            </a:r>
          </a:p>
          <a:p>
            <a:pPr>
              <a:buNone/>
            </a:pPr>
            <a:r>
              <a:rPr lang="pt-BR" dirty="0" smtClean="0"/>
              <a:t>};</a:t>
            </a:r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6429388" y="2143116"/>
          <a:ext cx="1857387" cy="3000396"/>
        </p:xfrm>
        <a:graphic>
          <a:graphicData uri="http://schemas.openxmlformats.org/drawingml/2006/table">
            <a:tbl>
              <a:tblPr/>
              <a:tblGrid>
                <a:gridCol w="1857387"/>
              </a:tblGrid>
              <a:tr h="12501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chemeClr val="accent1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INFORMAÇÕES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pt-BR" sz="1400" b="1" dirty="0" smtClean="0">
                        <a:solidFill>
                          <a:srgbClr val="000000"/>
                        </a:solidFill>
                        <a:latin typeface="Officina Serif ITC TT"/>
                        <a:ea typeface="Times New Roman"/>
                        <a:cs typeface="Calibri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rgbClr val="FF0000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CODIGO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rgbClr val="FF0000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NOME</a:t>
                      </a:r>
                      <a:endParaRPr lang="pt-BR" sz="12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01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chemeClr val="accent1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LINK (LIGAÇÃO)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pt-BR" sz="1400" b="1" dirty="0" smtClean="0">
                        <a:solidFill>
                          <a:schemeClr val="accent1"/>
                        </a:solidFill>
                        <a:latin typeface="Officina Serif ITC TT"/>
                        <a:ea typeface="Times New Roman"/>
                        <a:cs typeface="Calibri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*PROXIMO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pt-B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 smtClean="0">
                          <a:solidFill>
                            <a:srgbClr val="7030A0"/>
                          </a:solidFill>
                        </a:rPr>
                        <a:t>0x0022FF70</a:t>
                      </a:r>
                      <a:endParaRPr lang="pt-BR" sz="2000" b="1" dirty="0" smtClean="0">
                        <a:solidFill>
                          <a:srgbClr val="7030A0"/>
                        </a:solidFill>
                        <a:latin typeface="Officina Serif ITC TT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Conceito da Lista Encadeada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714349" y="2643182"/>
          <a:ext cx="7929617" cy="3000396"/>
        </p:xfrm>
        <a:graphic>
          <a:graphicData uri="http://schemas.openxmlformats.org/drawingml/2006/table">
            <a:tbl>
              <a:tblPr/>
              <a:tblGrid>
                <a:gridCol w="1857387"/>
                <a:gridCol w="1313909"/>
                <a:gridCol w="1757925"/>
                <a:gridCol w="1285884"/>
                <a:gridCol w="1714512"/>
              </a:tblGrid>
              <a:tr h="12501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rgbClr val="000000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INFORMAÇÕES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pt-BR" sz="1400" b="1" dirty="0" smtClean="0">
                        <a:solidFill>
                          <a:srgbClr val="000000"/>
                        </a:solidFill>
                        <a:latin typeface="Officina Serif ITC TT"/>
                        <a:ea typeface="Times New Roman"/>
                        <a:cs typeface="Calibri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rgbClr val="FF0000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Código:</a:t>
                      </a:r>
                      <a:r>
                        <a:rPr lang="pt-BR" sz="1400" b="1" baseline="0" dirty="0" smtClean="0">
                          <a:solidFill>
                            <a:srgbClr val="FF0000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 1</a:t>
                      </a:r>
                      <a:endParaRPr lang="pt-BR" sz="1400" b="1" dirty="0" smtClean="0">
                        <a:solidFill>
                          <a:srgbClr val="FF0000"/>
                        </a:solidFill>
                        <a:latin typeface="Officina Serif ITC TT"/>
                        <a:ea typeface="Times New Roman"/>
                        <a:cs typeface="Calibri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rgbClr val="FF0000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Nome: ANDRE</a:t>
                      </a:r>
                      <a:endParaRPr lang="pt-BR" sz="12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rgbClr val="000000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INFORMAÇÕES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pt-BR" sz="1400" b="1" dirty="0" smtClean="0">
                        <a:solidFill>
                          <a:srgbClr val="000000"/>
                        </a:solidFill>
                        <a:latin typeface="Officina Serif ITC TT"/>
                        <a:ea typeface="Times New Roman"/>
                        <a:cs typeface="Calibri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rgbClr val="FF0000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Código: 2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rgbClr val="FF0000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Nome: MARIA</a:t>
                      </a:r>
                      <a:endParaRPr lang="pt-BR" sz="12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t-B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rgbClr val="000000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INFORMAÇÕES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pt-BR" sz="1400" b="1" dirty="0" smtClean="0">
                        <a:solidFill>
                          <a:srgbClr val="000000"/>
                        </a:solidFill>
                        <a:latin typeface="Officina Serif ITC TT"/>
                        <a:ea typeface="Times New Roman"/>
                        <a:cs typeface="Calibri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rgbClr val="FF0000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Código: 3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rgbClr val="FF0000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Nome: JOSE</a:t>
                      </a:r>
                      <a:endParaRPr lang="pt-BR" sz="12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01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rgbClr val="000000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LINK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pt-BR" sz="1400" b="1" dirty="0" smtClean="0">
                        <a:solidFill>
                          <a:srgbClr val="000000"/>
                        </a:solidFill>
                        <a:latin typeface="Officina Serif ITC TT"/>
                        <a:ea typeface="Times New Roman"/>
                        <a:cs typeface="Calibri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rgbClr val="000000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(PRÓXIMO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1" kern="1200" dirty="0" smtClean="0">
                          <a:solidFill>
                            <a:srgbClr val="000000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ELEMENTO</a:t>
                      </a:r>
                      <a:r>
                        <a:rPr lang="pt-BR" sz="1400" b="1" dirty="0" smtClean="0">
                          <a:solidFill>
                            <a:srgbClr val="000000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)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rgbClr val="000000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(</a:t>
                      </a:r>
                      <a:r>
                        <a:rPr lang="pt-BR" sz="1800" dirty="0" smtClean="0">
                          <a:solidFill>
                            <a:schemeClr val="accent1"/>
                          </a:solidFill>
                        </a:rPr>
                        <a:t>0x0045FF90</a:t>
                      </a:r>
                      <a:r>
                        <a:rPr lang="pt-BR" sz="1400" b="1" dirty="0" smtClean="0">
                          <a:solidFill>
                            <a:srgbClr val="000000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)</a:t>
                      </a:r>
                      <a:endParaRPr lang="pt-B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t-B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1" kern="1200" dirty="0" smtClean="0">
                          <a:solidFill>
                            <a:srgbClr val="000000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LINK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kumimoji="0" lang="pt-BR" sz="1400" b="1" kern="1200" dirty="0" smtClean="0">
                        <a:solidFill>
                          <a:srgbClr val="000000"/>
                        </a:solidFill>
                        <a:latin typeface="Officina Serif ITC TT"/>
                        <a:ea typeface="Times New Roman"/>
                        <a:cs typeface="Calibri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1" kern="1200" dirty="0" smtClean="0">
                          <a:solidFill>
                            <a:srgbClr val="000000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(PRÓXIMO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1" kern="1200" dirty="0" smtClean="0">
                          <a:solidFill>
                            <a:srgbClr val="000000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ELEMENTO)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1" kern="1200" dirty="0" smtClean="0">
                          <a:solidFill>
                            <a:srgbClr val="000000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(</a:t>
                      </a:r>
                      <a:r>
                        <a:rPr lang="pt-BR" sz="1800" dirty="0" smtClean="0">
                          <a:solidFill>
                            <a:schemeClr val="accent1"/>
                          </a:solidFill>
                        </a:rPr>
                        <a:t>0x0010FF00</a:t>
                      </a:r>
                      <a:r>
                        <a:rPr kumimoji="0" lang="pt-BR" sz="1400" b="1" kern="1200" dirty="0" smtClean="0">
                          <a:solidFill>
                            <a:srgbClr val="000000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rgbClr val="000000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LINK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pt-BR" sz="1400" b="1" dirty="0" smtClean="0">
                        <a:solidFill>
                          <a:srgbClr val="000000"/>
                        </a:solidFill>
                        <a:latin typeface="Officina Serif ITC TT"/>
                        <a:ea typeface="Times New Roman"/>
                        <a:cs typeface="Calibri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 smtClean="0">
                          <a:solidFill>
                            <a:srgbClr val="000000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(PRÓXIMO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1" kern="1200" dirty="0" smtClean="0">
                          <a:solidFill>
                            <a:srgbClr val="000000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ELEMENTO</a:t>
                      </a:r>
                      <a:r>
                        <a:rPr lang="pt-BR" sz="1400" b="1" dirty="0" smtClean="0">
                          <a:solidFill>
                            <a:srgbClr val="000000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 smtClean="0">
                          <a:solidFill>
                            <a:srgbClr val="000000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(</a:t>
                      </a:r>
                      <a:r>
                        <a:rPr lang="pt-BR" sz="1800" b="1" dirty="0" smtClean="0">
                          <a:solidFill>
                            <a:schemeClr val="accent1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NULL</a:t>
                      </a:r>
                      <a:r>
                        <a:rPr lang="pt-BR" sz="1400" b="1" dirty="0" smtClean="0">
                          <a:solidFill>
                            <a:srgbClr val="000000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)</a:t>
                      </a:r>
                      <a:endParaRPr lang="pt-BR" sz="1200" dirty="0" smtClean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 smtClean="0">
                          <a:solidFill>
                            <a:srgbClr val="7030A0"/>
                          </a:solidFill>
                        </a:rPr>
                        <a:t>0x0022FF70</a:t>
                      </a:r>
                      <a:endParaRPr lang="pt-BR" sz="2000" b="1" dirty="0" smtClean="0">
                        <a:solidFill>
                          <a:srgbClr val="7030A0"/>
                        </a:solidFill>
                        <a:latin typeface="Officina Serif ITC TT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t-B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1" kern="120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0x0045FF90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1" kern="120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0x0010FF00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459" name="AutoShape 3"/>
          <p:cNvSpPr>
            <a:spLocks noChangeShapeType="1"/>
          </p:cNvSpPr>
          <p:nvPr/>
        </p:nvSpPr>
        <p:spPr bwMode="auto">
          <a:xfrm>
            <a:off x="5715008" y="4572008"/>
            <a:ext cx="11525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19460" name="AutoShape 4"/>
          <p:cNvSpPr>
            <a:spLocks noChangeShapeType="1"/>
          </p:cNvSpPr>
          <p:nvPr/>
        </p:nvSpPr>
        <p:spPr bwMode="auto">
          <a:xfrm>
            <a:off x="2643174" y="4572008"/>
            <a:ext cx="11525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785786" y="2214554"/>
            <a:ext cx="1764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1º ELEMENTO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3929058" y="2214554"/>
            <a:ext cx="1764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2º ELEMENTO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6929454" y="2214554"/>
            <a:ext cx="1764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3º ELEMENTO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Lista Encadeada</a:t>
            </a:r>
            <a:endParaRPr lang="pt-BR" dirty="0"/>
          </a:p>
        </p:txBody>
      </p:sp>
      <p:pic>
        <p:nvPicPr>
          <p:cNvPr id="4" name="Espaço Reservado para Conteúdo 3" descr="Lista Encadead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20" y="2500306"/>
            <a:ext cx="8572545" cy="250033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Lista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Declaramos um ponteiro para referenciar o primeiro elemento da lista.</a:t>
            </a:r>
          </a:p>
          <a:p>
            <a:pPr lvl="1"/>
            <a:r>
              <a:rPr lang="pt-BR" dirty="0" err="1" smtClean="0"/>
              <a:t>struct</a:t>
            </a:r>
            <a:r>
              <a:rPr lang="pt-BR" dirty="0" smtClean="0"/>
              <a:t> </a:t>
            </a:r>
            <a:r>
              <a:rPr lang="pt-BR" b="1" dirty="0" smtClean="0"/>
              <a:t>elemento *</a:t>
            </a:r>
            <a:r>
              <a:rPr lang="pt-BR" dirty="0" err="1" smtClean="0">
                <a:solidFill>
                  <a:srgbClr val="FF0000"/>
                </a:solidFill>
              </a:rPr>
              <a:t>primeiroElemento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smtClean="0"/>
              <a:t>= NULL</a:t>
            </a:r>
            <a:r>
              <a:rPr lang="pt-BR" b="1" dirty="0" smtClean="0"/>
              <a:t>;</a:t>
            </a:r>
          </a:p>
          <a:p>
            <a:r>
              <a:rPr lang="pt-BR" dirty="0" smtClean="0"/>
              <a:t>Funções para Inserir (Situações)</a:t>
            </a:r>
          </a:p>
          <a:p>
            <a:pPr lvl="1"/>
            <a:r>
              <a:rPr lang="pt-BR" dirty="0" smtClean="0"/>
              <a:t>Inserir quando a lista esta vazia.</a:t>
            </a:r>
          </a:p>
          <a:p>
            <a:pPr lvl="1"/>
            <a:r>
              <a:rPr lang="pt-BR" dirty="0" smtClean="0"/>
              <a:t>Inserir como primeiro elemento da lista.</a:t>
            </a:r>
          </a:p>
          <a:p>
            <a:pPr lvl="1"/>
            <a:r>
              <a:rPr lang="pt-BR" dirty="0" smtClean="0"/>
              <a:t>Inserir como último elemento da lista.</a:t>
            </a:r>
          </a:p>
          <a:p>
            <a:pPr lvl="1"/>
            <a:r>
              <a:rPr lang="pt-BR" dirty="0" smtClean="0"/>
              <a:t>Inserir entre elementos da lista.</a:t>
            </a:r>
          </a:p>
          <a:p>
            <a:r>
              <a:rPr lang="pt-BR" dirty="0" smtClean="0"/>
              <a:t>Funções para Excluir (Situações)</a:t>
            </a:r>
          </a:p>
          <a:p>
            <a:pPr lvl="1"/>
            <a:r>
              <a:rPr lang="pt-BR" dirty="0" smtClean="0"/>
              <a:t>Excluir o primeiro elemento da lista.</a:t>
            </a:r>
          </a:p>
          <a:p>
            <a:pPr lvl="1"/>
            <a:r>
              <a:rPr lang="pt-BR" dirty="0" smtClean="0"/>
              <a:t>Excluir o último elemento da lista.</a:t>
            </a:r>
          </a:p>
          <a:p>
            <a:pPr lvl="1"/>
            <a:r>
              <a:rPr lang="pt-BR" dirty="0" smtClean="0"/>
              <a:t>Excluir um elemento entre outros elementos da lista.</a:t>
            </a:r>
          </a:p>
          <a:p>
            <a:r>
              <a:rPr lang="pt-BR" dirty="0" smtClean="0"/>
              <a:t>Função para mostrar os elementos</a:t>
            </a:r>
          </a:p>
          <a:p>
            <a:pPr lvl="1"/>
            <a:r>
              <a:rPr lang="pt-BR" dirty="0" smtClean="0"/>
              <a:t>Percorrer a lista começando pela variável </a:t>
            </a:r>
            <a:r>
              <a:rPr lang="pt-BR" b="1" dirty="0" smtClean="0"/>
              <a:t>inicio</a:t>
            </a:r>
            <a:r>
              <a:rPr lang="pt-BR" dirty="0" smtClean="0"/>
              <a:t>.</a:t>
            </a:r>
          </a:p>
          <a:p>
            <a:pPr lvl="1"/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Inserir Elementos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Inserir quando a lista esta vazia.</a:t>
            </a:r>
          </a:p>
          <a:p>
            <a:pPr lvl="1"/>
            <a:r>
              <a:rPr lang="pt-BR" dirty="0" smtClean="0"/>
              <a:t>Devemos fazer a variável(ponteiro) </a:t>
            </a:r>
            <a:r>
              <a:rPr lang="pt-BR" b="1" dirty="0" smtClean="0"/>
              <a:t>inicio</a:t>
            </a:r>
            <a:r>
              <a:rPr lang="pt-BR" dirty="0" smtClean="0"/>
              <a:t> apontar para o elemento inserido, pois ele será o primeiro elemento.</a:t>
            </a:r>
          </a:p>
          <a:p>
            <a:pPr lvl="1"/>
            <a:r>
              <a:rPr lang="pt-BR" dirty="0" smtClean="0"/>
              <a:t>A ligação aponta para NULL, porque não tem próximo.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3428992" y="3643314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1º ELEMENTO</a:t>
            </a:r>
            <a:endParaRPr lang="pt-BR" b="1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3357554" y="4071943"/>
          <a:ext cx="1744818" cy="2500329"/>
        </p:xfrm>
        <a:graphic>
          <a:graphicData uri="http://schemas.openxmlformats.org/drawingml/2006/table">
            <a:tbl>
              <a:tblPr/>
              <a:tblGrid>
                <a:gridCol w="1744818"/>
              </a:tblGrid>
              <a:tr h="9286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chemeClr val="accent1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INFORMAÇÕES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pt-BR" sz="1400" b="1" dirty="0" smtClean="0">
                        <a:solidFill>
                          <a:srgbClr val="000000"/>
                        </a:solidFill>
                        <a:latin typeface="Officina Serif ITC TT"/>
                        <a:ea typeface="Times New Roman"/>
                        <a:cs typeface="Calibri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rgbClr val="FF0000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CODIGO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rgbClr val="FF0000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NOME</a:t>
                      </a:r>
                      <a:endParaRPr lang="pt-BR" sz="12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87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chemeClr val="accent1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LINK (LIGAÇÃO)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chemeClr val="accent1"/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(PRÓXIMO)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pt-BR" sz="1400" b="1" dirty="0" smtClean="0">
                        <a:solidFill>
                          <a:schemeClr val="accent1"/>
                        </a:solidFill>
                        <a:latin typeface="Officina Serif ITC TT"/>
                        <a:ea typeface="Times New Roman"/>
                        <a:cs typeface="Calibri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Officina Serif ITC TT"/>
                          <a:ea typeface="Times New Roman"/>
                          <a:cs typeface="Calibri"/>
                        </a:rPr>
                        <a:t>NULL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pt-B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3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 smtClean="0">
                          <a:solidFill>
                            <a:srgbClr val="7030A0"/>
                          </a:solidFill>
                        </a:rPr>
                        <a:t>0x0022FF70</a:t>
                      </a:r>
                      <a:endParaRPr lang="pt-BR" sz="2000" b="1" dirty="0" smtClean="0">
                        <a:solidFill>
                          <a:srgbClr val="7030A0"/>
                        </a:solidFill>
                        <a:latin typeface="Officina Serif ITC TT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CaixaDeTexto 8"/>
          <p:cNvSpPr txBox="1"/>
          <p:nvPr/>
        </p:nvSpPr>
        <p:spPr>
          <a:xfrm>
            <a:off x="428596" y="3929066"/>
            <a:ext cx="15440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*INICIO</a:t>
            </a:r>
          </a:p>
          <a:p>
            <a:r>
              <a:rPr lang="pt-BR" b="1" dirty="0" smtClean="0">
                <a:solidFill>
                  <a:srgbClr val="7030A0"/>
                </a:solidFill>
              </a:rPr>
              <a:t>(0x0022FF70)</a:t>
            </a:r>
            <a:endParaRPr lang="pt-BR" b="1" dirty="0" smtClean="0">
              <a:solidFill>
                <a:srgbClr val="7030A0"/>
              </a:solidFill>
              <a:latin typeface="Officina Serif ITC TT"/>
              <a:ea typeface="Times New Roman"/>
              <a:cs typeface="Calibri"/>
            </a:endParaRPr>
          </a:p>
          <a:p>
            <a:endParaRPr lang="pt-BR" b="1" dirty="0">
              <a:solidFill>
                <a:srgbClr val="FF0000"/>
              </a:solidFill>
            </a:endParaRPr>
          </a:p>
        </p:txBody>
      </p:sp>
      <p:cxnSp>
        <p:nvCxnSpPr>
          <p:cNvPr id="11" name="Conector de seta reta 10"/>
          <p:cNvCxnSpPr>
            <a:stCxn id="9" idx="3"/>
          </p:cNvCxnSpPr>
          <p:nvPr/>
        </p:nvCxnSpPr>
        <p:spPr>
          <a:xfrm>
            <a:off x="1972608" y="4390731"/>
            <a:ext cx="1313508" cy="18957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Escritório Clássico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754</TotalTime>
  <Words>1352</Words>
  <PresentationFormat>Apresentação na tela (4:3)</PresentationFormat>
  <Paragraphs>403</Paragraphs>
  <Slides>24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5" baseType="lpstr">
      <vt:lpstr>Fluxo</vt:lpstr>
      <vt:lpstr>Lista Encadeada Dinâmica</vt:lpstr>
      <vt:lpstr>Lista Encadeada Dinâmica</vt:lpstr>
      <vt:lpstr>Lista Encadeada Dinâmica</vt:lpstr>
      <vt:lpstr>Lista Encadeada</vt:lpstr>
      <vt:lpstr>Elemento Da Lista</vt:lpstr>
      <vt:lpstr>Conceito da Lista Encadeada</vt:lpstr>
      <vt:lpstr>Estrutura Lista Encadeada</vt:lpstr>
      <vt:lpstr>Estrutura Lista</vt:lpstr>
      <vt:lpstr>Inserir Elementos</vt:lpstr>
      <vt:lpstr>Inserir Elementos</vt:lpstr>
      <vt:lpstr>Inserir como primeiro elemento da lista.</vt:lpstr>
      <vt:lpstr>Inserir Elementos</vt:lpstr>
      <vt:lpstr>Inserir como último elemento da lista.</vt:lpstr>
      <vt:lpstr>Inserir Elementos</vt:lpstr>
      <vt:lpstr>Inserir entre elementos da lista.</vt:lpstr>
      <vt:lpstr>Inserir entre elementos da lista.</vt:lpstr>
      <vt:lpstr>Excluir Elementos</vt:lpstr>
      <vt:lpstr>Excluir primeiro elemento da lista.</vt:lpstr>
      <vt:lpstr>Excluir Elementos</vt:lpstr>
      <vt:lpstr>Excluir último elemento da lista.</vt:lpstr>
      <vt:lpstr>Excluir Elementos</vt:lpstr>
      <vt:lpstr>Excluir entre elementos da lista.</vt:lpstr>
      <vt:lpstr>Excluir entre elementos da lista.</vt:lpstr>
      <vt:lpstr>Exercícios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Lista Encadeada Dinâmica</dc:title>
  <dc:creator>Edmilson</dc:creator>
  <cp:lastModifiedBy>Edmilson</cp:lastModifiedBy>
  <cp:revision>96</cp:revision>
  <dcterms:created xsi:type="dcterms:W3CDTF">2011-09-07T21:55:22Z</dcterms:created>
  <dcterms:modified xsi:type="dcterms:W3CDTF">2013-09-05T01:17:18Z</dcterms:modified>
</cp:coreProperties>
</file>