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7" r:id="rId3"/>
    <p:sldId id="257" r:id="rId4"/>
    <p:sldId id="258" r:id="rId5"/>
    <p:sldId id="259" r:id="rId6"/>
    <p:sldId id="260" r:id="rId7"/>
    <p:sldId id="261" r:id="rId8"/>
    <p:sldId id="262" r:id="rId9"/>
    <p:sldId id="265" r:id="rId10"/>
    <p:sldId id="264" r:id="rId11"/>
    <p:sldId id="263" r:id="rId12"/>
    <p:sldId id="270" r:id="rId13"/>
    <p:sldId id="269" r:id="rId14"/>
    <p:sldId id="268" r:id="rId15"/>
    <p:sldId id="267" r:id="rId16"/>
    <p:sldId id="266" r:id="rId17"/>
    <p:sldId id="271" r:id="rId18"/>
    <p:sldId id="272" r:id="rId19"/>
    <p:sldId id="274" r:id="rId20"/>
    <p:sldId id="273" r:id="rId21"/>
    <p:sldId id="275" r:id="rId22"/>
    <p:sldId id="276" r:id="rId23"/>
    <p:sldId id="277" r:id="rId24"/>
    <p:sldId id="285" r:id="rId25"/>
    <p:sldId id="286" r:id="rId26"/>
    <p:sldId id="278" r:id="rId27"/>
    <p:sldId id="282" r:id="rId28"/>
    <p:sldId id="283" r:id="rId29"/>
    <p:sldId id="279" r:id="rId30"/>
    <p:sldId id="281" r:id="rId31"/>
    <p:sldId id="284" r:id="rId32"/>
    <p:sldId id="280" r:id="rId3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5" d="100"/>
          <a:sy n="45" d="100"/>
        </p:scale>
        <p:origin x="-66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2">
        <a:schemeClr val="bg2"/>
      </p:bgRef>
    </p:bg>
    <p:spTree>
      <p:nvGrpSpPr>
        <p:cNvPr id="1" name=""/>
        <p:cNvGrpSpPr/>
        <p:nvPr/>
      </p:nvGrpSpPr>
      <p:grpSpPr>
        <a:xfrm>
          <a:off x="0" y="0"/>
          <a:ext cx="0" cy="0"/>
          <a:chOff x="0" y="0"/>
          <a:chExt cx="0" cy="0"/>
        </a:xfrm>
      </p:grpSpPr>
      <p:sp>
        <p:nvSpPr>
          <p:cNvPr id="9" name="Retângulo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ítulo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pt-BR" smtClean="0"/>
              <a:t>Clique para editar o estilo do título mestre</a:t>
            </a:r>
            <a:endParaRPr kumimoji="0" lang="en-US"/>
          </a:p>
        </p:txBody>
      </p:sp>
      <p:sp>
        <p:nvSpPr>
          <p:cNvPr id="3" name="Subtítulo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pt-BR" smtClean="0"/>
              <a:t>Clique para editar o estilo do subtítulo mestre</a:t>
            </a:r>
            <a:endParaRPr kumimoji="0" lang="en-US"/>
          </a:p>
        </p:txBody>
      </p:sp>
      <p:sp>
        <p:nvSpPr>
          <p:cNvPr id="4" name="Espaço Reservado para Data 3"/>
          <p:cNvSpPr>
            <a:spLocks noGrp="1"/>
          </p:cNvSpPr>
          <p:nvPr>
            <p:ph type="dt" sz="half" idx="10"/>
          </p:nvPr>
        </p:nvSpPr>
        <p:spPr/>
        <p:txBody>
          <a:bodyPr/>
          <a:lstStyle/>
          <a:p>
            <a:fld id="{FD437062-5782-44C0-8E1B-6C24C23E701B}" type="datetimeFigureOut">
              <a:rPr lang="pt-BR" smtClean="0"/>
              <a:pPr/>
              <a:t>26/02/2014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EF29B3F-DC76-41D8-BC8D-8C207B137DB4}" type="slidenum">
              <a:rPr lang="pt-BR" smtClean="0"/>
              <a:pPr/>
              <a:t>‹nº›</a:t>
            </a:fld>
            <a:endParaRPr lang="pt-BR"/>
          </a:p>
        </p:txBody>
      </p:sp>
      <p:sp>
        <p:nvSpPr>
          <p:cNvPr id="10" name="Retângulo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FD437062-5782-44C0-8E1B-6C24C23E701B}" type="datetimeFigureOut">
              <a:rPr lang="pt-BR" smtClean="0"/>
              <a:pPr/>
              <a:t>26/02/2014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EF29B3F-DC76-41D8-BC8D-8C207B137DB4}"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9" name="Retângulo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tângulo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ítulo Vertical 1"/>
          <p:cNvSpPr>
            <a:spLocks noGrp="1"/>
          </p:cNvSpPr>
          <p:nvPr>
            <p:ph type="title" orient="vert"/>
          </p:nvPr>
        </p:nvSpPr>
        <p:spPr>
          <a:xfrm>
            <a:off x="6781800" y="274640"/>
            <a:ext cx="1905000" cy="5851525"/>
          </a:xfrm>
        </p:spPr>
        <p:txBody>
          <a:bodyPr vert="eaVert"/>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304800"/>
            <a:ext cx="6019800" cy="5851525"/>
          </a:xfrm>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FD437062-5782-44C0-8E1B-6C24C23E701B}" type="datetimeFigureOut">
              <a:rPr lang="pt-BR" smtClean="0"/>
              <a:pPr/>
              <a:t>26/02/2014</a:t>
            </a:fld>
            <a:endParaRPr lang="pt-BR"/>
          </a:p>
        </p:txBody>
      </p:sp>
      <p:sp>
        <p:nvSpPr>
          <p:cNvPr id="5" name="Espaço Reservado para Rodapé 4"/>
          <p:cNvSpPr>
            <a:spLocks noGrp="1"/>
          </p:cNvSpPr>
          <p:nvPr>
            <p:ph type="ftr" sz="quarter" idx="11"/>
          </p:nvPr>
        </p:nvSpPr>
        <p:spPr>
          <a:xfrm>
            <a:off x="2640597" y="6377459"/>
            <a:ext cx="3836404" cy="365125"/>
          </a:xfrm>
        </p:spPr>
        <p:txBody>
          <a:bodyPr/>
          <a:lstStyle/>
          <a:p>
            <a:endParaRPr lang="pt-BR"/>
          </a:p>
        </p:txBody>
      </p:sp>
      <p:sp>
        <p:nvSpPr>
          <p:cNvPr id="6" name="Espaço Reservado para Número de Slide 5"/>
          <p:cNvSpPr>
            <a:spLocks noGrp="1"/>
          </p:cNvSpPr>
          <p:nvPr>
            <p:ph type="sldNum" sz="quarter" idx="12"/>
          </p:nvPr>
        </p:nvSpPr>
        <p:spPr/>
        <p:txBody>
          <a:bodyPr/>
          <a:lstStyle/>
          <a:p>
            <a:fld id="{CEF29B3F-DC76-41D8-BC8D-8C207B137DB4}"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5448"/>
            <a:ext cx="8229600" cy="1252728"/>
          </a:xfrm>
        </p:spPr>
        <p:txBody>
          <a:bodyPr/>
          <a:lstStyle>
            <a:extLst/>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FD437062-5782-44C0-8E1B-6C24C23E701B}" type="datetimeFigureOut">
              <a:rPr lang="pt-BR" smtClean="0"/>
              <a:pPr/>
              <a:t>26/02/2014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EF29B3F-DC76-41D8-BC8D-8C207B137DB4}"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2">
        <a:schemeClr val="bg2"/>
      </p:bgRef>
    </p:bg>
    <p:spTree>
      <p:nvGrpSpPr>
        <p:cNvPr id="1" name=""/>
        <p:cNvGrpSpPr/>
        <p:nvPr/>
      </p:nvGrpSpPr>
      <p:grpSpPr>
        <a:xfrm>
          <a:off x="0" y="0"/>
          <a:ext cx="0" cy="0"/>
          <a:chOff x="0" y="0"/>
          <a:chExt cx="0" cy="0"/>
        </a:xfrm>
      </p:grpSpPr>
      <p:sp>
        <p:nvSpPr>
          <p:cNvPr id="9" name="Retângulo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tângulo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ítulo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FD437062-5782-44C0-8E1B-6C24C23E701B}" type="datetimeFigureOut">
              <a:rPr lang="pt-BR" smtClean="0"/>
              <a:pPr/>
              <a:t>26/02/2014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EF29B3F-DC76-41D8-BC8D-8C207B137DB4}"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FD437062-5782-44C0-8E1B-6C24C23E701B}" type="datetimeFigureOut">
              <a:rPr lang="pt-BR" smtClean="0"/>
              <a:pPr/>
              <a:t>26/02/2014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EF29B3F-DC76-41D8-BC8D-8C207B137DB4}"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Texto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pt-BR" smtClean="0"/>
              <a:t>Clique para editar os estilos do texto mestre</a:t>
            </a:r>
          </a:p>
        </p:txBody>
      </p:sp>
      <p:sp>
        <p:nvSpPr>
          <p:cNvPr id="6" name="Espaço Reservado para Conteúdo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FD437062-5782-44C0-8E1B-6C24C23E701B}" type="datetimeFigureOut">
              <a:rPr lang="pt-BR" smtClean="0"/>
              <a:pPr/>
              <a:t>26/02/2014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CEF29B3F-DC76-41D8-BC8D-8C207B137DB4}"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p:txBody>
          <a:bodyPr/>
          <a:lstStyle/>
          <a:p>
            <a:fld id="{FD437062-5782-44C0-8E1B-6C24C23E701B}" type="datetimeFigureOut">
              <a:rPr lang="pt-BR" smtClean="0"/>
              <a:pPr/>
              <a:t>26/02/2014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CEF29B3F-DC76-41D8-BC8D-8C207B137DB4}"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D437062-5782-44C0-8E1B-6C24C23E701B}" type="datetimeFigureOut">
              <a:rPr lang="pt-BR" smtClean="0"/>
              <a:pPr/>
              <a:t>26/02/2014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CEF29B3F-DC76-41D8-BC8D-8C207B137DB4}"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Texto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p:txBody>
          <a:bodyPr/>
          <a:lstStyle/>
          <a:p>
            <a:fld id="{FD437062-5782-44C0-8E1B-6C24C23E701B}" type="datetimeFigureOut">
              <a:rPr lang="pt-BR" smtClean="0"/>
              <a:pPr/>
              <a:t>26/02/2014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EF29B3F-DC76-41D8-BC8D-8C207B137DB4}" type="slidenum">
              <a:rPr lang="pt-BR" smtClean="0"/>
              <a:pPr/>
              <a:t>‹nº›</a:t>
            </a:fld>
            <a:endParaRPr lang="pt-BR"/>
          </a:p>
        </p:txBody>
      </p:sp>
      <p:sp>
        <p:nvSpPr>
          <p:cNvPr id="12" name="Retângulo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tângulo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a:xfrm>
            <a:off x="164592" y="1170432"/>
            <a:ext cx="2523744" cy="201168"/>
          </a:xfrm>
        </p:spPr>
        <p:txBody>
          <a:bodyPr/>
          <a:lstStyle/>
          <a:p>
            <a:fld id="{FD437062-5782-44C0-8E1B-6C24C23E701B}" type="datetimeFigureOut">
              <a:rPr lang="pt-BR" smtClean="0"/>
              <a:pPr/>
              <a:t>26/02/2014</a:t>
            </a:fld>
            <a:endParaRPr lang="pt-BR"/>
          </a:p>
        </p:txBody>
      </p:sp>
      <p:sp>
        <p:nvSpPr>
          <p:cNvPr id="11" name="Retângulo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tângulo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Espaço Reservado para Rodapé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pt-BR"/>
          </a:p>
        </p:txBody>
      </p:sp>
      <p:sp>
        <p:nvSpPr>
          <p:cNvPr id="7" name="Espaço Reservado para Número de Slide 6"/>
          <p:cNvSpPr>
            <a:spLocks noGrp="1"/>
          </p:cNvSpPr>
          <p:nvPr>
            <p:ph type="sldNum" sz="quarter" idx="12"/>
          </p:nvPr>
        </p:nvSpPr>
        <p:spPr>
          <a:xfrm>
            <a:off x="8339328" y="1170432"/>
            <a:ext cx="733864" cy="201168"/>
          </a:xfrm>
        </p:spPr>
        <p:txBody>
          <a:bodyPr/>
          <a:lstStyle/>
          <a:p>
            <a:fld id="{CEF29B3F-DC76-41D8-BC8D-8C207B137DB4}"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tângulo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tângulo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Espaço Reservado para Título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4" name="Espaço Reservado para Data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FD437062-5782-44C0-8E1B-6C24C23E701B}" type="datetimeFigureOut">
              <a:rPr lang="pt-BR" smtClean="0"/>
              <a:pPr/>
              <a:t>26/02/2014</a:t>
            </a:fld>
            <a:endParaRPr lang="pt-BR"/>
          </a:p>
        </p:txBody>
      </p:sp>
      <p:sp>
        <p:nvSpPr>
          <p:cNvPr id="5" name="Espaço Reservado para Rodapé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pt-BR"/>
          </a:p>
        </p:txBody>
      </p:sp>
      <p:sp>
        <p:nvSpPr>
          <p:cNvPr id="6" name="Espaço Reservado para Número de Slide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EF29B3F-DC76-41D8-BC8D-8C207B137DB4}"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LINGUAGEM DE  PROGRAMAÇÃO JAVA</a:t>
            </a:r>
            <a:endParaRPr lang="pt-BR" dirty="0"/>
          </a:p>
        </p:txBody>
      </p:sp>
      <p:sp>
        <p:nvSpPr>
          <p:cNvPr id="3" name="Subtítulo 2"/>
          <p:cNvSpPr>
            <a:spLocks noGrp="1"/>
          </p:cNvSpPr>
          <p:nvPr>
            <p:ph type="subTitle" idx="1"/>
          </p:nvPr>
        </p:nvSpPr>
        <p:spPr/>
        <p:txBody>
          <a:bodyPr/>
          <a:lstStyle/>
          <a:p>
            <a:r>
              <a:rPr lang="pt-BR" dirty="0" smtClean="0"/>
              <a:t>Programação Orientada a Objetos</a:t>
            </a:r>
          </a:p>
          <a:p>
            <a:r>
              <a:rPr lang="pt-BR" dirty="0" smtClean="0"/>
              <a:t>Edmilson Domaredzki Verona</a:t>
            </a: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MÁQUINA VIRTUAL</a:t>
            </a:r>
            <a:endParaRPr lang="pt-BR" dirty="0"/>
          </a:p>
        </p:txBody>
      </p:sp>
      <p:sp>
        <p:nvSpPr>
          <p:cNvPr id="3" name="Espaço Reservado para Conteúdo 2"/>
          <p:cNvSpPr>
            <a:spLocks noGrp="1"/>
          </p:cNvSpPr>
          <p:nvPr>
            <p:ph idx="1"/>
          </p:nvPr>
        </p:nvSpPr>
        <p:spPr>
          <a:xfrm>
            <a:off x="457200" y="1775191"/>
            <a:ext cx="8229600" cy="1725247"/>
          </a:xfrm>
        </p:spPr>
        <p:txBody>
          <a:bodyPr/>
          <a:lstStyle/>
          <a:p>
            <a:r>
              <a:rPr lang="pt-BR" dirty="0" smtClean="0"/>
              <a:t>Em uma linguagem de programação como C e Pascal, temos a seguinte situação quando vamos compilar um programa:</a:t>
            </a:r>
            <a:endParaRPr lang="pt-BR" dirty="0"/>
          </a:p>
        </p:txBody>
      </p:sp>
      <p:pic>
        <p:nvPicPr>
          <p:cNvPr id="1027" name="Picture 3" descr="C:\Users\Edmilson\Pictures\slides\380px-Hash_table_5_0_1_1_1_1_0_SP.svg.png"/>
          <p:cNvPicPr>
            <a:picLocks noChangeAspect="1" noChangeArrowheads="1"/>
          </p:cNvPicPr>
          <p:nvPr/>
        </p:nvPicPr>
        <p:blipFill>
          <a:blip r:embed="rId2"/>
          <a:srcRect/>
          <a:stretch>
            <a:fillRect/>
          </a:stretch>
        </p:blipFill>
        <p:spPr bwMode="auto">
          <a:xfrm>
            <a:off x="1214414" y="4429132"/>
            <a:ext cx="6515100" cy="73342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MÁQUINA VIRTUAL</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O código fonte é compilado para código de máquina específico de uma plataforma e sistema operacional. </a:t>
            </a:r>
          </a:p>
          <a:p>
            <a:r>
              <a:rPr lang="pt-BR" dirty="0" smtClean="0"/>
              <a:t>Muitas vezes o próprio código fonte é desenvolvido visando uma única plataforma.</a:t>
            </a:r>
          </a:p>
          <a:p>
            <a:r>
              <a:rPr lang="pt-BR" dirty="0" smtClean="0"/>
              <a:t>Código executável (binário) resultante será executado pelo sistema operacional e, por esse motivo, ele deve saber conversar com o sistema operacional em questão.</a:t>
            </a:r>
          </a:p>
          <a:p>
            <a:r>
              <a:rPr lang="pt-BR" dirty="0" smtClean="0"/>
              <a:t>Código executável para cada sistema operacional.</a:t>
            </a:r>
          </a:p>
          <a:p>
            <a:endParaRPr lang="pt-B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85804" y="155448"/>
            <a:ext cx="8229600" cy="1252728"/>
          </a:xfrm>
        </p:spPr>
        <p:txBody>
          <a:bodyPr/>
          <a:lstStyle/>
          <a:p>
            <a:r>
              <a:rPr lang="pt-BR" dirty="0" smtClean="0"/>
              <a:t>MÁQUINA VIRTUAL</a:t>
            </a:r>
            <a:endParaRPr lang="pt-BR" dirty="0"/>
          </a:p>
        </p:txBody>
      </p:sp>
      <p:pic>
        <p:nvPicPr>
          <p:cNvPr id="4" name="Espaço Reservado para Conteúdo 3" descr="maquinavirtual.png"/>
          <p:cNvPicPr>
            <a:picLocks noGrp="1" noChangeAspect="1"/>
          </p:cNvPicPr>
          <p:nvPr>
            <p:ph idx="1"/>
          </p:nvPr>
        </p:nvPicPr>
        <p:blipFill>
          <a:blip r:embed="rId2"/>
          <a:stretch>
            <a:fillRect/>
          </a:stretch>
        </p:blipFill>
        <p:spPr>
          <a:xfrm>
            <a:off x="1357290" y="1935274"/>
            <a:ext cx="6572296" cy="4400748"/>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MÁQUINA VIRTUAL</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Na maioria das vezes, a sua aplicação se utiliza das bibliotecas do sistema operacional, como, por exemplo, a de interface gráfica para desenhar as "telas".</a:t>
            </a:r>
          </a:p>
          <a:p>
            <a:r>
              <a:rPr lang="pt-BR" dirty="0" smtClean="0"/>
              <a:t>A biblioteca de interface gráfica do Windows é bem diferente das do Linux.</a:t>
            </a:r>
          </a:p>
          <a:p>
            <a:pPr lvl="1"/>
            <a:r>
              <a:rPr lang="pt-BR" dirty="0" smtClean="0"/>
              <a:t>Como criar então uma aplicação que rode de forma parecida nos dois sistemas operacionais?</a:t>
            </a:r>
          </a:p>
          <a:p>
            <a:pPr lvl="1"/>
            <a:r>
              <a:rPr lang="pt-BR" dirty="0" smtClean="0"/>
              <a:t>Precisaríamos reescrever um mesmo pedaço da aplicação para diferentes sistemas operacionais, já que eles não são compatíveis.</a:t>
            </a:r>
            <a:endParaRPr lang="pt-B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MÁQUINA VIRTUAL</a:t>
            </a:r>
            <a:endParaRPr lang="pt-BR" dirty="0"/>
          </a:p>
        </p:txBody>
      </p:sp>
      <p:sp>
        <p:nvSpPr>
          <p:cNvPr id="3" name="Espaço Reservado para Conteúdo 2"/>
          <p:cNvSpPr>
            <a:spLocks noGrp="1"/>
          </p:cNvSpPr>
          <p:nvPr>
            <p:ph idx="1"/>
          </p:nvPr>
        </p:nvSpPr>
        <p:spPr/>
        <p:txBody>
          <a:bodyPr/>
          <a:lstStyle/>
          <a:p>
            <a:r>
              <a:rPr lang="pt-BR" dirty="0" smtClean="0"/>
              <a:t>Java utiliza do conceito de </a:t>
            </a:r>
            <a:r>
              <a:rPr lang="pt-BR" b="1" dirty="0" smtClean="0"/>
              <a:t>máquina virtual</a:t>
            </a:r>
            <a:r>
              <a:rPr lang="pt-BR" dirty="0" smtClean="0"/>
              <a:t>, onde existe, entre o sistema operacional e a aplicação, uma camada extra.</a:t>
            </a:r>
          </a:p>
          <a:p>
            <a:pPr lvl="1"/>
            <a:r>
              <a:rPr lang="pt-BR" dirty="0" smtClean="0"/>
              <a:t>Responsável por "traduzir“, além de outras coisas, o que sua aplicação deseja fazer para as respectivas chamadas do sistema operacional onde ela está rodando no momento.</a:t>
            </a:r>
            <a:endParaRPr lang="pt-B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MÁQUINA VIRTUAL</a:t>
            </a:r>
            <a:endParaRPr lang="pt-BR" dirty="0"/>
          </a:p>
        </p:txBody>
      </p:sp>
      <p:pic>
        <p:nvPicPr>
          <p:cNvPr id="4" name="Espaço Reservado para Conteúdo 3" descr="maquinavirtual2.png"/>
          <p:cNvPicPr>
            <a:picLocks noGrp="1" noChangeAspect="1"/>
          </p:cNvPicPr>
          <p:nvPr>
            <p:ph idx="1"/>
          </p:nvPr>
        </p:nvPicPr>
        <p:blipFill>
          <a:blip r:embed="rId2"/>
          <a:stretch>
            <a:fillRect/>
          </a:stretch>
        </p:blipFill>
        <p:spPr>
          <a:xfrm>
            <a:off x="1314450" y="2282825"/>
            <a:ext cx="6515100" cy="3609975"/>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MÁQUINA VIRTUAL</a:t>
            </a:r>
            <a:endParaRPr lang="pt-BR" dirty="0"/>
          </a:p>
        </p:txBody>
      </p:sp>
      <p:sp>
        <p:nvSpPr>
          <p:cNvPr id="3" name="Espaço Reservado para Conteúdo 2"/>
          <p:cNvSpPr>
            <a:spLocks noGrp="1"/>
          </p:cNvSpPr>
          <p:nvPr>
            <p:ph idx="1"/>
          </p:nvPr>
        </p:nvSpPr>
        <p:spPr/>
        <p:txBody>
          <a:bodyPr/>
          <a:lstStyle/>
          <a:p>
            <a:r>
              <a:rPr lang="pt-BR" dirty="0" smtClean="0"/>
              <a:t>Dessa forma, a maneira com a qual você abre uma janela no Linux ou no Windows é a mesma no seu código. </a:t>
            </a:r>
          </a:p>
          <a:p>
            <a:pPr lvl="1"/>
            <a:r>
              <a:rPr lang="pt-BR" dirty="0" smtClean="0"/>
              <a:t>Ganha independência de sistema operacional. </a:t>
            </a:r>
          </a:p>
          <a:p>
            <a:pPr lvl="1"/>
            <a:r>
              <a:rPr lang="pt-BR" dirty="0" smtClean="0"/>
              <a:t>Independência de plataforma em geral.</a:t>
            </a:r>
          </a:p>
          <a:p>
            <a:pPr lvl="1"/>
            <a:r>
              <a:rPr lang="pt-BR" dirty="0" smtClean="0"/>
              <a:t>Não é preciso se preocupar em qual sistema operacional sua aplicação está rodando, nem em que tipo de máquina, configurações, etc.</a:t>
            </a:r>
            <a:endParaRPr lang="pt-B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MÁQUINA VIRTUAL</a:t>
            </a:r>
            <a:endParaRPr lang="pt-BR" dirty="0"/>
          </a:p>
        </p:txBody>
      </p:sp>
      <p:sp>
        <p:nvSpPr>
          <p:cNvPr id="3" name="Espaço Reservado para Conteúdo 2"/>
          <p:cNvSpPr>
            <a:spLocks noGrp="1"/>
          </p:cNvSpPr>
          <p:nvPr>
            <p:ph idx="1"/>
          </p:nvPr>
        </p:nvSpPr>
        <p:spPr/>
        <p:txBody>
          <a:bodyPr/>
          <a:lstStyle/>
          <a:p>
            <a:r>
              <a:rPr lang="pt-BR" dirty="0" smtClean="0"/>
              <a:t>Máquina virtual  tem um conceito bem mais amplo que o de um interpretador. </a:t>
            </a:r>
          </a:p>
          <a:p>
            <a:pPr lvl="1"/>
            <a:r>
              <a:rPr lang="pt-BR" dirty="0" smtClean="0"/>
              <a:t>Uma máquina virtual é como um "computador de mentira": tem tudo que um computador tem.</a:t>
            </a:r>
          </a:p>
          <a:p>
            <a:pPr lvl="1"/>
            <a:r>
              <a:rPr lang="pt-BR" dirty="0" smtClean="0"/>
              <a:t>Ela é responsável por gerenciar memória, threads, a pilha de execução, etc.</a:t>
            </a:r>
            <a:endParaRPr lang="pt-B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MÁQUINA VIRTUAL</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Sua aplicação roda sem nenhum envolvimento com o sistema operacional, Sempre conversando apenas com a </a:t>
            </a:r>
            <a:r>
              <a:rPr lang="pt-BR" b="1" dirty="0" smtClean="0"/>
              <a:t>Java Virtual Machine</a:t>
            </a:r>
            <a:r>
              <a:rPr lang="pt-BR" dirty="0" smtClean="0"/>
              <a:t> (JVM).</a:t>
            </a:r>
          </a:p>
          <a:p>
            <a:r>
              <a:rPr lang="pt-BR" dirty="0" smtClean="0"/>
              <a:t>Uma JVM isola totalmente a aplicação do sistema operacional.</a:t>
            </a:r>
          </a:p>
          <a:p>
            <a:r>
              <a:rPr lang="pt-BR" dirty="0" smtClean="0"/>
              <a:t>Essa característica é interessante: como tudo passa pela JVM, ela pode tirar métricas, decidir onde é melhor alocar a memória, entre outros.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MÁQUINA VIRTUAL</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Essa camada, a máquina virtual, não entende código </a:t>
            </a:r>
            <a:r>
              <a:rPr lang="pt-BR" dirty="0" err="1" smtClean="0"/>
              <a:t>java</a:t>
            </a:r>
            <a:r>
              <a:rPr lang="pt-BR" dirty="0" smtClean="0"/>
              <a:t>, ela entende um código de máquina específico.</a:t>
            </a:r>
          </a:p>
          <a:p>
            <a:r>
              <a:rPr lang="pt-BR" dirty="0" smtClean="0"/>
              <a:t>Código de máquina é gerado por um compilador </a:t>
            </a:r>
            <a:r>
              <a:rPr lang="pt-BR" dirty="0" err="1" smtClean="0"/>
              <a:t>java</a:t>
            </a:r>
            <a:r>
              <a:rPr lang="pt-BR" dirty="0" smtClean="0"/>
              <a:t>, como o </a:t>
            </a:r>
            <a:r>
              <a:rPr lang="pt-BR" b="1" dirty="0" err="1" smtClean="0"/>
              <a:t>javac</a:t>
            </a:r>
            <a:r>
              <a:rPr lang="pt-BR" dirty="0" smtClean="0"/>
              <a:t>, e é conhecido por "</a:t>
            </a:r>
            <a:r>
              <a:rPr lang="pt-BR" b="1" dirty="0" err="1" smtClean="0"/>
              <a:t>bytecode</a:t>
            </a:r>
            <a:r>
              <a:rPr lang="pt-BR" dirty="0" smtClean="0"/>
              <a:t>".</a:t>
            </a:r>
          </a:p>
          <a:p>
            <a:r>
              <a:rPr lang="pt-BR" dirty="0" smtClean="0"/>
              <a:t>O compilador Java gera esse </a:t>
            </a:r>
            <a:r>
              <a:rPr lang="pt-BR" dirty="0" err="1" smtClean="0"/>
              <a:t>bytecode</a:t>
            </a:r>
            <a:r>
              <a:rPr lang="pt-BR" dirty="0" smtClean="0"/>
              <a:t> que, diferente das linguagens sem máquina virtual, vai servir para diferentes sistemas operacionais, já que ele vai ser "traduzido" pela JVM.</a:t>
            </a:r>
            <a:endParaRPr lang="pt-B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JAVA</a:t>
            </a:r>
            <a:endParaRPr lang="pt-BR" dirty="0"/>
          </a:p>
        </p:txBody>
      </p:sp>
      <p:pic>
        <p:nvPicPr>
          <p:cNvPr id="4" name="Espaço Reservado para Conteúdo 3" descr="java.jpg"/>
          <p:cNvPicPr>
            <a:picLocks noGrp="1" noChangeAspect="1"/>
          </p:cNvPicPr>
          <p:nvPr>
            <p:ph idx="1"/>
          </p:nvPr>
        </p:nvPicPr>
        <p:blipFill>
          <a:blip r:embed="rId2"/>
          <a:stretch>
            <a:fillRect/>
          </a:stretch>
        </p:blipFill>
        <p:spPr>
          <a:xfrm>
            <a:off x="2214546" y="1785926"/>
            <a:ext cx="4786346" cy="4786346"/>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MÁQUINA VIRTUAL</a:t>
            </a:r>
            <a:endParaRPr lang="pt-BR" dirty="0"/>
          </a:p>
        </p:txBody>
      </p:sp>
      <p:sp>
        <p:nvSpPr>
          <p:cNvPr id="3" name="Espaço Reservado para Conteúdo 2"/>
          <p:cNvSpPr>
            <a:spLocks noGrp="1"/>
          </p:cNvSpPr>
          <p:nvPr>
            <p:ph idx="1"/>
          </p:nvPr>
        </p:nvSpPr>
        <p:spPr/>
        <p:txBody>
          <a:bodyPr/>
          <a:lstStyle/>
          <a:p>
            <a:r>
              <a:rPr lang="pt-BR" b="1" dirty="0" err="1" smtClean="0"/>
              <a:t>Write</a:t>
            </a:r>
            <a:r>
              <a:rPr lang="pt-BR" b="1" dirty="0" smtClean="0"/>
              <a:t> </a:t>
            </a:r>
            <a:r>
              <a:rPr lang="pt-BR" b="1" dirty="0" err="1" smtClean="0"/>
              <a:t>once</a:t>
            </a:r>
            <a:r>
              <a:rPr lang="pt-BR" b="1" dirty="0" smtClean="0"/>
              <a:t>, </a:t>
            </a:r>
            <a:r>
              <a:rPr lang="pt-BR" b="1" dirty="0" err="1" smtClean="0"/>
              <a:t>run</a:t>
            </a:r>
            <a:r>
              <a:rPr lang="pt-BR" b="1" dirty="0" smtClean="0"/>
              <a:t> </a:t>
            </a:r>
            <a:r>
              <a:rPr lang="pt-BR" b="1" dirty="0" err="1" smtClean="0"/>
              <a:t>anywhere</a:t>
            </a:r>
            <a:r>
              <a:rPr lang="pt-BR" b="1" dirty="0" smtClean="0"/>
              <a:t>.</a:t>
            </a:r>
          </a:p>
          <a:p>
            <a:pPr lvl="1"/>
            <a:r>
              <a:rPr lang="pt-BR" dirty="0" smtClean="0"/>
              <a:t>Slogan que a Sun usava para o Java, já que você não precisa reescrever partes da sua aplicação toda vez que quiser mudar de sistema operacional.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JVM</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err="1" smtClean="0"/>
              <a:t>Hotspot</a:t>
            </a:r>
            <a:r>
              <a:rPr lang="pt-BR" dirty="0" smtClean="0"/>
              <a:t>:</a:t>
            </a:r>
          </a:p>
          <a:p>
            <a:pPr lvl="1"/>
            <a:r>
              <a:rPr lang="pt-BR" dirty="0" smtClean="0"/>
              <a:t>Tecnologia que a JVM utiliza para detectar </a:t>
            </a:r>
            <a:r>
              <a:rPr lang="pt-BR" i="1" dirty="0" smtClean="0"/>
              <a:t>pontos quentes</a:t>
            </a:r>
            <a:r>
              <a:rPr lang="pt-BR" dirty="0" smtClean="0"/>
              <a:t> da sua aplicação: código que é executado muito, provavelmente dentro de um ou mais loops.</a:t>
            </a:r>
          </a:p>
          <a:p>
            <a:pPr lvl="1"/>
            <a:r>
              <a:rPr lang="pt-BR" dirty="0" smtClean="0"/>
              <a:t>Quando a JVM julgar necessário, ela vai </a:t>
            </a:r>
            <a:r>
              <a:rPr lang="pt-BR" b="1" dirty="0" smtClean="0"/>
              <a:t>compilar</a:t>
            </a:r>
            <a:r>
              <a:rPr lang="pt-BR" dirty="0" smtClean="0"/>
              <a:t> estes códigos para instruções realmente nativas da plataforma, tendo em vista que isso vai provavelmente melhorar a performance da sua aplicação.</a:t>
            </a:r>
          </a:p>
          <a:p>
            <a:pPr lvl="1"/>
            <a:r>
              <a:rPr lang="pt-BR" i="1" dirty="0" smtClean="0"/>
              <a:t>JIT: Just in Time </a:t>
            </a:r>
            <a:r>
              <a:rPr lang="pt-BR" i="1" dirty="0" err="1" smtClean="0"/>
              <a:t>Compiler</a:t>
            </a:r>
            <a:r>
              <a:rPr lang="pt-BR" dirty="0" smtClean="0"/>
              <a:t>, o compilador que compila em tempo de execução o que você precisa.</a:t>
            </a:r>
            <a:endParaRPr lang="pt-B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JVM</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Porque a JVM não compila tudo antes de executar a aplicação? </a:t>
            </a:r>
          </a:p>
          <a:p>
            <a:pPr lvl="1"/>
            <a:r>
              <a:rPr lang="pt-BR" dirty="0" smtClean="0"/>
              <a:t>É que teoricamente compilar dinamicamente, a medida do necessário, pode gerar uma performance melhor.</a:t>
            </a:r>
          </a:p>
          <a:p>
            <a:pPr lvl="1"/>
            <a:r>
              <a:rPr lang="pt-BR" dirty="0" smtClean="0"/>
              <a:t>O motivo é simples: imagine um .</a:t>
            </a:r>
            <a:r>
              <a:rPr lang="pt-BR" dirty="0" err="1" smtClean="0"/>
              <a:t>exe</a:t>
            </a:r>
            <a:r>
              <a:rPr lang="pt-BR" dirty="0" smtClean="0"/>
              <a:t> gerado pelo </a:t>
            </a:r>
            <a:r>
              <a:rPr lang="pt-BR" dirty="0" err="1" smtClean="0"/>
              <a:t>VisualBasic</a:t>
            </a:r>
            <a:r>
              <a:rPr lang="pt-BR" dirty="0" smtClean="0"/>
              <a:t>, pelo </a:t>
            </a:r>
            <a:r>
              <a:rPr lang="pt-BR" dirty="0" err="1" smtClean="0"/>
              <a:t>gcc</a:t>
            </a:r>
            <a:r>
              <a:rPr lang="pt-BR" dirty="0" smtClean="0"/>
              <a:t> ou pelo Delphi; ele é estático, ou seja, ele já foi otimizado baseado em heurísticas e o compilador pode ter tomado uma decisão não tão boa na época.</a:t>
            </a:r>
            <a:endParaRPr lang="pt-B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JVM</a:t>
            </a:r>
            <a:endParaRPr lang="pt-BR" dirty="0"/>
          </a:p>
        </p:txBody>
      </p:sp>
      <p:sp>
        <p:nvSpPr>
          <p:cNvPr id="3" name="Espaço Reservado para Conteúdo 2"/>
          <p:cNvSpPr>
            <a:spLocks noGrp="1"/>
          </p:cNvSpPr>
          <p:nvPr>
            <p:ph idx="1"/>
          </p:nvPr>
        </p:nvSpPr>
        <p:spPr/>
        <p:txBody>
          <a:bodyPr>
            <a:normAutofit/>
          </a:bodyPr>
          <a:lstStyle/>
          <a:p>
            <a:pPr lvl="1"/>
            <a:r>
              <a:rPr lang="pt-BR" dirty="0" smtClean="0"/>
              <a:t>A JVM, por estar compilando dinamicamente durante a execução, pode perceber que um determinado código não está com performance adequada e otimizar mais um pouco aquele trecho, ou ainda mudar a estratégia de otimização.</a:t>
            </a:r>
          </a:p>
          <a:p>
            <a:pPr lvl="1"/>
            <a:r>
              <a:rPr lang="pt-BR" dirty="0" smtClean="0"/>
              <a:t>As </a:t>
            </a:r>
            <a:r>
              <a:rPr lang="pt-BR" dirty="0" err="1" smtClean="0"/>
              <a:t>JVMs</a:t>
            </a:r>
            <a:r>
              <a:rPr lang="pt-BR" dirty="0" smtClean="0"/>
              <a:t> mais recentes (como a do Java 7) em alguns casos chegam a ganhar de códigos C compilados com o GCC 3.x.</a:t>
            </a:r>
            <a:endParaRPr lang="pt-B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JVM</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Existem outras </a:t>
            </a:r>
            <a:r>
              <a:rPr lang="pt-BR" dirty="0" err="1" smtClean="0"/>
              <a:t>JVMs</a:t>
            </a:r>
            <a:r>
              <a:rPr lang="pt-BR" dirty="0" smtClean="0"/>
              <a:t> disponíveis, como a </a:t>
            </a:r>
            <a:r>
              <a:rPr lang="pt-BR" dirty="0" err="1" smtClean="0"/>
              <a:t>JRockit</a:t>
            </a:r>
            <a:r>
              <a:rPr lang="pt-BR" dirty="0" smtClean="0"/>
              <a:t> da BEA (também adquirida pela Oracle), a J9 da IBM, entre outras.</a:t>
            </a:r>
          </a:p>
          <a:p>
            <a:r>
              <a:rPr lang="pt-BR" dirty="0" smtClean="0"/>
              <a:t>Possibilidade de troca da JVM caso não esteja gostando de algum detalhe da JVM da Oracle ou prefiram trabalhar com outra empresa, pagando por suporte, elas podem trocar de JVM com a garantia absoluta de que todo o sistema continuará funcionando.</a:t>
            </a:r>
          </a:p>
          <a:p>
            <a:r>
              <a:rPr lang="pt-BR" dirty="0" smtClean="0"/>
              <a:t>Toda JVM deve ser certificada pela Oracle, provando a sua compatibilidade.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JVM</a:t>
            </a:r>
            <a:endParaRPr lang="pt-BR" dirty="0"/>
          </a:p>
        </p:txBody>
      </p:sp>
      <p:sp>
        <p:nvSpPr>
          <p:cNvPr id="3" name="Espaço Reservado para Conteúdo 2"/>
          <p:cNvSpPr>
            <a:spLocks noGrp="1"/>
          </p:cNvSpPr>
          <p:nvPr>
            <p:ph idx="1"/>
          </p:nvPr>
        </p:nvSpPr>
        <p:spPr/>
        <p:txBody>
          <a:bodyPr/>
          <a:lstStyle/>
          <a:p>
            <a:r>
              <a:rPr lang="pt-BR" dirty="0" smtClean="0"/>
              <a:t>Não há necessidade de </a:t>
            </a:r>
            <a:r>
              <a:rPr lang="pt-BR" dirty="0" err="1" smtClean="0"/>
              <a:t>recompilar</a:t>
            </a:r>
            <a:r>
              <a:rPr lang="pt-BR" dirty="0" smtClean="0"/>
              <a:t> nenhuma de suas classes.</a:t>
            </a:r>
          </a:p>
          <a:p>
            <a:r>
              <a:rPr lang="pt-BR" dirty="0" smtClean="0"/>
              <a:t>Além de independência de hardware e sistema operacional, você tem a independência de </a:t>
            </a:r>
            <a:r>
              <a:rPr lang="pt-BR" i="1" dirty="0" err="1" smtClean="0"/>
              <a:t>vendor</a:t>
            </a:r>
            <a:r>
              <a:rPr lang="pt-BR" dirty="0" smtClean="0"/>
              <a:t> (fabricante): graças a </a:t>
            </a:r>
            <a:r>
              <a:rPr lang="pt-BR" dirty="0" err="1" smtClean="0"/>
              <a:t>ideia</a:t>
            </a:r>
            <a:r>
              <a:rPr lang="pt-BR" dirty="0" smtClean="0"/>
              <a:t> da JVM ser uma especificação e não um software.</a:t>
            </a:r>
          </a:p>
          <a:p>
            <a:endParaRPr lang="pt-B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cap="small" dirty="0" smtClean="0"/>
              <a:t> Versões do Java e a confusão do Java2</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Java 1.0 e 1.1 são as versões muito antigas do Java, mas já traziam bibliotecas importantes como o JDBC e o </a:t>
            </a:r>
            <a:r>
              <a:rPr lang="pt-BR" dirty="0" err="1" smtClean="0"/>
              <a:t>java</a:t>
            </a:r>
            <a:r>
              <a:rPr lang="pt-BR" dirty="0" smtClean="0"/>
              <a:t>.</a:t>
            </a:r>
            <a:r>
              <a:rPr lang="pt-BR" dirty="0" err="1" smtClean="0"/>
              <a:t>io</a:t>
            </a:r>
            <a:r>
              <a:rPr lang="pt-BR" dirty="0" smtClean="0"/>
              <a:t>.</a:t>
            </a:r>
          </a:p>
          <a:p>
            <a:r>
              <a:rPr lang="pt-BR" dirty="0" smtClean="0"/>
              <a:t>Com o Java 1.2 houve um aumento grande no tamanho da API, e foi nesse momento em que trocaram a nomenclatura de Java para Java2.</a:t>
            </a:r>
          </a:p>
          <a:p>
            <a:pPr lvl="1"/>
            <a:r>
              <a:rPr lang="pt-BR" dirty="0" smtClean="0"/>
              <a:t>Objetivo foi de diminuir a confusão que havia entre Java e </a:t>
            </a:r>
            <a:r>
              <a:rPr lang="pt-BR" dirty="0" err="1" smtClean="0"/>
              <a:t>Javascript</a:t>
            </a:r>
            <a:r>
              <a:rPr lang="pt-BR" dirty="0" smtClean="0"/>
              <a:t>.</a:t>
            </a:r>
          </a:p>
          <a:p>
            <a:r>
              <a:rPr lang="pt-BR" dirty="0" smtClean="0"/>
              <a:t>Não há versão "Java 2.0", o 2 foi incorporado ao nome, tornando-se Java2 1.2.</a:t>
            </a:r>
          </a:p>
          <a:p>
            <a:endParaRPr lang="pt-B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cap="small" dirty="0" smtClean="0"/>
              <a:t>Versões do Java e a confusão do Java2</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Depois vieram o Java2 1.3 e 1.4, e o Java 1.5 passou a se chamar Java 5, tanto por uma questão de marketing e porque mudanças significativas na linguagem foram incluídas.</a:t>
            </a:r>
          </a:p>
          <a:p>
            <a:r>
              <a:rPr lang="pt-BR" dirty="0" smtClean="0"/>
              <a:t>Nesse momento que o "2" do nome Java desaparece.</a:t>
            </a:r>
          </a:p>
          <a:p>
            <a:r>
              <a:rPr lang="pt-BR" dirty="0" smtClean="0"/>
              <a:t>Repare que para fins de desenvolvimento, o Java 5 ainda é referido como Java 1.5.</a:t>
            </a:r>
          </a:p>
          <a:p>
            <a:r>
              <a:rPr lang="pt-BR" dirty="0" smtClean="0"/>
              <a:t>Hoje a última versão disponível do Java é a 7, lançada em julho de 2011.</a:t>
            </a:r>
          </a:p>
          <a:p>
            <a:r>
              <a:rPr lang="pt-BR" dirty="0" smtClean="0"/>
              <a:t>Existem planos para o lançamento da versão 8.</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cap="small" dirty="0" smtClean="0"/>
              <a:t>Versões do Java e a confusão do Java2</a:t>
            </a:r>
            <a:endParaRPr lang="pt-BR" dirty="0"/>
          </a:p>
        </p:txBody>
      </p:sp>
      <p:sp>
        <p:nvSpPr>
          <p:cNvPr id="3" name="Espaço Reservado para Conteúdo 2"/>
          <p:cNvSpPr>
            <a:spLocks noGrp="1"/>
          </p:cNvSpPr>
          <p:nvPr>
            <p:ph idx="1"/>
          </p:nvPr>
        </p:nvSpPr>
        <p:spPr/>
        <p:txBody>
          <a:bodyPr/>
          <a:lstStyle/>
          <a:p>
            <a:r>
              <a:rPr lang="pt-BR" dirty="0" smtClean="0"/>
              <a:t>Existe compatibilidade para trás em todas as versões do Java.</a:t>
            </a:r>
          </a:p>
          <a:p>
            <a:r>
              <a:rPr lang="pt-BR" dirty="0" smtClean="0"/>
              <a:t>Um .</a:t>
            </a:r>
            <a:r>
              <a:rPr lang="pt-BR" dirty="0" err="1" smtClean="0"/>
              <a:t>class</a:t>
            </a:r>
            <a:r>
              <a:rPr lang="pt-BR" dirty="0" smtClean="0"/>
              <a:t> gerado pelo </a:t>
            </a:r>
            <a:r>
              <a:rPr lang="pt-BR" dirty="0" err="1" smtClean="0"/>
              <a:t>javac</a:t>
            </a:r>
            <a:r>
              <a:rPr lang="pt-BR" dirty="0" smtClean="0"/>
              <a:t> da versão 1.2 precisa necessariamente rodar em uma JVM 7.</a:t>
            </a:r>
          </a:p>
          <a:p>
            <a:r>
              <a:rPr lang="pt-BR" dirty="0" smtClean="0"/>
              <a:t>Utilizar sempre a última versão do Java para usufruir das tecnologias mais modernas mas sem correr o risco de quebrar aplicações antigas.</a:t>
            </a:r>
            <a:endParaRPr lang="pt-B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cap="small" dirty="0" smtClean="0"/>
              <a:t>JVM? JRE? JDK?</a:t>
            </a:r>
            <a:endParaRPr lang="pt-BR" dirty="0"/>
          </a:p>
        </p:txBody>
      </p:sp>
      <p:sp>
        <p:nvSpPr>
          <p:cNvPr id="3" name="Espaço Reservado para Conteúdo 2"/>
          <p:cNvSpPr>
            <a:spLocks noGrp="1"/>
          </p:cNvSpPr>
          <p:nvPr>
            <p:ph idx="1"/>
          </p:nvPr>
        </p:nvSpPr>
        <p:spPr/>
        <p:txBody>
          <a:bodyPr>
            <a:normAutofit/>
          </a:bodyPr>
          <a:lstStyle/>
          <a:p>
            <a:r>
              <a:rPr lang="pt-BR" dirty="0" smtClean="0"/>
              <a:t>JVM</a:t>
            </a:r>
          </a:p>
          <a:p>
            <a:pPr lvl="1"/>
            <a:r>
              <a:rPr lang="pt-BR" dirty="0" smtClean="0"/>
              <a:t>Apenas a virtual machine.</a:t>
            </a:r>
          </a:p>
          <a:p>
            <a:r>
              <a:rPr lang="pt-BR" dirty="0" smtClean="0"/>
              <a:t>JRE = </a:t>
            </a:r>
            <a:r>
              <a:rPr lang="pt-BR" b="1" dirty="0" smtClean="0"/>
              <a:t>Java </a:t>
            </a:r>
            <a:r>
              <a:rPr lang="pt-BR" b="1" dirty="0" err="1" smtClean="0"/>
              <a:t>Runtime</a:t>
            </a:r>
            <a:r>
              <a:rPr lang="pt-BR" b="1" dirty="0" smtClean="0"/>
              <a:t> </a:t>
            </a:r>
            <a:r>
              <a:rPr lang="pt-BR" b="1" dirty="0" err="1" smtClean="0"/>
              <a:t>Environment</a:t>
            </a:r>
            <a:endParaRPr lang="pt-BR" b="1" dirty="0" smtClean="0"/>
          </a:p>
          <a:p>
            <a:pPr lvl="1"/>
            <a:r>
              <a:rPr lang="pt-BR" dirty="0" smtClean="0"/>
              <a:t>Ambiente de execução Java, formado pela JVM e bibliotecas, tudo que você precisa para executar uma aplicação Java.</a:t>
            </a:r>
          </a:p>
          <a:p>
            <a:r>
              <a:rPr lang="pt-BR" dirty="0" smtClean="0"/>
              <a:t>JDK = </a:t>
            </a:r>
            <a:r>
              <a:rPr lang="pt-BR" b="1" dirty="0" smtClean="0"/>
              <a:t>Java </a:t>
            </a:r>
            <a:r>
              <a:rPr lang="pt-BR" b="1" dirty="0" err="1" smtClean="0"/>
              <a:t>Development</a:t>
            </a:r>
            <a:r>
              <a:rPr lang="pt-BR" b="1" dirty="0" smtClean="0"/>
              <a:t> Kit</a:t>
            </a:r>
          </a:p>
          <a:p>
            <a:pPr lvl="1"/>
            <a:r>
              <a:rPr lang="pt-BR" dirty="0" smtClean="0"/>
              <a:t>Ele é formado pela JRE somado a ferramentas, como o compilador.</a:t>
            </a:r>
          </a:p>
          <a:p>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HISTÓRIA</a:t>
            </a:r>
            <a:endParaRPr lang="pt-BR" dirty="0"/>
          </a:p>
        </p:txBody>
      </p:sp>
      <p:sp>
        <p:nvSpPr>
          <p:cNvPr id="3" name="Espaço Reservado para Conteúdo 2"/>
          <p:cNvSpPr>
            <a:spLocks noGrp="1"/>
          </p:cNvSpPr>
          <p:nvPr>
            <p:ph idx="1"/>
          </p:nvPr>
        </p:nvSpPr>
        <p:spPr/>
        <p:txBody>
          <a:bodyPr/>
          <a:lstStyle/>
          <a:p>
            <a:r>
              <a:rPr lang="pt-BR" dirty="0" smtClean="0"/>
              <a:t>Maiores problemas na década de 1990 para programar:</a:t>
            </a:r>
          </a:p>
          <a:p>
            <a:pPr lvl="1"/>
            <a:r>
              <a:rPr lang="pt-BR" dirty="0" smtClean="0"/>
              <a:t>Ponteiros.</a:t>
            </a:r>
          </a:p>
          <a:p>
            <a:pPr lvl="1"/>
            <a:r>
              <a:rPr lang="pt-BR" dirty="0" smtClean="0"/>
              <a:t>Gerenciamento de memória.</a:t>
            </a:r>
          </a:p>
          <a:p>
            <a:pPr lvl="1"/>
            <a:r>
              <a:rPr lang="pt-BR" dirty="0" smtClean="0"/>
              <a:t>Organização.</a:t>
            </a:r>
          </a:p>
          <a:p>
            <a:pPr lvl="1"/>
            <a:r>
              <a:rPr lang="pt-BR" dirty="0" smtClean="0"/>
              <a:t>Falta de bibliotecas.</a:t>
            </a:r>
          </a:p>
          <a:p>
            <a:pPr lvl="1"/>
            <a:r>
              <a:rPr lang="pt-BR" dirty="0" smtClean="0"/>
              <a:t>Reescrever parte do código ao mudar de sistema operacional.</a:t>
            </a:r>
          </a:p>
          <a:p>
            <a:pPr lvl="1"/>
            <a:r>
              <a:rPr lang="pt-BR" dirty="0" smtClean="0"/>
              <a:t>Custo financeiro para usar a tecnologia.</a:t>
            </a:r>
          </a:p>
          <a:p>
            <a:endParaRPr lang="pt-B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cap="small" dirty="0" smtClean="0"/>
              <a:t>Onde usar e os objetivos do Java</a:t>
            </a:r>
            <a:endParaRPr lang="pt-BR" cap="small" dirty="0"/>
          </a:p>
        </p:txBody>
      </p:sp>
      <p:sp>
        <p:nvSpPr>
          <p:cNvPr id="3" name="Espaço Reservado para Conteúdo 2"/>
          <p:cNvSpPr>
            <a:spLocks noGrp="1"/>
          </p:cNvSpPr>
          <p:nvPr>
            <p:ph idx="1"/>
          </p:nvPr>
        </p:nvSpPr>
        <p:spPr/>
        <p:txBody>
          <a:bodyPr>
            <a:normAutofit fontScale="92500" lnSpcReduction="20000"/>
          </a:bodyPr>
          <a:lstStyle/>
          <a:p>
            <a:r>
              <a:rPr lang="pt-BR" dirty="0" smtClean="0"/>
              <a:t>A premissa do Java não é a de criar sistemas pequenos, onde temos um ou dois desenvolvedores, mais rapidamente que linguagens como </a:t>
            </a:r>
            <a:r>
              <a:rPr lang="pt-BR" dirty="0" err="1" smtClean="0"/>
              <a:t>php</a:t>
            </a:r>
            <a:r>
              <a:rPr lang="pt-BR" dirty="0" smtClean="0"/>
              <a:t>, </a:t>
            </a:r>
            <a:r>
              <a:rPr lang="pt-BR" dirty="0" err="1" smtClean="0"/>
              <a:t>perl</a:t>
            </a:r>
            <a:r>
              <a:rPr lang="pt-BR" dirty="0" smtClean="0"/>
              <a:t>, </a:t>
            </a:r>
            <a:r>
              <a:rPr lang="pt-BR" dirty="0" err="1" smtClean="0"/>
              <a:t>delphi</a:t>
            </a:r>
            <a:r>
              <a:rPr lang="pt-BR" dirty="0" smtClean="0"/>
              <a:t> e outras.</a:t>
            </a:r>
          </a:p>
          <a:p>
            <a:r>
              <a:rPr lang="pt-BR" dirty="0" smtClean="0"/>
              <a:t>Foco da plataforma</a:t>
            </a:r>
          </a:p>
          <a:p>
            <a:pPr lvl="1"/>
            <a:r>
              <a:rPr lang="pt-BR" dirty="0" smtClean="0"/>
              <a:t>Aplicações de médio a grande porte, onde o time de desenvolvedores tem várias pessoas e sempre pode vir a mudar e crescer.</a:t>
            </a:r>
          </a:p>
          <a:p>
            <a:pPr lvl="1"/>
            <a:r>
              <a:rPr lang="pt-BR" dirty="0" smtClean="0"/>
              <a:t>Criar a primeira versão de uma aplicação usando Java, mesmo utilizando </a:t>
            </a:r>
            <a:r>
              <a:rPr lang="pt-BR" dirty="0" err="1" smtClean="0"/>
              <a:t>IDEs</a:t>
            </a:r>
            <a:r>
              <a:rPr lang="pt-BR" dirty="0" smtClean="0"/>
              <a:t> e ferramentas poderosas, será mais trabalhoso que muitas linguagens script ou de alta produtividade.</a:t>
            </a:r>
            <a:endParaRPr lang="pt-B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cap="small" dirty="0" smtClean="0"/>
              <a:t>Onde usar e os objetivos do Java</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Linguagem orientada a objetos e madura como o Java, será extremamente mais fácil e rápido fazer alterações no sistema, desde que você siga as boas práticas.</a:t>
            </a:r>
          </a:p>
          <a:p>
            <a:r>
              <a:rPr lang="pt-BR" dirty="0" smtClean="0"/>
              <a:t>Quantidade enorme de bibliotecas gratuitas para realizar os mais diversos trabalhos (tais como relatórios, gráficos, sistemas de busca, geração de código de barra, manipulação de XML, tocadores de vídeo, manipuladores de texto, persistência transparente, impressão, </a:t>
            </a:r>
            <a:r>
              <a:rPr lang="pt-BR" dirty="0" err="1" smtClean="0"/>
              <a:t>etc</a:t>
            </a:r>
            <a:r>
              <a:rPr lang="pt-BR" dirty="0" smtClean="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cap="small" dirty="0" smtClean="0"/>
              <a:t>Onde usar e os objetivos do Java</a:t>
            </a:r>
            <a:endParaRPr lang="pt-BR" dirty="0"/>
          </a:p>
        </p:txBody>
      </p:sp>
      <p:sp>
        <p:nvSpPr>
          <p:cNvPr id="3" name="Espaço Reservado para Conteúdo 2"/>
          <p:cNvSpPr>
            <a:spLocks noGrp="1"/>
          </p:cNvSpPr>
          <p:nvPr>
            <p:ph idx="1"/>
          </p:nvPr>
        </p:nvSpPr>
        <p:spPr/>
        <p:txBody>
          <a:bodyPr/>
          <a:lstStyle/>
          <a:p>
            <a:r>
              <a:rPr lang="pt-BR" dirty="0" smtClean="0"/>
              <a:t>Resumindo</a:t>
            </a:r>
          </a:p>
          <a:p>
            <a:pPr lvl="1"/>
            <a:r>
              <a:rPr lang="pt-BR" dirty="0" smtClean="0"/>
              <a:t>O uso do Java é interessante em aplicações que virão a crescer.</a:t>
            </a:r>
          </a:p>
          <a:p>
            <a:pPr lvl="1"/>
            <a:r>
              <a:rPr lang="pt-BR" dirty="0" smtClean="0"/>
              <a:t>Em que a legibilidade do código é importante.</a:t>
            </a:r>
          </a:p>
          <a:p>
            <a:pPr lvl="1"/>
            <a:r>
              <a:rPr lang="pt-BR" dirty="0" smtClean="0"/>
              <a:t>Onde temos muita conectividade.</a:t>
            </a:r>
          </a:p>
          <a:p>
            <a:pPr lvl="1"/>
            <a:r>
              <a:rPr lang="pt-BR" dirty="0" smtClean="0"/>
              <a:t>Se há muitas plataformas (ambientes e sistemas operacionais) heterogêneas (Linux, Unix, OSX e Windows misturados).</a:t>
            </a:r>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HISTÓRIA</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Linguagem JAVA foi criada pensando em resolver estes problemas que a maioria das linguagens da época tinham.</a:t>
            </a:r>
          </a:p>
          <a:p>
            <a:r>
              <a:rPr lang="pt-BR" dirty="0" smtClean="0"/>
              <a:t>Idealizada para uma coisa e lançada para outra.</a:t>
            </a:r>
          </a:p>
          <a:p>
            <a:pPr lvl="1"/>
            <a:r>
              <a:rPr lang="pt-BR" dirty="0" smtClean="0"/>
              <a:t>Motivação inicial era utilizar a linguagem para a criação de aplicações voltadas para  pequenos dispositivos, como </a:t>
            </a:r>
            <a:r>
              <a:rPr lang="pt-BR" dirty="0" err="1" smtClean="0"/>
              <a:t>tvs</a:t>
            </a:r>
            <a:r>
              <a:rPr lang="pt-BR" dirty="0" smtClean="0"/>
              <a:t>, videocassetes, aspiradores, liquidificadores e outros.</a:t>
            </a:r>
          </a:p>
          <a:p>
            <a:pPr lvl="1"/>
            <a:r>
              <a:rPr lang="pt-BR" dirty="0" smtClean="0"/>
              <a:t>Apesar disto, a linguagem teve seu lançamento focado no uso em clientes web (browsers) para rodar pequenas aplicações (</a:t>
            </a:r>
            <a:r>
              <a:rPr lang="pt-BR" b="1" dirty="0" err="1" smtClean="0"/>
              <a:t>applets</a:t>
            </a:r>
            <a:r>
              <a:rPr lang="pt-BR" dirty="0" smtClean="0"/>
              <a:t>).</a:t>
            </a:r>
          </a:p>
          <a:p>
            <a:pPr lvl="1"/>
            <a:endParaRPr lang="pt-BR" dirty="0" smtClean="0"/>
          </a:p>
          <a:p>
            <a:endParaRPr lang="pt-B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HISTÓRIA</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Java ao longo dos anos ganhou seu maior destaque no lado do servidor.</a:t>
            </a:r>
          </a:p>
          <a:p>
            <a:r>
              <a:rPr lang="pt-BR" dirty="0" smtClean="0"/>
              <a:t>O Java foi criado pela antiga Sun </a:t>
            </a:r>
            <a:r>
              <a:rPr lang="pt-BR" dirty="0" err="1" smtClean="0"/>
              <a:t>Microsystems</a:t>
            </a:r>
            <a:r>
              <a:rPr lang="pt-BR" dirty="0" smtClean="0"/>
              <a:t>.</a:t>
            </a:r>
          </a:p>
          <a:p>
            <a:r>
              <a:rPr lang="pt-BR" dirty="0" smtClean="0"/>
              <a:t>Comprada em 2009 pela gigante Oracle.</a:t>
            </a:r>
          </a:p>
          <a:p>
            <a:pPr lvl="1"/>
            <a:r>
              <a:rPr lang="pt-BR" dirty="0" smtClean="0"/>
              <a:t>A Oracle sempre foi, junto com a IBM, uma das empresas que mais investiram e fizeram negócios através do uso da plataforma Java.</a:t>
            </a:r>
          </a:p>
          <a:p>
            <a:pPr lvl="1"/>
            <a:r>
              <a:rPr lang="pt-BR" dirty="0" smtClean="0"/>
              <a:t>Ocorreu o fortalecimento da marca.</a:t>
            </a:r>
          </a:p>
          <a:p>
            <a:pPr lvl="1"/>
            <a:r>
              <a:rPr lang="pt-BR" dirty="0" smtClean="0"/>
              <a:t>Ocorreu também muita especulação.</a:t>
            </a:r>
            <a:endParaRPr lang="pt-B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HISTÓRIA</a:t>
            </a:r>
            <a:endParaRPr lang="pt-BR" dirty="0"/>
          </a:p>
        </p:txBody>
      </p:sp>
      <p:sp>
        <p:nvSpPr>
          <p:cNvPr id="3" name="Espaço Reservado para Conteúdo 2"/>
          <p:cNvSpPr>
            <a:spLocks noGrp="1"/>
          </p:cNvSpPr>
          <p:nvPr>
            <p:ph idx="1"/>
          </p:nvPr>
        </p:nvSpPr>
        <p:spPr/>
        <p:txBody>
          <a:bodyPr/>
          <a:lstStyle/>
          <a:p>
            <a:r>
              <a:rPr lang="pt-BR" dirty="0" smtClean="0"/>
              <a:t>A Sun criou um time (conhecido como Green </a:t>
            </a:r>
            <a:r>
              <a:rPr lang="pt-BR" dirty="0" err="1" smtClean="0"/>
              <a:t>Team</a:t>
            </a:r>
            <a:r>
              <a:rPr lang="pt-BR" dirty="0" smtClean="0"/>
              <a:t>) para desenvolver inovações tecnológicas em 1992. </a:t>
            </a:r>
          </a:p>
          <a:p>
            <a:pPr lvl="1"/>
            <a:r>
              <a:rPr lang="pt-BR" dirty="0" smtClean="0"/>
              <a:t>Time foi liderado por James </a:t>
            </a:r>
            <a:r>
              <a:rPr lang="pt-BR" dirty="0" err="1" smtClean="0"/>
              <a:t>Gosling</a:t>
            </a:r>
            <a:r>
              <a:rPr lang="pt-BR" dirty="0" smtClean="0"/>
              <a:t>, considerado o pai do Java.</a:t>
            </a:r>
          </a:p>
          <a:p>
            <a:r>
              <a:rPr lang="pt-BR" dirty="0" smtClean="0"/>
              <a:t>O time teve a </a:t>
            </a:r>
            <a:r>
              <a:rPr lang="pt-BR" dirty="0" err="1" smtClean="0"/>
              <a:t>ideia</a:t>
            </a:r>
            <a:r>
              <a:rPr lang="pt-BR" dirty="0" smtClean="0"/>
              <a:t> de criar um interpretador (uma máquina virtual) para pequenos dispositivos, facilitando a reescrita de software.</a:t>
            </a:r>
            <a:endParaRPr lang="pt-B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HISTÓRIA</a:t>
            </a:r>
            <a:endParaRPr lang="pt-BR" dirty="0"/>
          </a:p>
        </p:txBody>
      </p:sp>
      <p:sp>
        <p:nvSpPr>
          <p:cNvPr id="3" name="Espaço Reservado para Conteúdo 2"/>
          <p:cNvSpPr>
            <a:spLocks noGrp="1"/>
          </p:cNvSpPr>
          <p:nvPr>
            <p:ph idx="1"/>
          </p:nvPr>
        </p:nvSpPr>
        <p:spPr/>
        <p:txBody>
          <a:bodyPr/>
          <a:lstStyle/>
          <a:p>
            <a:r>
              <a:rPr lang="pt-BR" dirty="0" smtClean="0"/>
              <a:t>A </a:t>
            </a:r>
            <a:r>
              <a:rPr lang="pt-BR" dirty="0" err="1" smtClean="0"/>
              <a:t>ideia</a:t>
            </a:r>
            <a:r>
              <a:rPr lang="pt-BR" dirty="0" smtClean="0"/>
              <a:t> não deu certo.</a:t>
            </a:r>
          </a:p>
          <a:p>
            <a:pPr lvl="1"/>
            <a:r>
              <a:rPr lang="pt-BR" dirty="0" smtClean="0"/>
              <a:t>Tentaram fechar diversos contratos com grandes fabricantes de eletrônicos, como Panasonic, mas não houve êxito devido ao conflito de interesses e custos.</a:t>
            </a:r>
          </a:p>
          <a:p>
            <a:r>
              <a:rPr lang="pt-BR" dirty="0" smtClean="0"/>
              <a:t>Hoje, sabemos que o Java domina o mercado de aplicações para celulares com mais de 2.5 bilhões de dispositivos compatíveis, porém em 1994 ainda era muito cedo para isso.</a:t>
            </a:r>
            <a:endParaRPr lang="pt-B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HISTÓRIA</a:t>
            </a:r>
            <a:endParaRPr lang="pt-BR" dirty="0"/>
          </a:p>
        </p:txBody>
      </p:sp>
      <p:sp>
        <p:nvSpPr>
          <p:cNvPr id="3" name="Espaço Reservado para Conteúdo 2"/>
          <p:cNvSpPr>
            <a:spLocks noGrp="1"/>
          </p:cNvSpPr>
          <p:nvPr>
            <p:ph idx="1"/>
          </p:nvPr>
        </p:nvSpPr>
        <p:spPr/>
        <p:txBody>
          <a:bodyPr/>
          <a:lstStyle/>
          <a:p>
            <a:r>
              <a:rPr lang="pt-BR" dirty="0" smtClean="0"/>
              <a:t>Com o advento da web, a Sun percebeu que poderia utilizar a </a:t>
            </a:r>
            <a:r>
              <a:rPr lang="pt-BR" dirty="0" err="1" smtClean="0"/>
              <a:t>ideia</a:t>
            </a:r>
            <a:r>
              <a:rPr lang="pt-BR" dirty="0" smtClean="0"/>
              <a:t> criada em 1992 para rodar pequenas aplicações dentro do navegador.</a:t>
            </a:r>
          </a:p>
          <a:p>
            <a:r>
              <a:rPr lang="pt-BR" dirty="0" smtClean="0"/>
              <a:t>A semelhança era que na internet havia uma grande quantidade de sistemas operacionais e navegadores e com isso seria grande vantagem poder programar numa única linguagem independente da plataforma.</a:t>
            </a:r>
            <a:endParaRPr lang="pt-B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HISTÓRIA</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dirty="0" smtClean="0"/>
              <a:t>O Java 1.0 foi lançado: focado em transformar o browser de apenas um cliente magro (</a:t>
            </a:r>
            <a:r>
              <a:rPr lang="pt-BR" i="1" dirty="0" err="1" smtClean="0"/>
              <a:t>thin</a:t>
            </a:r>
            <a:r>
              <a:rPr lang="pt-BR" i="1" dirty="0" smtClean="0"/>
              <a:t> </a:t>
            </a:r>
            <a:r>
              <a:rPr lang="pt-BR" i="1" dirty="0" err="1" smtClean="0"/>
              <a:t>client</a:t>
            </a:r>
            <a:r>
              <a:rPr lang="pt-BR" dirty="0" smtClean="0"/>
              <a:t> ou terminal burro) em uma aplicação (</a:t>
            </a:r>
            <a:r>
              <a:rPr lang="pt-BR" dirty="0" err="1" smtClean="0"/>
              <a:t>Applet</a:t>
            </a:r>
            <a:r>
              <a:rPr lang="pt-BR" dirty="0" smtClean="0"/>
              <a:t>) que poderia também realizar operações avançadas, e não apenas </a:t>
            </a:r>
            <a:r>
              <a:rPr lang="pt-BR" dirty="0" err="1" smtClean="0"/>
              <a:t>renderizar</a:t>
            </a:r>
            <a:r>
              <a:rPr lang="pt-BR" dirty="0" smtClean="0"/>
              <a:t> </a:t>
            </a:r>
            <a:r>
              <a:rPr lang="pt-BR" dirty="0" err="1" smtClean="0"/>
              <a:t>html</a:t>
            </a:r>
            <a:r>
              <a:rPr lang="pt-BR" dirty="0" smtClean="0"/>
              <a:t>.</a:t>
            </a:r>
          </a:p>
          <a:p>
            <a:r>
              <a:rPr lang="pt-BR" dirty="0" smtClean="0"/>
              <a:t>Os </a:t>
            </a:r>
            <a:r>
              <a:rPr lang="pt-BR" dirty="0" err="1" smtClean="0"/>
              <a:t>applets</a:t>
            </a:r>
            <a:r>
              <a:rPr lang="pt-BR" dirty="0" smtClean="0"/>
              <a:t> deixaram de ser o foco da Sun e a Oracle nunca teve interesse.</a:t>
            </a:r>
          </a:p>
          <a:p>
            <a:r>
              <a:rPr lang="pt-BR" dirty="0" smtClean="0"/>
              <a:t>Hoje temos o Java FX, tentando dar força para o Java não só no desktop mas como aplicações ricas na web.</a:t>
            </a:r>
          </a:p>
          <a:p>
            <a:pPr lvl="1"/>
            <a:r>
              <a:rPr lang="pt-BR" dirty="0" smtClean="0"/>
              <a:t>Muitos não acreditam no JAVA FX,considerando o destino de tecnologias como Adobe </a:t>
            </a:r>
            <a:r>
              <a:rPr lang="pt-BR" dirty="0" err="1" smtClean="0"/>
              <a:t>Flex</a:t>
            </a:r>
            <a:r>
              <a:rPr lang="pt-BR" dirty="0" smtClean="0"/>
              <a:t> e Microsoft </a:t>
            </a:r>
            <a:r>
              <a:rPr lang="pt-BR" dirty="0" err="1" smtClean="0"/>
              <a:t>Silverlight</a:t>
            </a:r>
            <a:r>
              <a:rPr lang="pt-BR" dirty="0" smtClean="0"/>
              <a:t>.</a:t>
            </a:r>
            <a:endParaRPr lang="pt-B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Mó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226</TotalTime>
  <Words>1432</Words>
  <Application>Microsoft Office PowerPoint</Application>
  <PresentationFormat>Apresentação na tela (4:3)</PresentationFormat>
  <Paragraphs>132</Paragraphs>
  <Slides>32</Slides>
  <Notes>0</Notes>
  <HiddenSlides>0</HiddenSlides>
  <MMClips>0</MMClips>
  <ScaleCrop>false</ScaleCrop>
  <HeadingPairs>
    <vt:vector size="4" baseType="variant">
      <vt:variant>
        <vt:lpstr>Tema</vt:lpstr>
      </vt:variant>
      <vt:variant>
        <vt:i4>1</vt:i4>
      </vt:variant>
      <vt:variant>
        <vt:lpstr>Títulos de slides</vt:lpstr>
      </vt:variant>
      <vt:variant>
        <vt:i4>32</vt:i4>
      </vt:variant>
    </vt:vector>
  </HeadingPairs>
  <TitlesOfParts>
    <vt:vector size="33" baseType="lpstr">
      <vt:lpstr>Módulo</vt:lpstr>
      <vt:lpstr>LINGUAGEM DE  PROGRAMAÇÃO JAVA</vt:lpstr>
      <vt:lpstr>JAVA</vt:lpstr>
      <vt:lpstr>HISTÓRIA</vt:lpstr>
      <vt:lpstr>HISTÓRIA</vt:lpstr>
      <vt:lpstr>HISTÓRIA</vt:lpstr>
      <vt:lpstr>HISTÓRIA</vt:lpstr>
      <vt:lpstr>HISTÓRIA</vt:lpstr>
      <vt:lpstr>HISTÓRIA</vt:lpstr>
      <vt:lpstr>HISTÓRIA</vt:lpstr>
      <vt:lpstr>MÁQUINA VIRTUAL</vt:lpstr>
      <vt:lpstr>MÁQUINA VIRTUAL</vt:lpstr>
      <vt:lpstr>MÁQUINA VIRTUAL</vt:lpstr>
      <vt:lpstr>MÁQUINA VIRTUAL</vt:lpstr>
      <vt:lpstr>MÁQUINA VIRTUAL</vt:lpstr>
      <vt:lpstr>MÁQUINA VIRTUAL</vt:lpstr>
      <vt:lpstr>MÁQUINA VIRTUAL</vt:lpstr>
      <vt:lpstr>MÁQUINA VIRTUAL</vt:lpstr>
      <vt:lpstr>MÁQUINA VIRTUAL</vt:lpstr>
      <vt:lpstr>MÁQUINA VIRTUAL</vt:lpstr>
      <vt:lpstr>MÁQUINA VIRTUAL</vt:lpstr>
      <vt:lpstr>JVM</vt:lpstr>
      <vt:lpstr>JVM</vt:lpstr>
      <vt:lpstr>JVM</vt:lpstr>
      <vt:lpstr>JVM</vt:lpstr>
      <vt:lpstr>JVM</vt:lpstr>
      <vt:lpstr> Versões do Java e a confusão do Java2</vt:lpstr>
      <vt:lpstr>Versões do Java e a confusão do Java2</vt:lpstr>
      <vt:lpstr>Versões do Java e a confusão do Java2</vt:lpstr>
      <vt:lpstr>JVM? JRE? JDK?</vt:lpstr>
      <vt:lpstr>Onde usar e os objetivos do Java</vt:lpstr>
      <vt:lpstr>Onde usar e os objetivos do Java</vt:lpstr>
      <vt:lpstr>Onde usar e os objetivos do Java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LINGUAGEM DE  PROGRAMAÇÃO JAVA</dc:title>
  <dc:creator>Edmilson</dc:creator>
  <cp:lastModifiedBy>Edmilson</cp:lastModifiedBy>
  <cp:revision>44</cp:revision>
  <dcterms:created xsi:type="dcterms:W3CDTF">2014-02-23T20:22:49Z</dcterms:created>
  <dcterms:modified xsi:type="dcterms:W3CDTF">2014-02-26T12:39:04Z</dcterms:modified>
</cp:coreProperties>
</file>