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57" r:id="rId6"/>
    <p:sldId id="261" r:id="rId7"/>
    <p:sldId id="268" r:id="rId8"/>
    <p:sldId id="270" r:id="rId9"/>
    <p:sldId id="263" r:id="rId10"/>
    <p:sldId id="269" r:id="rId11"/>
    <p:sldId id="267" r:id="rId12"/>
    <p:sldId id="271" r:id="rId13"/>
    <p:sldId id="258" r:id="rId14"/>
    <p:sldId id="272" r:id="rId15"/>
    <p:sldId id="273" r:id="rId16"/>
    <p:sldId id="260" r:id="rId17"/>
    <p:sldId id="274" r:id="rId18"/>
    <p:sldId id="262"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CFDEBA44-4663-4DAF-9D85-31C7B02039DD}" type="datetimeFigureOut">
              <a:rPr lang="pt-BR" smtClean="0"/>
              <a:pPr/>
              <a:t>16/10/2014</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EA71B19D-7219-4FBB-8EA4-8F44D0DE3247}"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FDEBA44-4663-4DAF-9D85-31C7B02039DD}" type="datetimeFigureOut">
              <a:rPr lang="pt-BR" smtClean="0"/>
              <a:pPr/>
              <a:t>16/10/2014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A71B19D-7219-4FBB-8EA4-8F44D0DE324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FDEBA44-4663-4DAF-9D85-31C7B02039DD}" type="datetimeFigureOut">
              <a:rPr lang="pt-BR" smtClean="0"/>
              <a:pPr/>
              <a:t>16/10/2014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A71B19D-7219-4FBB-8EA4-8F44D0DE324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CFDEBA44-4663-4DAF-9D85-31C7B02039DD}" type="datetimeFigureOut">
              <a:rPr lang="pt-BR" smtClean="0"/>
              <a:pPr/>
              <a:t>16/10/2014</a:t>
            </a:fld>
            <a:endParaRPr lang="pt-BR"/>
          </a:p>
        </p:txBody>
      </p:sp>
      <p:sp>
        <p:nvSpPr>
          <p:cNvPr id="9" name="Espaço Reservado para Número de Slide 8"/>
          <p:cNvSpPr>
            <a:spLocks noGrp="1"/>
          </p:cNvSpPr>
          <p:nvPr>
            <p:ph type="sldNum" sz="quarter" idx="15"/>
          </p:nvPr>
        </p:nvSpPr>
        <p:spPr/>
        <p:txBody>
          <a:bodyPr rtlCol="0"/>
          <a:lstStyle/>
          <a:p>
            <a:fld id="{EA71B19D-7219-4FBB-8EA4-8F44D0DE3247}"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CFDEBA44-4663-4DAF-9D85-31C7B02039DD}" type="datetimeFigureOut">
              <a:rPr lang="pt-BR" smtClean="0"/>
              <a:pPr/>
              <a:t>16/10/2014</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EA71B19D-7219-4FBB-8EA4-8F44D0DE3247}"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CFDEBA44-4663-4DAF-9D85-31C7B02039DD}" type="datetimeFigureOut">
              <a:rPr lang="pt-BR" smtClean="0"/>
              <a:pPr/>
              <a:t>16/10/2014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A71B19D-7219-4FBB-8EA4-8F44D0DE3247}"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CFDEBA44-4663-4DAF-9D85-31C7B02039DD}" type="datetimeFigureOut">
              <a:rPr lang="pt-BR" smtClean="0"/>
              <a:pPr/>
              <a:t>16/10/2014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A71B19D-7219-4FBB-8EA4-8F44D0DE3247}"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CFDEBA44-4663-4DAF-9D85-31C7B02039DD}" type="datetimeFigureOut">
              <a:rPr lang="pt-BR" smtClean="0"/>
              <a:pPr/>
              <a:t>16/10/2014</a:t>
            </a:fld>
            <a:endParaRPr lang="pt-BR"/>
          </a:p>
        </p:txBody>
      </p:sp>
      <p:sp>
        <p:nvSpPr>
          <p:cNvPr id="7" name="Espaço Reservado para Número de Slide 6"/>
          <p:cNvSpPr>
            <a:spLocks noGrp="1"/>
          </p:cNvSpPr>
          <p:nvPr>
            <p:ph type="sldNum" sz="quarter" idx="11"/>
          </p:nvPr>
        </p:nvSpPr>
        <p:spPr/>
        <p:txBody>
          <a:bodyPr rtlCol="0"/>
          <a:lstStyle/>
          <a:p>
            <a:fld id="{EA71B19D-7219-4FBB-8EA4-8F44D0DE3247}"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FDEBA44-4663-4DAF-9D85-31C7B02039DD}" type="datetimeFigureOut">
              <a:rPr lang="pt-BR" smtClean="0"/>
              <a:pPr/>
              <a:t>16/10/2014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A71B19D-7219-4FBB-8EA4-8F44D0DE324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CFDEBA44-4663-4DAF-9D85-31C7B02039DD}" type="datetimeFigureOut">
              <a:rPr lang="pt-BR" smtClean="0"/>
              <a:pPr/>
              <a:t>16/10/2014</a:t>
            </a:fld>
            <a:endParaRPr lang="pt-BR"/>
          </a:p>
        </p:txBody>
      </p:sp>
      <p:sp>
        <p:nvSpPr>
          <p:cNvPr id="22" name="Espaço Reservado para Número de Slide 21"/>
          <p:cNvSpPr>
            <a:spLocks noGrp="1"/>
          </p:cNvSpPr>
          <p:nvPr>
            <p:ph type="sldNum" sz="quarter" idx="15"/>
          </p:nvPr>
        </p:nvSpPr>
        <p:spPr/>
        <p:txBody>
          <a:bodyPr rtlCol="0"/>
          <a:lstStyle/>
          <a:p>
            <a:fld id="{EA71B19D-7219-4FBB-8EA4-8F44D0DE3247}"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CFDEBA44-4663-4DAF-9D85-31C7B02039DD}" type="datetimeFigureOut">
              <a:rPr lang="pt-BR" smtClean="0"/>
              <a:pPr/>
              <a:t>16/10/2014</a:t>
            </a:fld>
            <a:endParaRPr lang="pt-BR"/>
          </a:p>
        </p:txBody>
      </p:sp>
      <p:sp>
        <p:nvSpPr>
          <p:cNvPr id="18" name="Espaço Reservado para Número de Slide 17"/>
          <p:cNvSpPr>
            <a:spLocks noGrp="1"/>
          </p:cNvSpPr>
          <p:nvPr>
            <p:ph type="sldNum" sz="quarter" idx="11"/>
          </p:nvPr>
        </p:nvSpPr>
        <p:spPr/>
        <p:txBody>
          <a:bodyPr rtlCol="0"/>
          <a:lstStyle/>
          <a:p>
            <a:fld id="{EA71B19D-7219-4FBB-8EA4-8F44D0DE3247}"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DEBA44-4663-4DAF-9D85-31C7B02039DD}" type="datetimeFigureOut">
              <a:rPr lang="pt-BR" smtClean="0"/>
              <a:pPr/>
              <a:t>16/10/2014</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A71B19D-7219-4FBB-8EA4-8F44D0DE324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Acesso ao Banco de Dados</a:t>
            </a:r>
            <a:endParaRPr lang="pt-BR" dirty="0"/>
          </a:p>
        </p:txBody>
      </p:sp>
      <p:sp>
        <p:nvSpPr>
          <p:cNvPr id="3" name="Subtítulo 2"/>
          <p:cNvSpPr>
            <a:spLocks noGrp="1"/>
          </p:cNvSpPr>
          <p:nvPr>
            <p:ph type="subTitle" idx="1"/>
          </p:nvPr>
        </p:nvSpPr>
        <p:spPr/>
        <p:txBody>
          <a:bodyPr/>
          <a:lstStyle/>
          <a:p>
            <a:r>
              <a:rPr lang="pt-BR" dirty="0" smtClean="0"/>
              <a:t>Professor: Edmilson Domaredzki Verona</a:t>
            </a:r>
          </a:p>
          <a:p>
            <a:r>
              <a:rPr lang="pt-BR" dirty="0" smtClean="0"/>
              <a:t>Disciplina: </a:t>
            </a:r>
            <a:r>
              <a:rPr lang="pt-BR" dirty="0" smtClean="0"/>
              <a:t>Programação Orientada a Objetos II</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sz="quarter" idx="1"/>
          </p:nvPr>
        </p:nvSpPr>
        <p:spPr/>
        <p:txBody>
          <a:bodyPr/>
          <a:lstStyle/>
          <a:p>
            <a:r>
              <a:rPr lang="pt-BR" dirty="0" smtClean="0"/>
              <a:t>Crie um </a:t>
            </a:r>
            <a:r>
              <a:rPr lang="pt-BR" dirty="0" err="1" smtClean="0"/>
              <a:t>bean</a:t>
            </a:r>
            <a:r>
              <a:rPr lang="pt-BR" dirty="0" smtClean="0"/>
              <a:t> de entidade representando uma pessoa (ID, nome, telefone, </a:t>
            </a:r>
            <a:r>
              <a:rPr lang="pt-BR" dirty="0" err="1" smtClean="0"/>
              <a:t>cpf</a:t>
            </a:r>
            <a:r>
              <a:rPr lang="pt-BR" dirty="0" smtClean="0"/>
              <a:t>, </a:t>
            </a:r>
            <a:r>
              <a:rPr lang="pt-BR" dirty="0" err="1" smtClean="0"/>
              <a:t>rg</a:t>
            </a:r>
            <a:r>
              <a:rPr lang="pt-BR" dirty="0" smtClean="0"/>
              <a:t> e data de nascimento).</a:t>
            </a:r>
          </a:p>
          <a:p>
            <a:r>
              <a:rPr lang="pt-BR" dirty="0" smtClean="0"/>
              <a:t>Faça uma entidade representando uma empresa (id e nome) e outra representando filiais (id, </a:t>
            </a:r>
            <a:r>
              <a:rPr lang="pt-BR" dirty="0" err="1" smtClean="0"/>
              <a:t>nome_filial</a:t>
            </a:r>
            <a:r>
              <a:rPr lang="pt-BR" dirty="0" smtClean="0"/>
              <a:t> e </a:t>
            </a:r>
            <a:r>
              <a:rPr lang="pt-BR" dirty="0" err="1" smtClean="0"/>
              <a:t>empresa_id</a:t>
            </a:r>
            <a:r>
              <a:rPr lang="pt-BR" dirty="0" smtClean="0"/>
              <a:t>).</a:t>
            </a:r>
          </a:p>
          <a:p>
            <a:r>
              <a:rPr lang="pt-BR" dirty="0" smtClean="0"/>
              <a:t>Crie as tabelas do banco de dados que participam de uma venda (Cliente, Cidade, Estado, Venda, Produto e todas as outras). Crie os </a:t>
            </a:r>
            <a:r>
              <a:rPr lang="pt-BR" dirty="0" err="1" smtClean="0"/>
              <a:t>beans</a:t>
            </a:r>
            <a:r>
              <a:rPr lang="pt-BR" dirty="0" smtClean="0"/>
              <a:t> de entidade </a:t>
            </a:r>
            <a:r>
              <a:rPr lang="pt-BR" smtClean="0"/>
              <a:t>no projeto JAVA.</a:t>
            </a:r>
            <a:endParaRPr lang="pt-BR"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Entity</a:t>
            </a:r>
            <a:r>
              <a:rPr lang="pt-BR" dirty="0" smtClean="0"/>
              <a:t> Manager</a:t>
            </a:r>
            <a:endParaRPr lang="pt-BR" dirty="0"/>
          </a:p>
        </p:txBody>
      </p:sp>
      <p:sp>
        <p:nvSpPr>
          <p:cNvPr id="3" name="Espaço Reservado para Conteúdo 2"/>
          <p:cNvSpPr>
            <a:spLocks noGrp="1"/>
          </p:cNvSpPr>
          <p:nvPr>
            <p:ph sz="quarter" idx="1"/>
          </p:nvPr>
        </p:nvSpPr>
        <p:spPr/>
        <p:txBody>
          <a:bodyPr>
            <a:normAutofit fontScale="85000" lnSpcReduction="10000"/>
          </a:bodyPr>
          <a:lstStyle/>
          <a:p>
            <a:r>
              <a:rPr lang="pt-BR" dirty="0" smtClean="0"/>
              <a:t>É o serviço central para todas as ações de persistência.</a:t>
            </a:r>
          </a:p>
          <a:p>
            <a:r>
              <a:rPr lang="pt-BR" dirty="0" smtClean="0"/>
              <a:t>Entidades não ficam persistentes explicitamente até seu código interagir com o </a:t>
            </a:r>
            <a:r>
              <a:rPr lang="pt-BR" dirty="0" err="1" smtClean="0"/>
              <a:t>EntityManager</a:t>
            </a:r>
            <a:r>
              <a:rPr lang="pt-BR" dirty="0" smtClean="0"/>
              <a:t> para os fazer persistente.</a:t>
            </a:r>
          </a:p>
          <a:p>
            <a:r>
              <a:rPr lang="pt-BR" dirty="0" smtClean="0"/>
              <a:t>Administra o </a:t>
            </a:r>
            <a:r>
              <a:rPr lang="pt-BR" dirty="0" err="1" smtClean="0"/>
              <a:t>O</a:t>
            </a:r>
            <a:r>
              <a:rPr lang="pt-BR" dirty="0" smtClean="0"/>
              <a:t>/R que o </a:t>
            </a:r>
            <a:r>
              <a:rPr lang="pt-BR" dirty="0" err="1" smtClean="0"/>
              <a:t>mapea</a:t>
            </a:r>
            <a:r>
              <a:rPr lang="pt-BR" dirty="0" smtClean="0"/>
              <a:t> entre uma classe de entidade e uma fonte de dados subjacente.</a:t>
            </a:r>
          </a:p>
          <a:p>
            <a:r>
              <a:rPr lang="pt-BR" dirty="0" smtClean="0"/>
              <a:t>Provê </a:t>
            </a:r>
            <a:r>
              <a:rPr lang="pt-BR" dirty="0" err="1" smtClean="0"/>
              <a:t>APIs</a:t>
            </a:r>
            <a:r>
              <a:rPr lang="pt-BR" dirty="0" smtClean="0"/>
              <a:t> para criar consultas, buscando objetos, sincronizando objetos, e inserindo objetos no banco de dados.</a:t>
            </a:r>
          </a:p>
          <a:p>
            <a:r>
              <a:rPr lang="pt-BR" dirty="0" smtClean="0"/>
              <a:t>Pode prover </a:t>
            </a:r>
            <a:r>
              <a:rPr lang="pt-BR" dirty="0" err="1" smtClean="0"/>
              <a:t>caching</a:t>
            </a:r>
            <a:r>
              <a:rPr lang="pt-BR" dirty="0" smtClean="0"/>
              <a:t> e pode administrar a interação entre uma entidade e serviços transacionais em um ambiente Java EE como JTA.</a:t>
            </a:r>
          </a:p>
          <a:p>
            <a:pPr>
              <a:buNone/>
            </a:pPr>
            <a:r>
              <a:rPr lang="pt-BR" dirty="0" smtClean="0"/>
              <a:t>	</a:t>
            </a:r>
          </a:p>
          <a:p>
            <a:pPr>
              <a:buNone/>
            </a:pPr>
            <a:r>
              <a:rPr lang="pt-BR" dirty="0" smtClean="0"/>
              <a:t>	@</a:t>
            </a:r>
            <a:r>
              <a:rPr lang="pt-BR" dirty="0" err="1" smtClean="0"/>
              <a:t>PersistenceContext</a:t>
            </a:r>
            <a:r>
              <a:rPr lang="pt-BR" dirty="0" smtClean="0"/>
              <a:t>(</a:t>
            </a:r>
            <a:r>
              <a:rPr lang="pt-BR" dirty="0" err="1" smtClean="0"/>
              <a:t>unitName</a:t>
            </a:r>
            <a:r>
              <a:rPr lang="pt-BR" dirty="0" smtClean="0"/>
              <a:t> = "</a:t>
            </a:r>
            <a:r>
              <a:rPr lang="pt-BR" dirty="0" err="1" smtClean="0"/>
              <a:t>AulaDAOPU</a:t>
            </a:r>
            <a:r>
              <a:rPr lang="pt-BR" dirty="0" smtClean="0"/>
              <a:t>")</a:t>
            </a:r>
          </a:p>
          <a:p>
            <a:pPr>
              <a:buNone/>
            </a:pPr>
            <a:r>
              <a:rPr lang="pt-BR" dirty="0" smtClean="0"/>
              <a:t>	</a:t>
            </a:r>
            <a:r>
              <a:rPr lang="pt-BR" dirty="0" err="1" smtClean="0"/>
              <a:t>private</a:t>
            </a:r>
            <a:r>
              <a:rPr lang="pt-BR" dirty="0" smtClean="0"/>
              <a:t> </a:t>
            </a:r>
            <a:r>
              <a:rPr lang="pt-BR" dirty="0" err="1" smtClean="0"/>
              <a:t>EntityManager</a:t>
            </a:r>
            <a:r>
              <a:rPr lang="pt-BR" dirty="0" smtClean="0"/>
              <a:t> </a:t>
            </a:r>
            <a:r>
              <a:rPr lang="pt-BR" dirty="0" err="1" smtClean="0"/>
              <a:t>entityManager</a:t>
            </a:r>
            <a:r>
              <a:rPr lang="pt-BR" dirty="0" smtClean="0"/>
              <a:t>;</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Entity</a:t>
            </a:r>
            <a:r>
              <a:rPr lang="pt-BR" dirty="0" smtClean="0"/>
              <a:t> Manager</a:t>
            </a:r>
            <a:endParaRPr lang="pt-BR" dirty="0"/>
          </a:p>
        </p:txBody>
      </p:sp>
      <p:sp>
        <p:nvSpPr>
          <p:cNvPr id="3" name="Espaço Reservado para Conteúdo 2"/>
          <p:cNvSpPr>
            <a:spLocks noGrp="1"/>
          </p:cNvSpPr>
          <p:nvPr>
            <p:ph sz="quarter" idx="1"/>
          </p:nvPr>
        </p:nvSpPr>
        <p:spPr/>
        <p:txBody>
          <a:bodyPr/>
          <a:lstStyle/>
          <a:p>
            <a:r>
              <a:rPr lang="pt-BR" dirty="0" smtClean="0"/>
              <a:t>Método </a:t>
            </a:r>
            <a:r>
              <a:rPr lang="pt-BR" dirty="0" err="1" smtClean="0"/>
              <a:t>persist</a:t>
            </a:r>
            <a:r>
              <a:rPr lang="pt-BR" dirty="0" smtClean="0"/>
              <a:t>:</a:t>
            </a:r>
          </a:p>
          <a:p>
            <a:pPr lvl="1"/>
            <a:r>
              <a:rPr lang="pt-BR" dirty="0" smtClean="0"/>
              <a:t>Usado para gravar um novo registro.</a:t>
            </a:r>
          </a:p>
          <a:p>
            <a:r>
              <a:rPr lang="pt-BR" dirty="0" smtClean="0"/>
              <a:t>Método </a:t>
            </a:r>
            <a:r>
              <a:rPr lang="pt-BR" dirty="0" err="1" smtClean="0"/>
              <a:t>find</a:t>
            </a:r>
            <a:r>
              <a:rPr lang="pt-BR" dirty="0" smtClean="0"/>
              <a:t>:</a:t>
            </a:r>
          </a:p>
          <a:p>
            <a:pPr lvl="1"/>
            <a:r>
              <a:rPr lang="pt-BR" dirty="0" smtClean="0"/>
              <a:t>Usado para consultar um registro.</a:t>
            </a:r>
          </a:p>
          <a:p>
            <a:r>
              <a:rPr lang="pt-BR" dirty="0" smtClean="0"/>
              <a:t>Método merge:</a:t>
            </a:r>
          </a:p>
          <a:p>
            <a:pPr lvl="1"/>
            <a:r>
              <a:rPr lang="pt-BR" dirty="0" smtClean="0"/>
              <a:t>Usado para atualizar e sincronizar um registro.</a:t>
            </a:r>
          </a:p>
          <a:p>
            <a:r>
              <a:rPr lang="pt-BR" dirty="0" smtClean="0"/>
              <a:t>Método remove:</a:t>
            </a:r>
          </a:p>
          <a:p>
            <a:pPr lvl="1"/>
            <a:r>
              <a:rPr lang="pt-BR" dirty="0" smtClean="0"/>
              <a:t>Usado para remover um registro.</a:t>
            </a:r>
          </a:p>
          <a:p>
            <a:r>
              <a:rPr lang="pt-BR" dirty="0" smtClean="0"/>
              <a:t>Método </a:t>
            </a:r>
            <a:r>
              <a:rPr lang="pt-BR" dirty="0" err="1" smtClean="0"/>
              <a:t>createQuery</a:t>
            </a:r>
            <a:r>
              <a:rPr lang="pt-BR" dirty="0" smtClean="0"/>
              <a:t>:</a:t>
            </a:r>
          </a:p>
          <a:p>
            <a:pPr lvl="1"/>
            <a:r>
              <a:rPr lang="pt-BR" dirty="0" smtClean="0"/>
              <a:t>Usado para consultar registros.</a:t>
            </a:r>
          </a:p>
          <a:p>
            <a:pPr lvl="1"/>
            <a:r>
              <a:rPr lang="pt-BR" dirty="0" smtClean="0"/>
              <a:t>Retorna uma </a:t>
            </a:r>
            <a:r>
              <a:rPr lang="pt-BR" dirty="0" err="1" smtClean="0"/>
              <a:t>query</a:t>
            </a:r>
            <a:r>
              <a:rPr lang="pt-BR" dirty="0" smtClean="0"/>
              <a:t>.</a:t>
            </a:r>
          </a:p>
          <a:p>
            <a:endParaRPr lang="pt-BR" dirty="0" smtClean="0"/>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DAO</a:t>
            </a:r>
            <a:endParaRPr lang="pt-BR" dirty="0"/>
          </a:p>
        </p:txBody>
      </p:sp>
      <p:sp>
        <p:nvSpPr>
          <p:cNvPr id="3" name="Espaço Reservado para Conteúdo 2"/>
          <p:cNvSpPr>
            <a:spLocks noGrp="1"/>
          </p:cNvSpPr>
          <p:nvPr>
            <p:ph sz="quarter" idx="1"/>
          </p:nvPr>
        </p:nvSpPr>
        <p:spPr/>
        <p:txBody>
          <a:bodyPr/>
          <a:lstStyle/>
          <a:p>
            <a:r>
              <a:rPr lang="pt-BR" dirty="0" smtClean="0"/>
              <a:t>É um padrão para persistência de dados que permite separar regras de negócio das regras de acesso a banco de dados.</a:t>
            </a:r>
          </a:p>
          <a:p>
            <a:r>
              <a:rPr lang="pt-BR" dirty="0" smtClean="0"/>
              <a:t>Na arquitetura MVC, todas as funcionalidades de bancos de dados, tais como obter as conexões, mapear objetos Java para tipos de dados SQL ou executar comandos SQL, devem ser feitas por classes de DAO.</a:t>
            </a:r>
          </a:p>
          <a:p>
            <a:r>
              <a:rPr lang="pt-BR" dirty="0" smtClean="0"/>
              <a:t>Cada entidade ira ter a sua DAO.</a:t>
            </a:r>
          </a:p>
          <a:p>
            <a:r>
              <a:rPr lang="pt-BR" dirty="0" smtClean="0"/>
              <a:t>Criamos uma DAO Genérica com todos os métodos para não precisarmos duplicar o código.</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DAO</a:t>
            </a:r>
            <a:endParaRPr lang="pt-BR" dirty="0"/>
          </a:p>
        </p:txBody>
      </p:sp>
      <p:pic>
        <p:nvPicPr>
          <p:cNvPr id="4" name="Espaço Reservado para Conteúdo 3" descr="dao.gif"/>
          <p:cNvPicPr>
            <a:picLocks noGrp="1" noChangeAspect="1"/>
          </p:cNvPicPr>
          <p:nvPr>
            <p:ph sz="quarter" idx="1"/>
          </p:nvPr>
        </p:nvPicPr>
        <p:blipFill>
          <a:blip r:embed="rId2"/>
          <a:stretch>
            <a:fillRect/>
          </a:stretch>
        </p:blipFill>
        <p:spPr>
          <a:xfrm>
            <a:off x="632806" y="2500306"/>
            <a:ext cx="8127605" cy="204153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DAO</a:t>
            </a:r>
            <a:endParaRPr lang="pt-BR" dirty="0"/>
          </a:p>
        </p:txBody>
      </p:sp>
      <p:pic>
        <p:nvPicPr>
          <p:cNvPr id="4" name="Espaço Reservado para Conteúdo 3" descr="fig03-acesso-a-base-por-um-dao.jpeg"/>
          <p:cNvPicPr>
            <a:picLocks noGrp="1" noChangeAspect="1"/>
          </p:cNvPicPr>
          <p:nvPr>
            <p:ph sz="quarter" idx="1"/>
          </p:nvPr>
        </p:nvPicPr>
        <p:blipFill>
          <a:blip r:embed="rId2"/>
          <a:stretch>
            <a:fillRect/>
          </a:stretch>
        </p:blipFill>
        <p:spPr>
          <a:xfrm>
            <a:off x="758792" y="1928802"/>
            <a:ext cx="7220141" cy="293212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Transações com o Banco de Dados</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Transações são usadas normalmente para não atualizarem o banco de dados caso ocorra algum erro.</a:t>
            </a:r>
          </a:p>
          <a:p>
            <a:r>
              <a:rPr lang="pt-BR" dirty="0" smtClean="0"/>
              <a:t>Normalmente as transações em aplicações são controladas em nível de métodos de negócio.</a:t>
            </a:r>
          </a:p>
          <a:p>
            <a:r>
              <a:rPr lang="pt-BR" dirty="0" smtClean="0"/>
              <a:t>Pode-se definir para a classe inteira e depois sobrescrever cada método com a estratégia necessária.</a:t>
            </a:r>
          </a:p>
          <a:p>
            <a:r>
              <a:rPr lang="pt-BR" dirty="0" smtClean="0"/>
              <a:t>@</a:t>
            </a:r>
            <a:r>
              <a:rPr lang="pt-BR" dirty="0" err="1" smtClean="0"/>
              <a:t>TransactionAttribute</a:t>
            </a:r>
            <a:r>
              <a:rPr lang="pt-BR" dirty="0" smtClean="0"/>
              <a:t>			</a:t>
            </a:r>
          </a:p>
          <a:p>
            <a:pPr lvl="1"/>
            <a:r>
              <a:rPr lang="pt-BR" dirty="0" smtClean="0"/>
              <a:t>Para se declarar que se está sendo utilizada alguma transação.</a:t>
            </a:r>
          </a:p>
          <a:p>
            <a:pPr lvl="1"/>
            <a:r>
              <a:rPr lang="pt-BR" dirty="0" smtClean="0"/>
              <a:t>Por padrão a transação utiliza a estratégia REQUIRED. </a:t>
            </a:r>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Transações com o Banco de Dados</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Tipo de Transação:</a:t>
            </a:r>
          </a:p>
          <a:p>
            <a:pPr lvl="1"/>
            <a:r>
              <a:rPr lang="pt-BR" dirty="0" smtClean="0"/>
              <a:t>REQUIRED: significa que se o método do serviço não possuir alguma transação, uma será criada, e se já possuir uma transação esta será aproveitada. </a:t>
            </a:r>
          </a:p>
          <a:p>
            <a:pPr lvl="1"/>
            <a:r>
              <a:rPr lang="pt-BR" dirty="0" smtClean="0"/>
              <a:t>Esta é a estratégia que deve ser utilizada na maior parte dos casos uma vez que é bem lógica. </a:t>
            </a:r>
          </a:p>
          <a:p>
            <a:pPr lvl="1"/>
            <a:r>
              <a:rPr lang="pt-BR" dirty="0" smtClean="0"/>
              <a:t>SUPPORTS: Não cria nenhuma transação, mas se já existir alguma ela será utilizada.</a:t>
            </a:r>
          </a:p>
          <a:p>
            <a:pPr lvl="1"/>
            <a:r>
              <a:rPr lang="pt-BR" dirty="0" smtClean="0"/>
              <a:t>MANDATORY: Requer que quem chamou o método tenha criado uma transação.</a:t>
            </a:r>
          </a:p>
          <a:p>
            <a:pPr lvl="1"/>
            <a:r>
              <a:rPr lang="pt-BR" dirty="0" smtClean="0"/>
              <a:t>NEVER: Proíbe que quem chamou o método tenha iniciado uma transação.</a:t>
            </a:r>
          </a:p>
          <a:p>
            <a:pPr lvl="1"/>
            <a:r>
              <a:rPr lang="pt-BR" dirty="0" smtClean="0"/>
              <a:t>REQUIRESNEW: Sempre começa uma nova transação, suspendendo a antiga existente.</a:t>
            </a:r>
          </a:p>
          <a:p>
            <a:pPr lvl="1"/>
            <a:r>
              <a:rPr lang="pt-BR" dirty="0" smtClean="0"/>
              <a:t>NOTSUPPORTED: Suspende qualquer transação ativa.</a:t>
            </a:r>
          </a:p>
          <a:p>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sz="quarter" idx="1"/>
          </p:nvPr>
        </p:nvSpPr>
        <p:spPr/>
        <p:txBody>
          <a:bodyPr/>
          <a:lstStyle/>
          <a:p>
            <a:r>
              <a:rPr lang="pt-BR" dirty="0" smtClean="0"/>
              <a:t>Crie as DAOS para as entidades criadas no exercício anterior.</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JPA (Java </a:t>
            </a:r>
            <a:r>
              <a:rPr lang="pt-BR" dirty="0" err="1" smtClean="0"/>
              <a:t>Persistence</a:t>
            </a:r>
            <a:r>
              <a:rPr lang="pt-BR" dirty="0" smtClean="0"/>
              <a:t> API)</a:t>
            </a:r>
            <a:endParaRPr lang="pt-BR" dirty="0"/>
          </a:p>
        </p:txBody>
      </p:sp>
      <p:sp>
        <p:nvSpPr>
          <p:cNvPr id="3" name="Espaço Reservado para Conteúdo 2"/>
          <p:cNvSpPr>
            <a:spLocks noGrp="1"/>
          </p:cNvSpPr>
          <p:nvPr>
            <p:ph sz="quarter" idx="1"/>
          </p:nvPr>
        </p:nvSpPr>
        <p:spPr/>
        <p:txBody>
          <a:bodyPr>
            <a:normAutofit fontScale="85000" lnSpcReduction="10000"/>
          </a:bodyPr>
          <a:lstStyle/>
          <a:p>
            <a:r>
              <a:rPr lang="pt-BR" dirty="0" smtClean="0"/>
              <a:t>JPA é um framework utilizado na camada de persistência.</a:t>
            </a:r>
          </a:p>
          <a:p>
            <a:r>
              <a:rPr lang="pt-BR" dirty="0" smtClean="0"/>
              <a:t>Facilita e da maior produtividade ao criarmos aplicações.</a:t>
            </a:r>
          </a:p>
          <a:p>
            <a:r>
              <a:rPr lang="pt-BR" dirty="0" smtClean="0"/>
              <a:t>Cria um modo padrão para mapear nossos objetos para os do Banco de Dados.</a:t>
            </a:r>
          </a:p>
          <a:p>
            <a:r>
              <a:rPr lang="pt-BR" dirty="0" smtClean="0"/>
              <a:t>Abstração de alto-nível sobre JDBC.</a:t>
            </a:r>
          </a:p>
          <a:p>
            <a:r>
              <a:rPr lang="pt-BR" dirty="0" smtClean="0"/>
              <a:t>JPA define um caminho para mapear </a:t>
            </a:r>
            <a:r>
              <a:rPr lang="pt-BR" dirty="0" err="1" smtClean="0"/>
              <a:t>Plain</a:t>
            </a:r>
            <a:r>
              <a:rPr lang="pt-BR" dirty="0" smtClean="0"/>
              <a:t> </a:t>
            </a:r>
            <a:r>
              <a:rPr lang="pt-BR" dirty="0" err="1" smtClean="0"/>
              <a:t>Old</a:t>
            </a:r>
            <a:r>
              <a:rPr lang="pt-BR" dirty="0" smtClean="0"/>
              <a:t> Java </a:t>
            </a:r>
            <a:r>
              <a:rPr lang="pt-BR" dirty="0" err="1" smtClean="0"/>
              <a:t>Objects</a:t>
            </a:r>
            <a:r>
              <a:rPr lang="pt-BR" dirty="0" smtClean="0"/>
              <a:t> </a:t>
            </a:r>
            <a:r>
              <a:rPr lang="pt-BR" dirty="0" err="1" smtClean="0"/>
              <a:t>POJOs</a:t>
            </a:r>
            <a:r>
              <a:rPr lang="pt-BR" dirty="0" smtClean="0"/>
              <a:t> para um banco de dados, estes </a:t>
            </a:r>
            <a:r>
              <a:rPr lang="pt-BR" dirty="0" err="1" smtClean="0"/>
              <a:t>POJOs</a:t>
            </a:r>
            <a:r>
              <a:rPr lang="pt-BR" dirty="0" smtClean="0"/>
              <a:t> são chamados de </a:t>
            </a:r>
            <a:r>
              <a:rPr lang="pt-BR" dirty="0" err="1" smtClean="0"/>
              <a:t>beans</a:t>
            </a:r>
            <a:r>
              <a:rPr lang="pt-BR" dirty="0" smtClean="0"/>
              <a:t> de entidade.</a:t>
            </a:r>
          </a:p>
          <a:p>
            <a:r>
              <a:rPr lang="pt-BR" dirty="0" smtClean="0"/>
              <a:t>Definimos o mapeamento entre o objeto Java e o banco de dados utilizando ORM.</a:t>
            </a:r>
          </a:p>
          <a:p>
            <a:pPr lvl="1"/>
            <a:r>
              <a:rPr lang="pt-BR" dirty="0" smtClean="0"/>
              <a:t>Mapeamento objeto/relacional automatizado (e transparente) para a persistência de objetos em aplicações Java para tabelas em um banco de dados relacional. </a:t>
            </a:r>
          </a:p>
          <a:p>
            <a:pPr lvl="2"/>
            <a:r>
              <a:rPr lang="pt-BR" dirty="0" smtClean="0"/>
              <a:t>Utiliza </a:t>
            </a:r>
            <a:r>
              <a:rPr lang="pt-BR" dirty="0" err="1" smtClean="0"/>
              <a:t>metadata</a:t>
            </a:r>
            <a:r>
              <a:rPr lang="pt-BR" dirty="0" smtClean="0"/>
              <a:t> para descrever o mapeamento entre os objetos e o banco de dados.</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JPA</a:t>
            </a:r>
            <a:endParaRPr lang="pt-BR" dirty="0"/>
          </a:p>
        </p:txBody>
      </p:sp>
      <p:pic>
        <p:nvPicPr>
          <p:cNvPr id="4" name="Espaço Reservado para Conteúdo 3" descr="wmijpafig01.JPG"/>
          <p:cNvPicPr>
            <a:picLocks noGrp="1" noChangeAspect="1"/>
          </p:cNvPicPr>
          <p:nvPr>
            <p:ph sz="quarter" idx="1"/>
          </p:nvPr>
        </p:nvPicPr>
        <p:blipFill>
          <a:blip r:embed="rId2"/>
          <a:stretch>
            <a:fillRect/>
          </a:stretch>
        </p:blipFill>
        <p:spPr>
          <a:xfrm>
            <a:off x="1228213" y="1785926"/>
            <a:ext cx="6629936" cy="464347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Mapeamento (Classe - Tabela)</a:t>
            </a:r>
            <a:endParaRPr lang="pt-BR" dirty="0"/>
          </a:p>
        </p:txBody>
      </p:sp>
      <p:pic>
        <p:nvPicPr>
          <p:cNvPr id="4" name="Espaço Reservado para Conteúdo 3" descr="wmijpafig02.JPG"/>
          <p:cNvPicPr>
            <a:picLocks noGrp="1" noChangeAspect="1"/>
          </p:cNvPicPr>
          <p:nvPr>
            <p:ph sz="quarter" idx="1"/>
          </p:nvPr>
        </p:nvPicPr>
        <p:blipFill>
          <a:blip r:embed="rId2"/>
          <a:stretch>
            <a:fillRect/>
          </a:stretch>
        </p:blipFill>
        <p:spPr>
          <a:xfrm>
            <a:off x="597189" y="2357430"/>
            <a:ext cx="7337102" cy="342902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Beans</a:t>
            </a:r>
            <a:r>
              <a:rPr lang="pt-BR" dirty="0" smtClean="0"/>
              <a:t> de Entidades</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Classes JAVA que pertencem ao domínio da aplicação.</a:t>
            </a:r>
          </a:p>
          <a:p>
            <a:r>
              <a:rPr lang="pt-BR" dirty="0" smtClean="0"/>
              <a:t>Qualquer classe Java pode ser uma entidade JPA.</a:t>
            </a:r>
          </a:p>
          <a:p>
            <a:r>
              <a:rPr lang="pt-BR" dirty="0" smtClean="0"/>
              <a:t>Entidade JPA representa uma tabela em um banco de dados relacional e cada instância desta entidade representa uma linha (registro) na tabela.</a:t>
            </a:r>
          </a:p>
          <a:p>
            <a:r>
              <a:rPr lang="pt-BR" dirty="0" smtClean="0"/>
              <a:t>Os valores(atributos) da classe são recuperados e/ou enviados (persistidos) a uma tabela do banco de dados.</a:t>
            </a:r>
          </a:p>
          <a:p>
            <a:r>
              <a:rPr lang="pt-BR" dirty="0" smtClean="0"/>
              <a:t>Utilizamos anotações para definirmos os mapeamentos destas entidades.</a:t>
            </a:r>
          </a:p>
          <a:p>
            <a:endParaRPr lang="pt-BR"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Anotações (Entidades)</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a:t>
            </a:r>
            <a:r>
              <a:rPr lang="pt-BR" dirty="0" err="1" smtClean="0"/>
              <a:t>Entity</a:t>
            </a:r>
            <a:r>
              <a:rPr lang="pt-BR" dirty="0" smtClean="0"/>
              <a:t>:</a:t>
            </a:r>
          </a:p>
          <a:p>
            <a:pPr lvl="1"/>
            <a:r>
              <a:rPr lang="pt-BR" dirty="0" smtClean="0"/>
              <a:t>Indica que esta classe é um </a:t>
            </a:r>
            <a:r>
              <a:rPr lang="pt-BR" dirty="0" err="1" smtClean="0"/>
              <a:t>bean</a:t>
            </a:r>
            <a:r>
              <a:rPr lang="pt-BR" dirty="0" smtClean="0"/>
              <a:t> de entidade persistente.</a:t>
            </a:r>
          </a:p>
          <a:p>
            <a:r>
              <a:rPr lang="pt-BR" dirty="0" smtClean="0"/>
              <a:t>@</a:t>
            </a:r>
            <a:r>
              <a:rPr lang="pt-BR" dirty="0" err="1" smtClean="0"/>
              <a:t>Table</a:t>
            </a:r>
            <a:r>
              <a:rPr lang="pt-BR" dirty="0" smtClean="0"/>
              <a:t> (</a:t>
            </a:r>
            <a:r>
              <a:rPr lang="pt-BR" dirty="0" err="1" smtClean="0"/>
              <a:t>name</a:t>
            </a:r>
            <a:r>
              <a:rPr lang="pt-BR" dirty="0" smtClean="0"/>
              <a:t>=“</a:t>
            </a:r>
            <a:r>
              <a:rPr lang="pt-BR" dirty="0" err="1" smtClean="0"/>
              <a:t>nomeDaTabela</a:t>
            </a:r>
            <a:r>
              <a:rPr lang="pt-BR" dirty="0" smtClean="0"/>
              <a:t>”)</a:t>
            </a:r>
          </a:p>
          <a:p>
            <a:pPr lvl="1"/>
            <a:r>
              <a:rPr lang="pt-BR" dirty="0" smtClean="0"/>
              <a:t>Relaciona com uma tabela presente no banco de dados.</a:t>
            </a:r>
          </a:p>
          <a:p>
            <a:r>
              <a:rPr lang="pt-BR" dirty="0" smtClean="0"/>
              <a:t>@Id</a:t>
            </a:r>
          </a:p>
          <a:p>
            <a:pPr lvl="1"/>
            <a:r>
              <a:rPr lang="pt-BR" dirty="0" smtClean="0"/>
              <a:t>Usada para indicar que temos uma chave primária no atributo especificado.</a:t>
            </a:r>
          </a:p>
          <a:p>
            <a:r>
              <a:rPr lang="pt-BR" dirty="0" smtClean="0"/>
              <a:t>@</a:t>
            </a:r>
            <a:r>
              <a:rPr lang="pt-BR" dirty="0" err="1" smtClean="0"/>
              <a:t>GeneratedValue</a:t>
            </a:r>
            <a:endParaRPr lang="pt-BR" dirty="0" smtClean="0"/>
          </a:p>
          <a:p>
            <a:pPr lvl="1"/>
            <a:r>
              <a:rPr lang="pt-BR" dirty="0" smtClean="0"/>
              <a:t>Determina ao container para usar uma estratégia para gerar a chave primária que é mais apropriada para o banco de dados usado pela aplicação.</a:t>
            </a:r>
          </a:p>
          <a:p>
            <a:r>
              <a:rPr lang="pt-BR" dirty="0" smtClean="0"/>
              <a:t>@</a:t>
            </a:r>
            <a:r>
              <a:rPr lang="pt-BR" dirty="0" err="1" smtClean="0"/>
              <a:t>NamedQuery</a:t>
            </a:r>
            <a:endParaRPr lang="pt-BR" dirty="0" smtClean="0"/>
          </a:p>
          <a:p>
            <a:pPr lvl="1"/>
            <a:r>
              <a:rPr lang="pt-BR" dirty="0" smtClean="0"/>
              <a:t>Traduz consultas JPA para uma consulta SQL.</a:t>
            </a:r>
          </a:p>
          <a:p>
            <a:endParaRPr lang="pt-BR" dirty="0" smtClean="0"/>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Anotações (Entidades)</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a:t>
            </a:r>
            <a:r>
              <a:rPr lang="pt-BR" dirty="0" err="1" smtClean="0"/>
              <a:t>Column</a:t>
            </a:r>
            <a:endParaRPr lang="pt-BR" dirty="0" smtClean="0"/>
          </a:p>
          <a:p>
            <a:pPr lvl="1"/>
            <a:r>
              <a:rPr lang="pt-BR" dirty="0" smtClean="0"/>
              <a:t>Usado para relacionar atributos com os nomes das colunas do banco de dados.</a:t>
            </a:r>
            <a:endParaRPr lang="pt-BR" b="1" dirty="0" smtClean="0"/>
          </a:p>
          <a:p>
            <a:pPr lvl="1" fontAlgn="base"/>
            <a:r>
              <a:rPr lang="pt-BR" dirty="0" smtClean="0"/>
              <a:t>Atributo </a:t>
            </a:r>
            <a:r>
              <a:rPr lang="pt-BR" b="1" dirty="0" err="1" smtClean="0"/>
              <a:t>name</a:t>
            </a:r>
            <a:r>
              <a:rPr lang="pt-BR" dirty="0" smtClean="0"/>
              <a:t> é o nome da coluna na tabela do banco de dados.</a:t>
            </a:r>
          </a:p>
          <a:p>
            <a:pPr lvl="1" fontAlgn="base"/>
            <a:r>
              <a:rPr lang="pt-BR" dirty="0" smtClean="0"/>
              <a:t>Atributo</a:t>
            </a:r>
            <a:r>
              <a:rPr lang="pt-BR" b="1" dirty="0" smtClean="0"/>
              <a:t> </a:t>
            </a:r>
            <a:r>
              <a:rPr lang="pt-BR" b="1" dirty="0" err="1" smtClean="0"/>
              <a:t>length</a:t>
            </a:r>
            <a:endParaRPr lang="pt-BR" b="1" dirty="0" smtClean="0"/>
          </a:p>
          <a:p>
            <a:pPr lvl="2" fontAlgn="base"/>
            <a:r>
              <a:rPr lang="pt-BR" dirty="0" smtClean="0"/>
              <a:t>Usado quando queremos definir uma quantidade de caracteres para campos que permitam configurar a sua largura, assim como </a:t>
            </a:r>
            <a:r>
              <a:rPr lang="pt-BR" b="1" dirty="0" err="1" smtClean="0"/>
              <a:t>varchar</a:t>
            </a:r>
            <a:r>
              <a:rPr lang="pt-BR" dirty="0" smtClean="0"/>
              <a:t>. </a:t>
            </a:r>
          </a:p>
          <a:p>
            <a:pPr lvl="2" fontAlgn="base"/>
            <a:r>
              <a:rPr lang="pt-BR" dirty="0" smtClean="0"/>
              <a:t>Atributo</a:t>
            </a:r>
            <a:r>
              <a:rPr lang="pt-BR" b="1" dirty="0" smtClean="0"/>
              <a:t> </a:t>
            </a:r>
            <a:r>
              <a:rPr lang="pt-BR" b="1" dirty="0" err="1" smtClean="0"/>
              <a:t>nullable</a:t>
            </a:r>
            <a:r>
              <a:rPr lang="pt-BR" b="1" dirty="0" smtClean="0"/>
              <a:t> </a:t>
            </a:r>
            <a:r>
              <a:rPr lang="pt-BR" dirty="0" smtClean="0"/>
              <a:t>por padrão o valor é </a:t>
            </a:r>
            <a:r>
              <a:rPr lang="pt-BR" dirty="0" err="1" smtClean="0"/>
              <a:t>false</a:t>
            </a:r>
            <a:r>
              <a:rPr lang="pt-BR" dirty="0" smtClean="0"/>
              <a:t>, mas o programador pode colocar </a:t>
            </a:r>
            <a:r>
              <a:rPr lang="pt-BR" dirty="0" err="1" smtClean="0"/>
              <a:t>true</a:t>
            </a:r>
            <a:r>
              <a:rPr lang="pt-BR" dirty="0" smtClean="0"/>
              <a:t> e obrigar o atributo a ter um valor, deixando-o obrigatório.</a:t>
            </a:r>
          </a:p>
          <a:p>
            <a:r>
              <a:rPr lang="pt-BR" dirty="0" smtClean="0"/>
              <a:t>@Temporal</a:t>
            </a:r>
          </a:p>
          <a:p>
            <a:pPr lvl="1"/>
            <a:r>
              <a:rPr lang="pt-BR" dirty="0" smtClean="0"/>
              <a:t>Define atributos persistentes de data/hora.</a:t>
            </a:r>
          </a:p>
          <a:p>
            <a:pPr lvl="1"/>
            <a:r>
              <a:rPr lang="pt-BR" dirty="0" smtClean="0"/>
              <a:t>O atributo “</a:t>
            </a:r>
            <a:r>
              <a:rPr lang="pt-BR" dirty="0" err="1" smtClean="0"/>
              <a:t>TemporalType</a:t>
            </a:r>
            <a:r>
              <a:rPr lang="pt-BR" dirty="0" smtClean="0"/>
              <a:t>.DATE” da anotação define que serão armazenados apenas valores de data (dia, mês, ano). </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Anotações (Entidades)</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a:t>
            </a:r>
            <a:r>
              <a:rPr lang="pt-BR" dirty="0" err="1" smtClean="0"/>
              <a:t>OneToMany</a:t>
            </a:r>
            <a:endParaRPr lang="pt-BR" dirty="0" smtClean="0"/>
          </a:p>
          <a:p>
            <a:pPr lvl="1"/>
            <a:r>
              <a:rPr lang="pt-BR" dirty="0" smtClean="0"/>
              <a:t>Define o relacionamento 1:N em um atributo do tipo </a:t>
            </a:r>
            <a:r>
              <a:rPr lang="pt-BR" dirty="0" err="1" smtClean="0"/>
              <a:t>Collection</a:t>
            </a:r>
            <a:r>
              <a:rPr lang="pt-BR" dirty="0" smtClean="0"/>
              <a:t> (que pode também ser do tipo </a:t>
            </a:r>
            <a:r>
              <a:rPr lang="pt-BR" dirty="0" err="1" smtClean="0"/>
              <a:t>List</a:t>
            </a:r>
            <a:r>
              <a:rPr lang="pt-BR" dirty="0" smtClean="0"/>
              <a:t>). </a:t>
            </a:r>
          </a:p>
          <a:p>
            <a:pPr lvl="1"/>
            <a:r>
              <a:rPr lang="pt-BR" dirty="0" smtClean="0"/>
              <a:t>O atributo “</a:t>
            </a:r>
            <a:r>
              <a:rPr lang="pt-BR" dirty="0" err="1" smtClean="0"/>
              <a:t>mappedBy</a:t>
            </a:r>
            <a:r>
              <a:rPr lang="pt-BR" dirty="0" smtClean="0"/>
              <a:t>” da anotação define qual o atributo da classe relacionada participa deste relacionamento. </a:t>
            </a:r>
          </a:p>
          <a:p>
            <a:pPr lvl="1"/>
            <a:r>
              <a:rPr lang="pt-BR" dirty="0" smtClean="0"/>
              <a:t>O atributo “</a:t>
            </a:r>
            <a:r>
              <a:rPr lang="pt-BR" dirty="0" err="1" smtClean="0"/>
              <a:t>cascade</a:t>
            </a:r>
            <a:r>
              <a:rPr lang="pt-BR" dirty="0" smtClean="0"/>
              <a:t>=</a:t>
            </a:r>
            <a:r>
              <a:rPr lang="pt-BR" dirty="0" err="1" smtClean="0"/>
              <a:t>CascadeType</a:t>
            </a:r>
            <a:r>
              <a:rPr lang="pt-BR" dirty="0" smtClean="0"/>
              <a:t>.ALL” obriga que todas as operações que acontecem com o objeto sejam refletidos (cascateados) nos objetos associados em questão na operação executada.</a:t>
            </a:r>
          </a:p>
          <a:p>
            <a:pPr lvl="1"/>
            <a:r>
              <a:rPr lang="pt-BR" dirty="0" smtClean="0"/>
              <a:t> O atributo “</a:t>
            </a:r>
            <a:r>
              <a:rPr lang="pt-BR" dirty="0" err="1" smtClean="0"/>
              <a:t>fetch</a:t>
            </a:r>
            <a:r>
              <a:rPr lang="pt-BR" dirty="0" smtClean="0"/>
              <a:t>=</a:t>
            </a:r>
            <a:r>
              <a:rPr lang="pt-BR" dirty="0" err="1" smtClean="0"/>
              <a:t>FetchType</a:t>
            </a:r>
            <a:r>
              <a:rPr lang="pt-BR" dirty="0" smtClean="0"/>
              <a:t>.EAGER” da anotação faz com que, ao recuperar objeto, sejam também recuperados os objetos associados.</a:t>
            </a:r>
          </a:p>
          <a:p>
            <a:r>
              <a:rPr lang="pt-BR" dirty="0" smtClean="0"/>
              <a:t>@</a:t>
            </a:r>
            <a:r>
              <a:rPr lang="pt-BR" dirty="0" err="1" smtClean="0"/>
              <a:t>ManyToOne</a:t>
            </a:r>
            <a:endParaRPr lang="pt-BR" dirty="0" smtClean="0"/>
          </a:p>
          <a:p>
            <a:pPr lvl="1"/>
            <a:r>
              <a:rPr lang="pt-BR" dirty="0" smtClean="0"/>
              <a:t>Define o relacionamento N:1.</a:t>
            </a:r>
          </a:p>
          <a:p>
            <a:r>
              <a:rPr lang="pt-BR" dirty="0" smtClean="0"/>
              <a:t>@</a:t>
            </a:r>
            <a:r>
              <a:rPr lang="pt-BR" dirty="0" err="1" smtClean="0"/>
              <a:t>ManyToMany</a:t>
            </a:r>
            <a:endParaRPr lang="pt-BR" dirty="0" smtClean="0"/>
          </a:p>
          <a:p>
            <a:pPr lvl="1"/>
            <a:r>
              <a:rPr lang="pt-BR" dirty="0" smtClean="0"/>
              <a:t>Define o relacionamento N:N.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persistence</a:t>
            </a:r>
            <a:r>
              <a:rPr lang="pt-BR" dirty="0" smtClean="0"/>
              <a:t>.</a:t>
            </a:r>
            <a:r>
              <a:rPr lang="pt-BR" dirty="0" err="1" smtClean="0"/>
              <a:t>xml</a:t>
            </a:r>
            <a:endParaRPr lang="pt-BR" dirty="0"/>
          </a:p>
        </p:txBody>
      </p:sp>
      <p:sp>
        <p:nvSpPr>
          <p:cNvPr id="3" name="Espaço Reservado para Conteúdo 2"/>
          <p:cNvSpPr>
            <a:spLocks noGrp="1"/>
          </p:cNvSpPr>
          <p:nvPr>
            <p:ph sz="quarter" idx="1"/>
          </p:nvPr>
        </p:nvSpPr>
        <p:spPr/>
        <p:txBody>
          <a:bodyPr/>
          <a:lstStyle/>
          <a:p>
            <a:r>
              <a:rPr lang="pt-BR" dirty="0" smtClean="0"/>
              <a:t>Contém as configurações para acesso à base de dados.</a:t>
            </a:r>
          </a:p>
          <a:p>
            <a:pPr lvl="1"/>
            <a:r>
              <a:rPr lang="pt-BR" dirty="0" smtClean="0"/>
              <a:t>Nome do banco de dados.</a:t>
            </a:r>
          </a:p>
          <a:p>
            <a:pPr lvl="1"/>
            <a:r>
              <a:rPr lang="pt-BR" dirty="0" smtClean="0"/>
              <a:t>Caminho para a conexão.</a:t>
            </a:r>
          </a:p>
          <a:p>
            <a:pPr lvl="1"/>
            <a:r>
              <a:rPr lang="pt-BR" dirty="0" smtClean="0"/>
              <a:t>Nome do usuário.</a:t>
            </a:r>
          </a:p>
          <a:p>
            <a:pPr lvl="1"/>
            <a:r>
              <a:rPr lang="pt-BR" dirty="0" smtClean="0"/>
              <a:t>Senha de acesso.</a:t>
            </a:r>
          </a:p>
          <a:p>
            <a:r>
              <a:rPr lang="pt-BR" dirty="0" smtClean="0"/>
              <a:t>Define o dialeto utilizado e o provedor de persistência.</a:t>
            </a:r>
          </a:p>
          <a:p>
            <a:r>
              <a:rPr lang="pt-BR" dirty="0" smtClean="0"/>
              <a:t>Configurações de </a:t>
            </a:r>
            <a:r>
              <a:rPr lang="pt-BR" dirty="0" err="1" smtClean="0"/>
              <a:t>Cache</a:t>
            </a:r>
            <a:r>
              <a:rPr lang="pt-BR" dirty="0" smtClean="0"/>
              <a:t>.</a:t>
            </a:r>
          </a:p>
          <a:p>
            <a:r>
              <a:rPr lang="pt-BR" dirty="0" smtClean="0"/>
              <a:t>Configurações de Estratégias de geração de tabelas.</a:t>
            </a:r>
          </a:p>
          <a:p>
            <a:r>
              <a:rPr lang="pt-BR" dirty="0" smtClean="0"/>
              <a:t>Define a unidade de persistência.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152</TotalTime>
  <Words>904</Words>
  <Application>Microsoft Office PowerPoint</Application>
  <PresentationFormat>Apresentação na tela (4:3)</PresentationFormat>
  <Paragraphs>111</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Balcão Envidraçado</vt:lpstr>
      <vt:lpstr>Acesso ao Banco de Dados</vt:lpstr>
      <vt:lpstr>JPA (Java Persistence API)</vt:lpstr>
      <vt:lpstr>JPA</vt:lpstr>
      <vt:lpstr>Mapeamento (Classe - Tabela)</vt:lpstr>
      <vt:lpstr>Beans de Entidades</vt:lpstr>
      <vt:lpstr>Anotações (Entidades)</vt:lpstr>
      <vt:lpstr>Anotações (Entidades)</vt:lpstr>
      <vt:lpstr>Anotações (Entidades)</vt:lpstr>
      <vt:lpstr>persistence.xml</vt:lpstr>
      <vt:lpstr>Exercícios</vt:lpstr>
      <vt:lpstr>Entity Manager</vt:lpstr>
      <vt:lpstr>Entity Manager</vt:lpstr>
      <vt:lpstr>DAO</vt:lpstr>
      <vt:lpstr>DAO</vt:lpstr>
      <vt:lpstr>DAO</vt:lpstr>
      <vt:lpstr>Transações com o Banco de Dados</vt:lpstr>
      <vt:lpstr>Transações com o Banco de Dados</vt:lpstr>
      <vt:lpstr>Exercícios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Acesso ao Banco de Dados</dc:title>
  <dc:creator>Edmilson</dc:creator>
  <cp:lastModifiedBy>Edmilson</cp:lastModifiedBy>
  <cp:revision>19</cp:revision>
  <dcterms:created xsi:type="dcterms:W3CDTF">2011-11-06T20:04:22Z</dcterms:created>
  <dcterms:modified xsi:type="dcterms:W3CDTF">2014-10-16T22:14:19Z</dcterms:modified>
</cp:coreProperties>
</file>