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9116E20-0926-4625-AB0D-A936BE8E5BAB}" type="datetimeFigureOut">
              <a:rPr lang="pt-BR" smtClean="0"/>
              <a:pPr/>
              <a:t>01/11/2014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3223EC-6A3B-426B-A084-6DC4BDDEC2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f/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JSF (Java Server Faces)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Curso 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(Ciclo de Vida - Fases)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Restaurar Apresentação (</a:t>
            </a:r>
            <a:r>
              <a:rPr lang="pt-BR" b="1" dirty="0" err="1" smtClean="0"/>
              <a:t>Restore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): </a:t>
            </a:r>
          </a:p>
          <a:p>
            <a:pPr lvl="1"/>
            <a:r>
              <a:rPr lang="pt-BR" dirty="0" smtClean="0"/>
              <a:t>Inicia o processamento da requisição do ciclo de vida por meio da construção da árvore de componentes do JSF. Cada árvore de componentes possui um identificador único durante todo o aplicativo. O JSF constrói a apresentação da página e salva  na instância </a:t>
            </a:r>
            <a:r>
              <a:rPr lang="pt-BR" dirty="0" err="1" smtClean="0"/>
              <a:t>FacesContext</a:t>
            </a:r>
            <a:r>
              <a:rPr lang="pt-BR" dirty="0" smtClean="0"/>
              <a:t> para processamento das fases seguintes.</a:t>
            </a:r>
          </a:p>
          <a:p>
            <a:r>
              <a:rPr lang="pt-BR" b="1" dirty="0" smtClean="0"/>
              <a:t>Aplicar Valores Requisitados (</a:t>
            </a:r>
            <a:r>
              <a:rPr lang="pt-BR" b="1" dirty="0" err="1" smtClean="0"/>
              <a:t>Apply</a:t>
            </a:r>
            <a:r>
              <a:rPr lang="pt-BR" b="1" dirty="0" smtClean="0"/>
              <a:t> </a:t>
            </a:r>
            <a:r>
              <a:rPr lang="pt-BR" b="1" dirty="0" err="1" smtClean="0"/>
              <a:t>Requests</a:t>
            </a:r>
            <a:r>
              <a:rPr lang="pt-BR" b="1" dirty="0" smtClean="0"/>
              <a:t>):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Nesta fase, quaisquer novos valores inseridos são extraídos e armazenados por seus apropriados componentes.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(Ciclo de Vida - Fases)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Processar Validações (</a:t>
            </a:r>
            <a:r>
              <a:rPr lang="pt-BR" b="1" dirty="0" err="1" smtClean="0"/>
              <a:t>Process</a:t>
            </a:r>
            <a:r>
              <a:rPr lang="pt-BR" b="1" dirty="0" smtClean="0"/>
              <a:t> </a:t>
            </a:r>
            <a:r>
              <a:rPr lang="pt-BR" b="1" dirty="0" err="1" smtClean="0"/>
              <a:t>Validation</a:t>
            </a:r>
            <a:r>
              <a:rPr lang="pt-BR" b="1" dirty="0" smtClean="0"/>
              <a:t>): </a:t>
            </a:r>
          </a:p>
          <a:p>
            <a:pPr lvl="1"/>
            <a:r>
              <a:rPr lang="pt-BR" dirty="0" smtClean="0"/>
              <a:t>Depois do valor de cada componente ser atualizado, na fase de processo de validações, os componentes serão validados naqueles valores, se necessário.</a:t>
            </a:r>
          </a:p>
          <a:p>
            <a:r>
              <a:rPr lang="pt-BR" b="1" dirty="0" smtClean="0"/>
              <a:t>Atualizar Valores do Modelo</a:t>
            </a:r>
            <a:r>
              <a:rPr lang="pt-BR" dirty="0" smtClean="0"/>
              <a:t> </a:t>
            </a:r>
            <a:r>
              <a:rPr lang="pt-BR" b="1" dirty="0" smtClean="0"/>
              <a:t>(</a:t>
            </a:r>
            <a:r>
              <a:rPr lang="pt-BR" b="1" dirty="0" err="1" smtClean="0"/>
              <a:t>Update</a:t>
            </a:r>
            <a:r>
              <a:rPr lang="pt-BR" b="1" dirty="0" smtClean="0"/>
              <a:t> </a:t>
            </a:r>
            <a:r>
              <a:rPr lang="pt-BR" b="1" dirty="0" err="1" smtClean="0"/>
              <a:t>Model</a:t>
            </a:r>
            <a:r>
              <a:rPr lang="pt-BR" b="1" dirty="0" smtClean="0"/>
              <a:t> </a:t>
            </a:r>
            <a:r>
              <a:rPr lang="pt-BR" b="1" dirty="0" err="1" smtClean="0"/>
              <a:t>Values</a:t>
            </a:r>
            <a:r>
              <a:rPr lang="pt-BR" b="1" dirty="0" smtClean="0"/>
              <a:t>):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Alcança-se essa fase após todos os componentes serem validados. Nesta fase são atualizados os dados do modelo do aplicativo, que serão utilizados na lógica de programação.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(Ciclo de Vida - Fases)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Invocar Aplicação (</a:t>
            </a:r>
            <a:r>
              <a:rPr lang="pt-BR" b="1" dirty="0" err="1" smtClean="0"/>
              <a:t>Invoke</a:t>
            </a:r>
            <a:r>
              <a:rPr lang="pt-BR" b="1" dirty="0" smtClean="0"/>
              <a:t> Application):</a:t>
            </a:r>
          </a:p>
          <a:p>
            <a:pPr lvl="1"/>
            <a:r>
              <a:rPr lang="pt-BR" dirty="0" smtClean="0"/>
              <a:t>Durante esta fase, a implementação JSF manipula quaisquer eventos do aplicativo, tal como enviar um formulário ou ir a outra página através de um link.</a:t>
            </a:r>
          </a:p>
          <a:p>
            <a:r>
              <a:rPr lang="pt-BR" b="1" dirty="0" err="1" smtClean="0"/>
              <a:t>Renderizar</a:t>
            </a:r>
            <a:r>
              <a:rPr lang="pt-BR" b="1" dirty="0" smtClean="0"/>
              <a:t> Resposta</a:t>
            </a:r>
            <a:r>
              <a:rPr lang="pt-BR" dirty="0" smtClean="0"/>
              <a:t> </a:t>
            </a:r>
            <a:r>
              <a:rPr lang="pt-BR" b="1" dirty="0" smtClean="0"/>
              <a:t>(Render </a:t>
            </a:r>
            <a:r>
              <a:rPr lang="pt-BR" b="1" dirty="0" err="1" smtClean="0"/>
              <a:t>Response</a:t>
            </a:r>
            <a:r>
              <a:rPr lang="pt-BR" b="1" dirty="0" smtClean="0"/>
              <a:t>):</a:t>
            </a:r>
          </a:p>
          <a:p>
            <a:pPr lvl="1"/>
            <a:r>
              <a:rPr lang="pt-BR" dirty="0" smtClean="0"/>
              <a:t>Esta é a fase final, ao qual é </a:t>
            </a:r>
            <a:r>
              <a:rPr lang="pt-BR" dirty="0" err="1" smtClean="0"/>
              <a:t>renderizada</a:t>
            </a:r>
            <a:r>
              <a:rPr lang="pt-BR" dirty="0" smtClean="0"/>
              <a:t> a página para o cliente. Se este é um pedido inicial para esta página,  os componentes são acrescentados à apresentação neste momento. Se este é um </a:t>
            </a:r>
            <a:r>
              <a:rPr lang="pt-BR" dirty="0" err="1" smtClean="0"/>
              <a:t>postback</a:t>
            </a:r>
            <a:r>
              <a:rPr lang="pt-BR" dirty="0" smtClean="0"/>
              <a:t>,  os componentes já foram acrescidos à apresentação e serão atualizados os valores. Se há mensagens de conversão ou erros estes serão exibidos.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 </a:t>
            </a:r>
            <a:r>
              <a:rPr lang="pt-BR" b="1" dirty="0" err="1" smtClean="0"/>
              <a:t>beans</a:t>
            </a:r>
            <a:r>
              <a:rPr lang="pt-BR" dirty="0" smtClean="0"/>
              <a:t> gerenciados pelo JSF.</a:t>
            </a:r>
          </a:p>
          <a:p>
            <a:r>
              <a:rPr lang="pt-BR" dirty="0" smtClean="0"/>
              <a:t>Um </a:t>
            </a:r>
            <a:r>
              <a:rPr lang="pt-BR" b="1" dirty="0" err="1" smtClean="0"/>
              <a:t>bean</a:t>
            </a:r>
            <a:r>
              <a:rPr lang="pt-BR" dirty="0" smtClean="0"/>
              <a:t> em Java é uma classe simples que expõe atributos/propriedades e métodos para eventos em um ambiente como o JSF.</a:t>
            </a:r>
          </a:p>
          <a:p>
            <a:r>
              <a:rPr lang="pt-BR" dirty="0" smtClean="0"/>
              <a:t>Um atributo é nada mais que uma variável nomeada com um determinado tipo que pode ser lido ou escrito.</a:t>
            </a:r>
          </a:p>
          <a:p>
            <a:r>
              <a:rPr lang="pt-BR" dirty="0" smtClean="0"/>
              <a:t>Declaramos o atributo como privado por convenção e depois implementamos os métodos </a:t>
            </a:r>
            <a:r>
              <a:rPr lang="pt-BR" dirty="0" err="1" smtClean="0"/>
              <a:t>get</a:t>
            </a:r>
            <a:r>
              <a:rPr lang="pt-BR" dirty="0" smtClean="0"/>
              <a:t> (Pegar o valor) e set (</a:t>
            </a:r>
            <a:r>
              <a:rPr lang="pt-BR" dirty="0" err="1" smtClean="0"/>
              <a:t>Setar</a:t>
            </a:r>
            <a:r>
              <a:rPr lang="pt-BR" dirty="0" smtClean="0"/>
              <a:t> o valor) para acessá-lo. </a:t>
            </a:r>
          </a:p>
          <a:p>
            <a:r>
              <a:rPr lang="pt-BR" dirty="0" smtClean="0"/>
              <a:t>Usamos a anotação </a:t>
            </a:r>
            <a:r>
              <a:rPr lang="pt-BR" b="1" dirty="0" smtClean="0"/>
              <a:t>@</a:t>
            </a:r>
            <a:r>
              <a:rPr lang="pt-BR" b="1" dirty="0" err="1" smtClean="0"/>
              <a:t>ManagedBean</a:t>
            </a:r>
            <a:r>
              <a:rPr lang="pt-BR" dirty="0" smtClean="0"/>
              <a:t>, do pacote </a:t>
            </a:r>
            <a:r>
              <a:rPr lang="pt-BR" b="1" dirty="0" err="1" smtClean="0"/>
              <a:t>javax</a:t>
            </a:r>
            <a:r>
              <a:rPr lang="pt-BR" b="1" dirty="0" smtClean="0"/>
              <a:t>.faces.</a:t>
            </a:r>
            <a:r>
              <a:rPr lang="pt-BR" b="1" dirty="0" err="1" smtClean="0"/>
              <a:t>bean</a:t>
            </a:r>
            <a:r>
              <a:rPr lang="pt-BR" b="1" dirty="0" smtClean="0"/>
              <a:t>.</a:t>
            </a:r>
            <a:r>
              <a:rPr lang="pt-BR" b="1" dirty="0" err="1" smtClean="0"/>
              <a:t>ManagedBean</a:t>
            </a:r>
            <a:r>
              <a:rPr lang="pt-BR" dirty="0" smtClean="0"/>
              <a:t>, para registrar a classe como sendo uma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onde, através do atributo </a:t>
            </a:r>
            <a:r>
              <a:rPr lang="pt-BR" b="1" dirty="0" err="1" smtClean="0"/>
              <a:t>name</a:t>
            </a:r>
            <a:r>
              <a:rPr lang="pt-BR" dirty="0" smtClean="0"/>
              <a:t>, damos o nome que será acessível pelos componentes das páginas JSF.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8577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beanAluno</a:t>
            </a:r>
            <a:r>
              <a:rPr lang="pt-BR" dirty="0" smtClean="0"/>
              <a:t>")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beanAluno</a:t>
            </a:r>
            <a:r>
              <a:rPr lang="pt-BR" dirty="0" smtClean="0"/>
              <a:t> {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ra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getRa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ra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setRa</a:t>
            </a:r>
            <a:r>
              <a:rPr lang="pt-BR" dirty="0" smtClean="0"/>
              <a:t>(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ra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</a:t>
            </a:r>
            <a:r>
              <a:rPr lang="pt-BR" dirty="0" err="1" smtClean="0"/>
              <a:t>ra</a:t>
            </a:r>
            <a:r>
              <a:rPr lang="pt-BR" dirty="0" smtClean="0"/>
              <a:t> = </a:t>
            </a:r>
            <a:r>
              <a:rPr lang="pt-BR" dirty="0" err="1" smtClean="0"/>
              <a:t>ra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String </a:t>
            </a:r>
            <a:r>
              <a:rPr lang="pt-BR" dirty="0" err="1" smtClean="0"/>
              <a:t>getNome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nome;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setNome</a:t>
            </a:r>
            <a:r>
              <a:rPr lang="pt-BR" dirty="0" smtClean="0"/>
              <a:t>(String nome)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.nome = nome;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que represente um cliente, contendo os seguintes atributos:</a:t>
            </a:r>
          </a:p>
          <a:p>
            <a:pPr lvl="1"/>
            <a:r>
              <a:rPr lang="pt-BR" dirty="0" err="1" smtClean="0"/>
              <a:t>Codigo</a:t>
            </a:r>
            <a:r>
              <a:rPr lang="pt-BR" dirty="0" smtClean="0"/>
              <a:t>, nome, </a:t>
            </a:r>
            <a:r>
              <a:rPr lang="pt-BR" dirty="0" err="1" smtClean="0"/>
              <a:t>razao_social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</a:t>
            </a:r>
            <a:r>
              <a:rPr lang="pt-BR" dirty="0" err="1" smtClean="0"/>
              <a:t>data_nascimento</a:t>
            </a:r>
            <a:r>
              <a:rPr lang="pt-BR" dirty="0" smtClean="0"/>
              <a:t>, telefone e </a:t>
            </a:r>
            <a:r>
              <a:rPr lang="pt-BR" dirty="0" err="1" smtClean="0"/>
              <a:t>endereco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Criar um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que represente um produto, contendo os seguintes atributos:</a:t>
            </a:r>
          </a:p>
          <a:p>
            <a:pPr lvl="1"/>
            <a:r>
              <a:rPr lang="pt-BR" dirty="0" err="1" smtClean="0"/>
              <a:t>Codigo</a:t>
            </a:r>
            <a:r>
              <a:rPr lang="pt-BR" dirty="0" smtClean="0"/>
              <a:t>, nome e </a:t>
            </a:r>
            <a:r>
              <a:rPr lang="pt-BR" dirty="0" err="1" smtClean="0"/>
              <a:t>data_de_fabricacao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Prefixo h.</a:t>
            </a:r>
          </a:p>
          <a:p>
            <a:pPr lvl="1"/>
            <a:r>
              <a:rPr lang="pt-BR" dirty="0" err="1" smtClean="0"/>
              <a:t>xmlns</a:t>
            </a:r>
            <a:r>
              <a:rPr lang="pt-BR" dirty="0" smtClean="0"/>
              <a:t>:h=</a:t>
            </a:r>
            <a:r>
              <a:rPr lang="pt-BR" dirty="0" smtClean="0">
                <a:hlinkClick r:id="rId2"/>
              </a:rPr>
              <a:t>http://java.sun.com/jsf/html</a:t>
            </a:r>
          </a:p>
          <a:p>
            <a:r>
              <a:rPr lang="pt-BR" dirty="0" smtClean="0"/>
              <a:t>São </a:t>
            </a:r>
            <a:r>
              <a:rPr lang="pt-BR" dirty="0" err="1" smtClean="0"/>
              <a:t>tags</a:t>
            </a:r>
            <a:r>
              <a:rPr lang="pt-BR" dirty="0" smtClean="0"/>
              <a:t> normais igual no HTML.</a:t>
            </a:r>
            <a:endParaRPr lang="pt-BR" dirty="0" smtClean="0">
              <a:hlinkClick r:id="rId2"/>
            </a:endParaRPr>
          </a:p>
          <a:p>
            <a:r>
              <a:rPr lang="pt-BR" dirty="0" smtClean="0"/>
              <a:t>Vários componentes prontos para o uso.</a:t>
            </a:r>
            <a:endParaRPr lang="pt-BR" dirty="0" smtClean="0">
              <a:hlinkClick r:id="rId2"/>
            </a:endParaRPr>
          </a:p>
          <a:p>
            <a:r>
              <a:rPr lang="pt-BR" dirty="0" smtClean="0"/>
              <a:t>Todo componente tem um id, caso o desenvolvedor não coloque, o JSF inseri um id aleatório.</a:t>
            </a:r>
          </a:p>
          <a:p>
            <a:r>
              <a:rPr lang="pt-BR" dirty="0" smtClean="0"/>
              <a:t>Podemos utilizar componentes de outras empresas e até feitos com HTML puro juntos com os componentes padrão JSF.</a:t>
            </a:r>
          </a:p>
          <a:p>
            <a:r>
              <a:rPr lang="pt-BR" dirty="0" smtClean="0"/>
              <a:t>Os componentes podem se ligar aos atributos </a:t>
            </a:r>
            <a:r>
              <a:rPr lang="pt-BR" smtClean="0"/>
              <a:t>e métodos </a:t>
            </a:r>
            <a:r>
              <a:rPr lang="pt-BR" dirty="0" smtClean="0"/>
              <a:t>dos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r>
              <a:rPr lang="pt-BR" dirty="0" smtClean="0"/>
              <a:t> por da EL (</a:t>
            </a:r>
            <a:r>
              <a:rPr lang="pt-BR" dirty="0" err="1" smtClean="0"/>
              <a:t>Expression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propriedade </a:t>
            </a:r>
            <a:r>
              <a:rPr lang="pt-BR" dirty="0" err="1" smtClean="0"/>
              <a:t>value</a:t>
            </a:r>
            <a:r>
              <a:rPr lang="pt-BR" dirty="0" smtClean="0"/>
              <a:t> para atributos (GET, SET).</a:t>
            </a:r>
          </a:p>
          <a:p>
            <a:pPr lvl="1"/>
            <a:r>
              <a:rPr lang="pt-BR" dirty="0" smtClean="0"/>
              <a:t>eventos para métodos.</a:t>
            </a:r>
          </a:p>
          <a:p>
            <a:r>
              <a:rPr lang="pt-BR" dirty="0" smtClean="0"/>
              <a:t>O desenvolvedor pode criar componentes customizados e adicioná-los por </a:t>
            </a:r>
            <a:r>
              <a:rPr lang="pt-BR" dirty="0" err="1" smtClean="0"/>
              <a:t>tags</a:t>
            </a:r>
            <a:r>
              <a:rPr lang="pt-BR" dirty="0" smtClean="0"/>
              <a:t> próprias em páginas assim como os componentes da biblioteca padrão.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dos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chamar funções Java Script.</a:t>
            </a:r>
          </a:p>
          <a:p>
            <a:r>
              <a:rPr lang="pt-BR" dirty="0" smtClean="0"/>
              <a:t>Dependendo do componente podemos implementar chamadas aos eventos.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commandButton</a:t>
            </a:r>
            <a:endParaRPr lang="pt-BR" dirty="0" smtClean="0"/>
          </a:p>
          <a:p>
            <a:pPr lvl="2"/>
            <a:r>
              <a:rPr lang="pt-BR" dirty="0" err="1" smtClean="0"/>
              <a:t>actionListener</a:t>
            </a:r>
            <a:endParaRPr lang="pt-BR" dirty="0" smtClean="0"/>
          </a:p>
          <a:p>
            <a:pPr lvl="2"/>
            <a:r>
              <a:rPr lang="pt-BR" dirty="0" err="1" smtClean="0"/>
              <a:t>action</a:t>
            </a:r>
            <a:endParaRPr lang="pt-BR" dirty="0" smtClean="0"/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selectOneMenu</a:t>
            </a:r>
            <a:endParaRPr lang="pt-BR" dirty="0" smtClean="0"/>
          </a:p>
          <a:p>
            <a:pPr lvl="2"/>
            <a:r>
              <a:rPr lang="pt-BR" dirty="0" err="1" smtClean="0"/>
              <a:t>valueChangeListener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8577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xmlns</a:t>
            </a:r>
            <a:r>
              <a:rPr lang="pt-BR" dirty="0" smtClean="0"/>
              <a:t>:h="http://java.sun.com/jsf/html"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xmlns</a:t>
            </a:r>
            <a:r>
              <a:rPr lang="pt-BR" dirty="0" smtClean="0"/>
              <a:t>:f="http://java.sun.com/jsf/core"&gt; </a:t>
            </a:r>
          </a:p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title</a:t>
            </a:r>
            <a:r>
              <a:rPr lang="pt-BR" dirty="0" smtClean="0"/>
              <a:t>&gt;Cadastro de Fornecedores&lt;/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&lt;h:</a:t>
            </a:r>
            <a:r>
              <a:rPr lang="pt-BR" dirty="0" err="1" smtClean="0"/>
              <a:t>form</a:t>
            </a:r>
            <a:r>
              <a:rPr lang="pt-BR" dirty="0" smtClean="0"/>
              <a:t> id="</a:t>
            </a:r>
            <a:r>
              <a:rPr lang="pt-BR" dirty="0" err="1" smtClean="0"/>
              <a:t>formulario</a:t>
            </a:r>
            <a:r>
              <a:rPr lang="pt-BR" dirty="0" smtClean="0"/>
              <a:t>"&gt;            </a:t>
            </a:r>
          </a:p>
          <a:p>
            <a:pPr>
              <a:buNone/>
            </a:pPr>
            <a:r>
              <a:rPr lang="pt-BR" dirty="0" smtClean="0"/>
              <a:t>             &lt;h:</a:t>
            </a:r>
            <a:r>
              <a:rPr lang="pt-BR" dirty="0" err="1" smtClean="0"/>
              <a:t>panelGrid</a:t>
            </a:r>
            <a:r>
              <a:rPr lang="pt-BR" dirty="0" smtClean="0"/>
              <a:t> </a:t>
            </a:r>
            <a:r>
              <a:rPr lang="pt-BR" dirty="0" err="1" smtClean="0"/>
              <a:t>columns</a:t>
            </a:r>
            <a:r>
              <a:rPr lang="pt-BR" dirty="0" smtClean="0"/>
              <a:t>="3"&gt;</a:t>
            </a:r>
          </a:p>
          <a:p>
            <a:pPr>
              <a:buNone/>
            </a:pPr>
            <a:r>
              <a:rPr lang="pt-BR" dirty="0" smtClean="0"/>
              <a:t>                 &lt;h:</a:t>
            </a:r>
            <a:r>
              <a:rPr lang="pt-BR" dirty="0" err="1" smtClean="0"/>
              <a:t>outputLabel</a:t>
            </a:r>
            <a:r>
              <a:rPr lang="pt-BR" dirty="0" smtClean="0"/>
              <a:t> for="</a:t>
            </a:r>
            <a:r>
              <a:rPr lang="pt-BR" dirty="0" err="1" smtClean="0"/>
              <a:t>codigo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Codigo</a:t>
            </a:r>
            <a:r>
              <a:rPr lang="pt-BR" dirty="0" smtClean="0"/>
              <a:t>:"/&gt;</a:t>
            </a:r>
          </a:p>
          <a:p>
            <a:pPr>
              <a:buNone/>
            </a:pPr>
            <a:r>
              <a:rPr lang="pt-BR" dirty="0" smtClean="0"/>
              <a:t>                 &lt;h:</a:t>
            </a:r>
            <a:r>
              <a:rPr lang="pt-BR" dirty="0" err="1" smtClean="0"/>
              <a:t>inputText</a:t>
            </a:r>
            <a:r>
              <a:rPr lang="pt-BR" dirty="0" smtClean="0"/>
              <a:t> id="</a:t>
            </a:r>
            <a:r>
              <a:rPr lang="pt-BR" dirty="0" err="1" smtClean="0"/>
              <a:t>codigo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fornecedorBean</a:t>
            </a:r>
            <a:r>
              <a:rPr lang="pt-BR" dirty="0" smtClean="0"/>
              <a:t>.</a:t>
            </a:r>
            <a:r>
              <a:rPr lang="pt-BR" dirty="0" err="1" smtClean="0"/>
              <a:t>codigo</a:t>
            </a:r>
            <a:r>
              <a:rPr lang="pt-BR" dirty="0" smtClean="0"/>
              <a:t>}"  /&gt;</a:t>
            </a:r>
          </a:p>
          <a:p>
            <a:pPr>
              <a:buNone/>
            </a:pPr>
            <a:r>
              <a:rPr lang="pt-BR" dirty="0" smtClean="0"/>
              <a:t>                 &lt;h:</a:t>
            </a:r>
            <a:r>
              <a:rPr lang="pt-BR" dirty="0" err="1" smtClean="0"/>
              <a:t>message</a:t>
            </a:r>
            <a:r>
              <a:rPr lang="pt-BR" dirty="0" smtClean="0"/>
              <a:t> for="</a:t>
            </a:r>
            <a:r>
              <a:rPr lang="pt-BR" dirty="0" err="1" smtClean="0"/>
              <a:t>codigo</a:t>
            </a:r>
            <a:r>
              <a:rPr lang="pt-BR" dirty="0" smtClean="0"/>
              <a:t>"/&gt;</a:t>
            </a:r>
          </a:p>
          <a:p>
            <a:pPr>
              <a:buNone/>
            </a:pPr>
            <a:r>
              <a:rPr lang="en-US" dirty="0" smtClean="0"/>
              <a:t>                 &lt;h:commandButton value="</a:t>
            </a:r>
            <a:r>
              <a:rPr lang="en-US" dirty="0" err="1" smtClean="0"/>
              <a:t>Salvar</a:t>
            </a:r>
            <a:r>
              <a:rPr lang="en-US" dirty="0" smtClean="0"/>
              <a:t>"                             			</a:t>
            </a:r>
            <a:r>
              <a:rPr lang="en-US" dirty="0" err="1" smtClean="0"/>
              <a:t>actionListener</a:t>
            </a:r>
            <a:r>
              <a:rPr lang="en-US" dirty="0" smtClean="0"/>
              <a:t>="#{</a:t>
            </a:r>
            <a:r>
              <a:rPr lang="en-US" dirty="0" err="1" smtClean="0"/>
              <a:t>fornecedorBean.salvar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                 &lt;h:commandButton value="</a:t>
            </a:r>
            <a:r>
              <a:rPr lang="en-US" dirty="0" err="1" smtClean="0"/>
              <a:t>Resetar</a:t>
            </a:r>
            <a:r>
              <a:rPr lang="en-US" dirty="0" smtClean="0"/>
              <a:t>" 					action="#{</a:t>
            </a:r>
            <a:r>
              <a:rPr lang="en-US" dirty="0" err="1" smtClean="0"/>
              <a:t>fornecedorBean.resetar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pt-BR" dirty="0" smtClean="0"/>
              <a:t>        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Altere o exemplo criando um cadastro de Produtos. Neste cadastro devemos ter o código,  nome do produto e a data de fabricação.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 (</a:t>
            </a:r>
            <a:r>
              <a:rPr lang="pt-BR" dirty="0" err="1" smtClean="0"/>
              <a:t>Model-View-Controller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143511"/>
          </a:xfrm>
        </p:spPr>
        <p:txBody>
          <a:bodyPr>
            <a:normAutofit/>
          </a:bodyPr>
          <a:lstStyle/>
          <a:p>
            <a:r>
              <a:rPr lang="pt-BR" sz="2200" dirty="0" smtClean="0"/>
              <a:t>Arquitetura de software que visa separar a lógica de negócio da lógica de apresentação.</a:t>
            </a:r>
          </a:p>
          <a:p>
            <a:r>
              <a:rPr lang="pt-BR" sz="2200" dirty="0" smtClean="0"/>
              <a:t>Permite o desenvolvimento, as correções e testes em separado.</a:t>
            </a:r>
          </a:p>
          <a:p>
            <a:r>
              <a:rPr lang="pt-BR" sz="2200" dirty="0" smtClean="0"/>
              <a:t>O modelo (</a:t>
            </a:r>
            <a:r>
              <a:rPr lang="pt-BR" sz="2200" i="1" dirty="0" err="1" smtClean="0"/>
              <a:t>model</a:t>
            </a:r>
            <a:r>
              <a:rPr lang="pt-BR" sz="2200" dirty="0" smtClean="0"/>
              <a:t>) é usado para definir e gerenciar o domínio da informação e notificar observadores sobre mudanças nos dados.</a:t>
            </a:r>
          </a:p>
          <a:p>
            <a:pPr lvl="1"/>
            <a:r>
              <a:rPr lang="pt-BR" sz="2200" dirty="0" smtClean="0"/>
              <a:t>Domínio igual a dados (clientes, fornecedores)</a:t>
            </a:r>
          </a:p>
          <a:p>
            <a:r>
              <a:rPr lang="pt-BR" sz="2200" dirty="0" smtClean="0"/>
              <a:t>A visão (</a:t>
            </a:r>
            <a:r>
              <a:rPr lang="pt-BR" sz="2200" i="1" dirty="0" err="1" smtClean="0"/>
              <a:t>view</a:t>
            </a:r>
            <a:r>
              <a:rPr lang="pt-BR" sz="2200" dirty="0" smtClean="0"/>
              <a:t>) é onde o usuário interagi e visualiza os dados. Podemos ter diferentes visões para um mesmo modelo.</a:t>
            </a:r>
          </a:p>
          <a:p>
            <a:r>
              <a:rPr lang="pt-BR" sz="2200" dirty="0" smtClean="0"/>
              <a:t>O controlador (</a:t>
            </a:r>
            <a:r>
              <a:rPr lang="pt-BR" sz="2200" i="1" dirty="0" err="1" smtClean="0"/>
              <a:t>controller</a:t>
            </a:r>
            <a:r>
              <a:rPr lang="pt-BR" sz="2200" dirty="0" smtClean="0"/>
              <a:t>) recebe a entrada de dados e inicia a resposta ao utilizador ao invocar objetos do modelo, e por fim uma visão baseada na entrada. Ele também é responsável pela validação e filtragem da entrada de dados pela </a:t>
            </a:r>
            <a:r>
              <a:rPr lang="pt-BR" sz="2200" dirty="0" err="1" smtClean="0"/>
              <a:t>view</a:t>
            </a:r>
            <a:r>
              <a:rPr lang="pt-BR" sz="2200" dirty="0" smtClean="0"/>
              <a:t>.</a:t>
            </a:r>
          </a:p>
          <a:p>
            <a:pPr lvl="1"/>
            <a:r>
              <a:rPr lang="pt-BR" sz="2200" dirty="0" smtClean="0"/>
              <a:t>Realiza a ponte entre o </a:t>
            </a:r>
            <a:r>
              <a:rPr lang="pt-BR" sz="2200" dirty="0" err="1" smtClean="0"/>
              <a:t>model</a:t>
            </a:r>
            <a:r>
              <a:rPr lang="pt-BR" sz="2200" dirty="0" smtClean="0"/>
              <a:t> e a </a:t>
            </a:r>
            <a:r>
              <a:rPr lang="pt-BR" sz="2200" dirty="0" err="1" smtClean="0"/>
              <a:t>view</a:t>
            </a:r>
            <a:r>
              <a:rPr lang="pt-BR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Validadores e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Usuários entram com os dados em um formulário Web com um formato de texto. </a:t>
            </a:r>
          </a:p>
          <a:p>
            <a:r>
              <a:rPr lang="pt-BR" dirty="0" smtClean="0"/>
              <a:t>Podemos validar de forma padrão ou personalizada como serão aceitos estes textos (dados). </a:t>
            </a:r>
          </a:p>
          <a:p>
            <a:r>
              <a:rPr lang="pt-BR" dirty="0" smtClean="0"/>
              <a:t>Estas validações, assim como suas conversões, são feitas pelo conjunto de </a:t>
            </a:r>
            <a:r>
              <a:rPr lang="pt-BR" dirty="0" err="1" smtClean="0"/>
              <a:t>tags</a:t>
            </a:r>
            <a:r>
              <a:rPr lang="pt-BR" dirty="0" smtClean="0"/>
              <a:t> JSF Core, que incluímos da seguinte forma:</a:t>
            </a:r>
          </a:p>
          <a:p>
            <a:pPr lvl="1"/>
            <a:r>
              <a:rPr lang="it-IT" dirty="0" smtClean="0"/>
              <a:t>&lt;%@ taglib uri=”http://java.sun.com/jsf/core” prefix=”f”%&gt;</a:t>
            </a:r>
          </a:p>
          <a:p>
            <a:r>
              <a:rPr lang="it-IT" dirty="0" smtClean="0"/>
              <a:t>Podemos também utilizar o atributo </a:t>
            </a:r>
            <a:r>
              <a:rPr lang="it-IT" b="1" dirty="0" smtClean="0"/>
              <a:t>required</a:t>
            </a:r>
            <a:r>
              <a:rPr lang="it-IT" dirty="0" smtClean="0"/>
              <a:t> para obrigar ao usuário digitar um valor.</a:t>
            </a:r>
          </a:p>
          <a:p>
            <a:r>
              <a:rPr lang="it-IT" dirty="0" smtClean="0"/>
              <a:t>Podemos definir as mensagens que irão aparecer para o usuário.</a:t>
            </a:r>
          </a:p>
          <a:p>
            <a:r>
              <a:rPr lang="it-IT" dirty="0" smtClean="0"/>
              <a:t>Também podemos definir nossos próprios validadores e conversores.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meuManagedBean</a:t>
            </a:r>
            <a:r>
              <a:rPr lang="pt-BR" dirty="0" smtClean="0"/>
              <a:t>.texto}"</a:t>
            </a:r>
          </a:p>
          <a:p>
            <a:pPr>
              <a:buNone/>
            </a:pPr>
            <a:r>
              <a:rPr lang="pt-BR" dirty="0" err="1" smtClean="0"/>
              <a:t>required</a:t>
            </a:r>
            <a:r>
              <a:rPr lang="pt-BR" dirty="0" smtClean="0"/>
              <a:t>="</a:t>
            </a:r>
            <a:r>
              <a:rPr lang="pt-BR" dirty="0" err="1" smtClean="0"/>
              <a:t>true</a:t>
            </a:r>
            <a:r>
              <a:rPr lang="pt-BR" dirty="0" smtClean="0"/>
              <a:t>" </a:t>
            </a:r>
            <a:r>
              <a:rPr lang="pt-BR" dirty="0" err="1" smtClean="0"/>
              <a:t>validatorMessage</a:t>
            </a:r>
            <a:r>
              <a:rPr lang="pt-BR" dirty="0" smtClean="0"/>
              <a:t>="Mínimo de 3 caracteres” </a:t>
            </a:r>
            <a:r>
              <a:rPr lang="pt-BR" dirty="0" err="1" smtClean="0"/>
              <a:t>requiredMessage</a:t>
            </a:r>
            <a:r>
              <a:rPr lang="pt-BR" dirty="0" smtClean="0"/>
              <a:t>="Campo obrigatório"&gt;</a:t>
            </a:r>
          </a:p>
          <a:p>
            <a:pPr>
              <a:buNone/>
            </a:pPr>
            <a:r>
              <a:rPr lang="pt-BR" dirty="0" smtClean="0"/>
              <a:t>		&lt;f:</a:t>
            </a:r>
            <a:r>
              <a:rPr lang="pt-BR" dirty="0" err="1" smtClean="0"/>
              <a:t>validateLength</a:t>
            </a:r>
            <a:r>
              <a:rPr lang="pt-BR" dirty="0" smtClean="0"/>
              <a:t> </a:t>
            </a:r>
            <a:r>
              <a:rPr lang="pt-BR" dirty="0" err="1" smtClean="0"/>
              <a:t>minimum</a:t>
            </a:r>
            <a:r>
              <a:rPr lang="pt-BR" dirty="0" smtClean="0"/>
              <a:t>="3" /&gt;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inputText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 id="data"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meuManagedBean</a:t>
            </a:r>
            <a:r>
              <a:rPr lang="pt-BR" dirty="0" smtClean="0"/>
              <a:t>.data}"&gt;</a:t>
            </a:r>
          </a:p>
          <a:p>
            <a:pPr>
              <a:buNone/>
            </a:pPr>
            <a:r>
              <a:rPr lang="pt-BR" dirty="0" smtClean="0"/>
              <a:t>		&lt;f:</a:t>
            </a:r>
            <a:r>
              <a:rPr lang="pt-BR" dirty="0" err="1" smtClean="0"/>
              <a:t>convertDateTime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="</a:t>
            </a:r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yyyy</a:t>
            </a:r>
            <a:r>
              <a:rPr lang="pt-BR" dirty="0" smtClean="0"/>
              <a:t>" </a:t>
            </a:r>
            <a:r>
              <a:rPr lang="pt-BR" dirty="0" err="1" smtClean="0"/>
              <a:t>locale</a:t>
            </a:r>
            <a:r>
              <a:rPr lang="pt-BR" dirty="0" smtClean="0"/>
              <a:t>="</a:t>
            </a:r>
            <a:r>
              <a:rPr lang="pt-BR" dirty="0" err="1" smtClean="0"/>
              <a:t>pt_br</a:t>
            </a:r>
            <a:r>
              <a:rPr lang="pt-BR" dirty="0" smtClean="0"/>
              <a:t>" </a:t>
            </a:r>
            <a:r>
              <a:rPr lang="pt-BR" dirty="0" err="1" smtClean="0"/>
              <a:t>timeZone</a:t>
            </a:r>
            <a:r>
              <a:rPr lang="pt-BR" dirty="0" smtClean="0"/>
              <a:t>="America/</a:t>
            </a:r>
            <a:r>
              <a:rPr lang="pt-BR" dirty="0" err="1" smtClean="0"/>
              <a:t>Sao_Paulo</a:t>
            </a:r>
            <a:r>
              <a:rPr lang="pt-BR" smtClean="0"/>
              <a:t>" /&gt;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inputText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Altere o cadastro de produtos anterior e valide os </a:t>
            </a:r>
            <a:r>
              <a:rPr lang="pt-BR" smtClean="0"/>
              <a:t>seguintes campos:</a:t>
            </a:r>
            <a:endParaRPr lang="pt-BR" dirty="0" smtClean="0"/>
          </a:p>
          <a:p>
            <a:pPr lvl="1"/>
            <a:r>
              <a:rPr lang="pt-BR" dirty="0" smtClean="0"/>
              <a:t>Código deve ser numérico e ter de 1 a 3 dígitos.</a:t>
            </a:r>
          </a:p>
          <a:p>
            <a:pPr lvl="1"/>
            <a:r>
              <a:rPr lang="pt-BR" dirty="0" smtClean="0"/>
              <a:t>Nome do produto deve ser obrigatório e  ter no máximo 50 caracteres.</a:t>
            </a:r>
          </a:p>
          <a:p>
            <a:pPr lvl="1"/>
            <a:r>
              <a:rPr lang="pt-BR" dirty="0" smtClean="0"/>
              <a:t>A data de fabricação deve ser convertida e apresentada no nosso formato.</a:t>
            </a:r>
          </a:p>
          <a:p>
            <a:pPr lvl="2"/>
            <a:r>
              <a:rPr lang="pt-BR" dirty="0" err="1" smtClean="0"/>
              <a:t>pattern</a:t>
            </a:r>
            <a:r>
              <a:rPr lang="pt-BR" dirty="0" smtClean="0"/>
              <a:t>: </a:t>
            </a:r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yyyy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</a:t>
            </a:r>
            <a:r>
              <a:rPr lang="pt-BR" smtClean="0"/>
              <a:t>Entre Páginas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navegação é feita de forma implícita.</a:t>
            </a:r>
          </a:p>
          <a:p>
            <a:r>
              <a:rPr lang="pt-BR" dirty="0" smtClean="0"/>
              <a:t>Utilizamos a propriedade </a:t>
            </a:r>
            <a:r>
              <a:rPr lang="pt-BR" dirty="0" err="1" smtClean="0"/>
              <a:t>action</a:t>
            </a:r>
            <a:r>
              <a:rPr lang="pt-BR" dirty="0" smtClean="0"/>
              <a:t> dos componentes para navegarmos.</a:t>
            </a:r>
          </a:p>
          <a:p>
            <a:pPr lvl="1"/>
            <a:r>
              <a:rPr lang="pt-BR" dirty="0" smtClean="0"/>
              <a:t>Podendo ser no código.</a:t>
            </a:r>
          </a:p>
          <a:p>
            <a:pPr lvl="1"/>
            <a:r>
              <a:rPr lang="pt-BR" dirty="0" smtClean="0"/>
              <a:t>No próprio componente. </a:t>
            </a:r>
          </a:p>
          <a:p>
            <a:r>
              <a:rPr lang="pt-BR" dirty="0" smtClean="0"/>
              <a:t>O desenvolvedor deve colocar o nome da página que deseja apresentar.</a:t>
            </a:r>
          </a:p>
          <a:p>
            <a:r>
              <a:rPr lang="pt-BR" dirty="0" smtClean="0"/>
              <a:t>Podemos utilizar a propriedade </a:t>
            </a:r>
            <a:r>
              <a:rPr lang="pt-BR" dirty="0" err="1" smtClean="0"/>
              <a:t>immediate</a:t>
            </a:r>
            <a:r>
              <a:rPr lang="pt-BR" dirty="0" smtClean="0"/>
              <a:t> = “</a:t>
            </a:r>
            <a:r>
              <a:rPr lang="pt-BR" dirty="0" err="1" smtClean="0"/>
              <a:t>true</a:t>
            </a:r>
            <a:r>
              <a:rPr lang="pt-BR" dirty="0" smtClean="0"/>
              <a:t>” do componente, para pularmos as validações e conversões.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Direto no componente:</a:t>
            </a:r>
          </a:p>
          <a:p>
            <a:pPr lvl="1"/>
            <a:r>
              <a:rPr lang="sv-SE" dirty="0" smtClean="0"/>
              <a:t>&lt;h:commandButton value="Salvar" action=”nomeDaPagina"/&gt;</a:t>
            </a:r>
          </a:p>
          <a:p>
            <a:r>
              <a:rPr lang="sv-SE" dirty="0" smtClean="0"/>
              <a:t>Navegação pelo código utilizando o </a:t>
            </a:r>
            <a:r>
              <a:rPr lang="sv-SE" b="1" dirty="0" smtClean="0"/>
              <a:t>action</a:t>
            </a:r>
            <a:r>
              <a:rPr lang="sv-SE" dirty="0" smtClean="0"/>
              <a:t>: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String navegar() {        </a:t>
            </a:r>
          </a:p>
          <a:p>
            <a:pPr lvl="1"/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nomeDaPagina</a:t>
            </a:r>
            <a:r>
              <a:rPr lang="pt-BR" dirty="0" smtClean="0"/>
              <a:t>”;</a:t>
            </a:r>
          </a:p>
          <a:p>
            <a:pPr lvl="1"/>
            <a:r>
              <a:rPr lang="pt-BR" dirty="0" smtClean="0"/>
              <a:t>}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Alterar o exercício anterior para navegar para uma página qualquer criando um botão no formulário. Criar nesta nova página um botão para voltar ao cadastro de produtos.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Espaço Reservado para Conteúdo 3" descr="mv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973232"/>
            <a:ext cx="5945254" cy="47562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(Java Server Faces)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Framework para desenvolvimento ágil de aplicações WEB.</a:t>
            </a:r>
          </a:p>
          <a:p>
            <a:r>
              <a:rPr lang="pt-BR" dirty="0" smtClean="0"/>
              <a:t>Padrão da plataforma JAVA para desenvolvimento WEB.</a:t>
            </a:r>
          </a:p>
          <a:p>
            <a:r>
              <a:rPr lang="pt-BR" dirty="0" smtClean="0"/>
              <a:t>Boa demanda do mercado.</a:t>
            </a:r>
          </a:p>
          <a:p>
            <a:r>
              <a:rPr lang="pt-BR" dirty="0" smtClean="0"/>
              <a:t>Código aberto e grátis.</a:t>
            </a:r>
          </a:p>
          <a:p>
            <a:r>
              <a:rPr lang="pt-BR" dirty="0" smtClean="0"/>
              <a:t>Baseado em componentes e eventos.</a:t>
            </a:r>
          </a:p>
          <a:p>
            <a:r>
              <a:rPr lang="pt-BR" dirty="0" smtClean="0"/>
              <a:t>Versão atual é JSF 2...</a:t>
            </a:r>
          </a:p>
          <a:p>
            <a:r>
              <a:rPr lang="pt-BR" dirty="0" smtClean="0"/>
              <a:t>Suporte a AJAX.</a:t>
            </a:r>
          </a:p>
          <a:p>
            <a:r>
              <a:rPr lang="pt-BR" dirty="0" smtClean="0"/>
              <a:t>Utilização do modelo MVC simplificado.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(MVC)</a:t>
            </a:r>
            <a:endParaRPr lang="pt-BR" dirty="0"/>
          </a:p>
        </p:txBody>
      </p:sp>
      <p:pic>
        <p:nvPicPr>
          <p:cNvPr id="4" name="Espaço Reservado para Conteúdo 3" descr="Figura-5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" y="2357430"/>
            <a:ext cx="8946426" cy="355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(Módulos)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Componentes</a:t>
            </a:r>
          </a:p>
          <a:p>
            <a:pPr lvl="1"/>
            <a:r>
              <a:rPr lang="pt-BR" dirty="0" smtClean="0"/>
              <a:t>Variedade de componentes de várias empresas.</a:t>
            </a:r>
          </a:p>
          <a:p>
            <a:pPr lvl="1"/>
            <a:r>
              <a:rPr lang="pt-BR" dirty="0" smtClean="0"/>
              <a:t>Componentes sofisticados transparentes ao desenvolvedor.</a:t>
            </a:r>
          </a:p>
          <a:p>
            <a:r>
              <a:rPr lang="pt-BR" dirty="0" smtClean="0"/>
              <a:t>Eventos</a:t>
            </a:r>
          </a:p>
          <a:p>
            <a:pPr lvl="1"/>
            <a:r>
              <a:rPr lang="pt-BR" dirty="0" smtClean="0"/>
              <a:t>Disparados com as ações dos usuários.</a:t>
            </a:r>
          </a:p>
          <a:p>
            <a:r>
              <a:rPr lang="pt-BR" dirty="0" smtClean="0"/>
              <a:t>Validações e Conversões</a:t>
            </a:r>
          </a:p>
          <a:p>
            <a:pPr lvl="1"/>
            <a:r>
              <a:rPr lang="pt-BR" dirty="0" smtClean="0"/>
              <a:t>Filtrar e converter dados digitados pelo usuário antes de serem utilizados na lógica de programação.</a:t>
            </a:r>
          </a:p>
          <a:p>
            <a:r>
              <a:rPr lang="pt-BR" dirty="0" smtClean="0"/>
              <a:t>Navegação</a:t>
            </a:r>
          </a:p>
          <a:p>
            <a:pPr lvl="1"/>
            <a:r>
              <a:rPr lang="pt-BR" dirty="0" smtClean="0"/>
              <a:t>Facilidade em navegação entre paginas.</a:t>
            </a:r>
          </a:p>
          <a:p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 smtClean="0"/>
          </a:p>
          <a:p>
            <a:pPr lvl="1"/>
            <a:r>
              <a:rPr lang="pt-BR" dirty="0" smtClean="0"/>
              <a:t>Utilização de classes simples internamente para a lógica de programação.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pic>
        <p:nvPicPr>
          <p:cNvPr id="4" name="Espaço Reservado para Conteúdo 3" descr="Figura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070562"/>
            <a:ext cx="5715040" cy="4682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(Ciclo de Vida)</a:t>
            </a:r>
            <a:endParaRPr lang="pt-BR" dirty="0"/>
          </a:p>
        </p:txBody>
      </p:sp>
      <p:pic>
        <p:nvPicPr>
          <p:cNvPr id="4" name="Espaço Reservado para Conteúdo 3" descr="ciclojs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96" y="2249488"/>
            <a:ext cx="7729207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(Ciclo de Vida)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Numa requisição a uma página JSF, podemos passar por todas as fases ou por nenhuma.</a:t>
            </a:r>
          </a:p>
          <a:p>
            <a:pPr lvl="1"/>
            <a:r>
              <a:rPr lang="pt-BR" dirty="0" smtClean="0"/>
              <a:t>Dependendo do tipo de pedido, dos erros que ocorrem durante as validações, conversões e do tipo de resposta.</a:t>
            </a:r>
          </a:p>
          <a:p>
            <a:r>
              <a:rPr lang="pt-BR" dirty="0" smtClean="0"/>
              <a:t>Uma requisição e uma resposta são consideradas </a:t>
            </a:r>
            <a:r>
              <a:rPr lang="pt-BR" b="1" dirty="0" smtClean="0"/>
              <a:t>faces </a:t>
            </a:r>
            <a:r>
              <a:rPr lang="pt-BR" b="1" dirty="0" err="1" smtClean="0"/>
              <a:t>request</a:t>
            </a:r>
            <a:r>
              <a:rPr lang="pt-BR" b="1" dirty="0" smtClean="0"/>
              <a:t>/</a:t>
            </a:r>
            <a:r>
              <a:rPr lang="pt-BR" b="1" dirty="0" err="1" smtClean="0"/>
              <a:t>response</a:t>
            </a:r>
            <a:r>
              <a:rPr lang="pt-BR" b="1" dirty="0" smtClean="0"/>
              <a:t> </a:t>
            </a:r>
            <a:r>
              <a:rPr lang="pt-BR" dirty="0" smtClean="0"/>
              <a:t>se contiverem </a:t>
            </a:r>
            <a:r>
              <a:rPr lang="pt-BR" dirty="0" err="1" smtClean="0"/>
              <a:t>tags</a:t>
            </a:r>
            <a:r>
              <a:rPr lang="pt-BR" dirty="0" smtClean="0"/>
              <a:t> JSF.</a:t>
            </a:r>
          </a:p>
          <a:p>
            <a:r>
              <a:rPr lang="pt-BR" dirty="0" smtClean="0"/>
              <a:t>Chamadas de </a:t>
            </a:r>
            <a:r>
              <a:rPr lang="pt-BR" b="1" dirty="0" err="1" smtClean="0"/>
              <a:t>non-faces</a:t>
            </a:r>
            <a:r>
              <a:rPr lang="pt-BR" b="1" dirty="0" smtClean="0"/>
              <a:t> </a:t>
            </a:r>
            <a:r>
              <a:rPr lang="pt-BR" b="1" dirty="0" err="1" smtClean="0"/>
              <a:t>request</a:t>
            </a:r>
            <a:r>
              <a:rPr lang="pt-BR" b="1" dirty="0" smtClean="0"/>
              <a:t>/</a:t>
            </a:r>
            <a:r>
              <a:rPr lang="pt-BR" b="1" dirty="0" err="1" smtClean="0"/>
              <a:t>response</a:t>
            </a:r>
            <a:r>
              <a:rPr lang="pt-BR" b="1" dirty="0" smtClean="0"/>
              <a:t> </a:t>
            </a:r>
            <a:r>
              <a:rPr lang="pt-BR" dirty="0" smtClean="0"/>
              <a:t>são as que não contém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jsf</a:t>
            </a:r>
            <a:r>
              <a:rPr lang="pt-BR" dirty="0" smtClean="0"/>
              <a:t> na paginas, ou um clique em um link simples. </a:t>
            </a:r>
          </a:p>
          <a:p>
            <a:r>
              <a:rPr lang="pt-BR" dirty="0" smtClean="0"/>
              <a:t>Toda requisição é recebida pelo </a:t>
            </a:r>
            <a:r>
              <a:rPr lang="pt-BR" b="1" dirty="0" err="1" smtClean="0"/>
              <a:t>FacesServlet</a:t>
            </a:r>
            <a:r>
              <a:rPr lang="pt-BR" b="1" dirty="0" smtClean="0"/>
              <a:t> </a:t>
            </a:r>
            <a:r>
              <a:rPr lang="pt-BR" dirty="0" smtClean="0"/>
              <a:t>e prossegue a passagem pelas fases (</a:t>
            </a:r>
            <a:r>
              <a:rPr lang="pt-BR" b="1" dirty="0" err="1" smtClean="0"/>
              <a:t>Life</a:t>
            </a:r>
            <a:r>
              <a:rPr lang="pt-BR" b="1" dirty="0" smtClean="0"/>
              <a:t> </a:t>
            </a:r>
            <a:r>
              <a:rPr lang="pt-BR" b="1" dirty="0" err="1" smtClean="0"/>
              <a:t>Cycle</a:t>
            </a:r>
            <a:r>
              <a:rPr lang="pt-BR" dirty="0" smtClean="0"/>
              <a:t>), caso seja uma chamada faces, até uma resposta ser retornada ao cliente.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1010</TotalTime>
  <Words>1001</Words>
  <Application>Microsoft Office PowerPoint</Application>
  <PresentationFormat>Apresentação na tela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Módulo</vt:lpstr>
      <vt:lpstr>JSF (Java Server Faces)</vt:lpstr>
      <vt:lpstr>MVC (Model-View-Controller)</vt:lpstr>
      <vt:lpstr>MVC</vt:lpstr>
      <vt:lpstr>JSF (Java Server Faces)</vt:lpstr>
      <vt:lpstr>JSF (MVC)</vt:lpstr>
      <vt:lpstr>JSF (Módulos)</vt:lpstr>
      <vt:lpstr>JSF</vt:lpstr>
      <vt:lpstr>JSF (Ciclo de Vida)</vt:lpstr>
      <vt:lpstr>JSF (Ciclo de Vida)</vt:lpstr>
      <vt:lpstr>JSF (Ciclo de Vida - Fases)</vt:lpstr>
      <vt:lpstr>JSF (Ciclo de Vida - Fases)</vt:lpstr>
      <vt:lpstr>JSF (Ciclo de Vida - Fases)</vt:lpstr>
      <vt:lpstr>Managed Beans</vt:lpstr>
      <vt:lpstr>Exemplo Managed Bean</vt:lpstr>
      <vt:lpstr>Exercícios</vt:lpstr>
      <vt:lpstr>Componentes JSF</vt:lpstr>
      <vt:lpstr>Eventos dos componentes</vt:lpstr>
      <vt:lpstr>Exemplo</vt:lpstr>
      <vt:lpstr>Exercício</vt:lpstr>
      <vt:lpstr>Validadores e Conversores</vt:lpstr>
      <vt:lpstr>Exemplo</vt:lpstr>
      <vt:lpstr>Exercício</vt:lpstr>
      <vt:lpstr>Navegação Entre Páginas</vt:lpstr>
      <vt:lpstr>Exemplos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Edmilson</dc:creator>
  <cp:lastModifiedBy>Edmilson</cp:lastModifiedBy>
  <cp:revision>102</cp:revision>
  <dcterms:created xsi:type="dcterms:W3CDTF">2013-08-10T12:11:33Z</dcterms:created>
  <dcterms:modified xsi:type="dcterms:W3CDTF">2014-11-01T11:09:23Z</dcterms:modified>
</cp:coreProperties>
</file>