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9B1DDB1-B3FB-4DCD-ADDC-684EC12B5FE5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5A250B8-D65B-4F4D-9F26-0246C9DC38B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-showcas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Tecnologias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Edmilson D. Verona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r>
              <a:rPr lang="pt-BR" dirty="0" smtClean="0"/>
              <a:t> (Formulários)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64347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pt-BR" b="1" dirty="0" smtClean="0"/>
              <a:t>&lt;</a:t>
            </a:r>
            <a:r>
              <a:rPr lang="pt-BR" dirty="0" smtClean="0"/>
              <a:t>input</a:t>
            </a:r>
            <a:r>
              <a:rPr lang="pt-BR" b="1" dirty="0" smtClean="0"/>
              <a:t>&gt;</a:t>
            </a:r>
            <a:r>
              <a:rPr lang="pt-BR" dirty="0" smtClean="0"/>
              <a:t> - esta </a:t>
            </a:r>
            <a:r>
              <a:rPr lang="pt-BR" dirty="0" err="1" smtClean="0"/>
              <a:t>tag</a:t>
            </a:r>
            <a:r>
              <a:rPr lang="pt-BR" dirty="0" smtClean="0"/>
              <a:t> cria um campo de texto ou botões. Abaixo as variações:</a:t>
            </a:r>
          </a:p>
          <a:p>
            <a:pPr lvl="2"/>
            <a:r>
              <a:rPr lang="pt-BR" dirty="0" err="1" smtClean="0"/>
              <a:t>text</a:t>
            </a:r>
            <a:r>
              <a:rPr lang="pt-BR" dirty="0" smtClean="0"/>
              <a:t> - campo de texto simples</a:t>
            </a:r>
          </a:p>
          <a:p>
            <a:pPr lvl="2"/>
            <a:r>
              <a:rPr lang="pt-BR" dirty="0" smtClean="0"/>
              <a:t>password - campo de texto para digitação de senha (*).</a:t>
            </a:r>
          </a:p>
          <a:p>
            <a:pPr lvl="2"/>
            <a:r>
              <a:rPr lang="pt-BR" dirty="0" smtClean="0"/>
              <a:t>radio - criar botões de seleção de escolha única.</a:t>
            </a:r>
          </a:p>
          <a:p>
            <a:pPr lvl="2"/>
            <a:r>
              <a:rPr lang="pt-BR" dirty="0" err="1" smtClean="0"/>
              <a:t>checkbox</a:t>
            </a:r>
            <a:r>
              <a:rPr lang="pt-BR" dirty="0" smtClean="0"/>
              <a:t> - cria botões de seleção de múltipla escolha</a:t>
            </a:r>
          </a:p>
          <a:p>
            <a:pPr lvl="2"/>
            <a:r>
              <a:rPr lang="pt-BR" dirty="0" err="1" smtClean="0"/>
              <a:t>submit</a:t>
            </a:r>
            <a:r>
              <a:rPr lang="pt-BR" dirty="0" smtClean="0"/>
              <a:t> - criar botões que irão postar os dados do </a:t>
            </a:r>
            <a:r>
              <a:rPr lang="pt-BR" dirty="0" err="1" smtClean="0"/>
              <a:t>form</a:t>
            </a:r>
            <a:r>
              <a:rPr lang="pt-BR" dirty="0" smtClean="0"/>
              <a:t> quando clicado</a:t>
            </a:r>
          </a:p>
          <a:p>
            <a:pPr lvl="2"/>
            <a:r>
              <a:rPr lang="pt-BR" dirty="0" smtClean="0"/>
              <a:t>reset - cria botões que vão apagar os dados do </a:t>
            </a:r>
            <a:r>
              <a:rPr lang="pt-BR" dirty="0" err="1" smtClean="0"/>
              <a:t>form</a:t>
            </a:r>
            <a:r>
              <a:rPr lang="pt-BR" dirty="0" smtClean="0"/>
              <a:t> quando clicado</a:t>
            </a:r>
          </a:p>
          <a:p>
            <a:pPr lvl="2"/>
            <a:r>
              <a:rPr lang="pt-BR" dirty="0" err="1" smtClean="0"/>
              <a:t>button</a:t>
            </a:r>
            <a:r>
              <a:rPr lang="pt-BR" dirty="0" smtClean="0"/>
              <a:t> - cria botões sem ação nenhuma, usado para eventos de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/>
              <a:t>&lt;</a:t>
            </a:r>
            <a:r>
              <a:rPr lang="pt-BR" dirty="0" err="1" smtClean="0"/>
              <a:t>select</a:t>
            </a:r>
            <a:r>
              <a:rPr lang="pt-BR" b="1" dirty="0" smtClean="0"/>
              <a:t>&gt;</a:t>
            </a:r>
            <a:r>
              <a:rPr lang="pt-BR" dirty="0" smtClean="0"/>
              <a:t> - Esta </a:t>
            </a:r>
            <a:r>
              <a:rPr lang="pt-BR" dirty="0" err="1" smtClean="0"/>
              <a:t>tag</a:t>
            </a:r>
            <a:r>
              <a:rPr lang="pt-BR" dirty="0" smtClean="0"/>
              <a:t> gera caixas de seleção no estilo </a:t>
            </a:r>
            <a:r>
              <a:rPr lang="pt-BR" dirty="0" err="1" smtClean="0"/>
              <a:t>drop-down</a:t>
            </a:r>
            <a:r>
              <a:rPr lang="pt-BR" dirty="0" smtClean="0"/>
              <a:t>(</a:t>
            </a:r>
            <a:r>
              <a:rPr lang="pt-BR" dirty="0" err="1" smtClean="0"/>
              <a:t>combobox</a:t>
            </a:r>
            <a:r>
              <a:rPr lang="pt-BR" dirty="0" smtClean="0"/>
              <a:t>), muito usado para campo que tem uma lista muito grande de itens para a escolha.</a:t>
            </a:r>
          </a:p>
          <a:p>
            <a:pPr lvl="1"/>
            <a:r>
              <a:rPr lang="pt-BR" b="1" dirty="0" smtClean="0"/>
              <a:t>&lt;</a:t>
            </a:r>
            <a:r>
              <a:rPr lang="pt-BR" dirty="0" err="1" smtClean="0"/>
              <a:t>textarea</a:t>
            </a:r>
            <a:r>
              <a:rPr lang="pt-BR" b="1" dirty="0" smtClean="0"/>
              <a:t>&gt;</a:t>
            </a:r>
            <a:r>
              <a:rPr lang="pt-BR" dirty="0" smtClean="0"/>
              <a:t> - Este atributo é usado para criar uma caixa de texto de múltiplas linhas, bastante usado para campos com textos extensos.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formulário de cadastro de usuários com os seguintes campos:</a:t>
            </a:r>
          </a:p>
          <a:p>
            <a:pPr lvl="1"/>
            <a:r>
              <a:rPr lang="pt-BR" dirty="0" smtClean="0"/>
              <a:t>Id, nome, endereço, </a:t>
            </a:r>
            <a:r>
              <a:rPr lang="pt-BR" dirty="0" err="1" smtClean="0"/>
              <a:t>cpf</a:t>
            </a:r>
            <a:r>
              <a:rPr lang="pt-BR" dirty="0" smtClean="0"/>
              <a:t>, telefone, senha e sexo.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XHTML (</a:t>
            </a:r>
            <a:r>
              <a:rPr lang="pt-BR" dirty="0" err="1" smtClean="0"/>
              <a:t>eXtensible</a:t>
            </a:r>
            <a:r>
              <a:rPr lang="pt-BR" dirty="0" smtClean="0"/>
              <a:t> Hypertext Markup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É uma reformulação do HTML, baseado nas regras do XML. </a:t>
            </a:r>
          </a:p>
          <a:p>
            <a:r>
              <a:rPr lang="pt-BR" dirty="0" smtClean="0"/>
              <a:t>A padronização tem em vista a exibição de páginas Web em diversos dispositivos (televisão, </a:t>
            </a:r>
            <a:r>
              <a:rPr lang="pt-BR" dirty="0" err="1" smtClean="0"/>
              <a:t>palm</a:t>
            </a:r>
            <a:r>
              <a:rPr lang="pt-BR" dirty="0" smtClean="0"/>
              <a:t>, celular e </a:t>
            </a:r>
            <a:r>
              <a:rPr lang="pt-BR" dirty="0" err="1" smtClean="0"/>
              <a:t>etc</a:t>
            </a:r>
            <a:r>
              <a:rPr lang="pt-BR" dirty="0" smtClean="0"/>
              <a:t>). </a:t>
            </a:r>
          </a:p>
          <a:p>
            <a:r>
              <a:rPr lang="pt-BR" dirty="0" smtClean="0"/>
              <a:t>Sua intenção foi melhorar a acessibilidade, padronizando mais o HTML.</a:t>
            </a:r>
          </a:p>
          <a:p>
            <a:r>
              <a:rPr lang="pt-BR" dirty="0" smtClean="0"/>
              <a:t>Não existem muitas diferenças entre o HTML 4.1 e o XHTML.</a:t>
            </a:r>
          </a:p>
          <a:p>
            <a:r>
              <a:rPr lang="pt-BR" dirty="0" smtClean="0"/>
              <a:t>Iriam lançar a versão XHTML 2.0 como padrão, mas decidiriam concentrar os esforços para o HTML 5.0.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Editar um código XHTML existente é uma tarefa mais simples por se tratar de uma escrita mais limpa e mais padronizada.</a:t>
            </a:r>
          </a:p>
          <a:p>
            <a:r>
              <a:rPr lang="pt-BR" dirty="0" smtClean="0"/>
              <a:t>O tempo de carregamento de uma página XHTML é mais rápido pois os navegadores têm que interpretar um código mais padronizado.</a:t>
            </a:r>
          </a:p>
          <a:p>
            <a:r>
              <a:rPr lang="pt-BR" dirty="0" smtClean="0"/>
              <a:t>Uma página XHTML é mais acessível aos navegadores e às aplicações </a:t>
            </a:r>
            <a:r>
              <a:rPr lang="pt-BR" smtClean="0"/>
              <a:t>de usuários </a:t>
            </a:r>
            <a:r>
              <a:rPr lang="pt-BR" dirty="0" smtClean="0"/>
              <a:t>em geral.</a:t>
            </a:r>
          </a:p>
          <a:p>
            <a:pPr lvl="1"/>
            <a:r>
              <a:rPr lang="pt-BR" dirty="0" smtClean="0"/>
              <a:t>interoperabilidade e a portabilidade dos documentos web.</a:t>
            </a:r>
          </a:p>
          <a:p>
            <a:r>
              <a:rPr lang="pt-BR" dirty="0" smtClean="0"/>
              <a:t>Página XHTML é totalmente compatível com todas as aplicações HTML antigas.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Para o HTML passar a ser XHTML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Todas as </a:t>
            </a:r>
            <a:r>
              <a:rPr lang="pt-BR" dirty="0" err="1" smtClean="0"/>
              <a:t>tags</a:t>
            </a:r>
            <a:r>
              <a:rPr lang="pt-BR" dirty="0" smtClean="0"/>
              <a:t> devem ser escritas em letras minúsculas.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tags</a:t>
            </a:r>
            <a:r>
              <a:rPr lang="pt-BR" dirty="0" smtClean="0"/>
              <a:t> devem estar aninhadas em ordem.</a:t>
            </a:r>
          </a:p>
          <a:p>
            <a:r>
              <a:rPr lang="pt-BR" dirty="0" smtClean="0"/>
              <a:t>Os documentos devem ser bem formados.</a:t>
            </a:r>
          </a:p>
          <a:p>
            <a:r>
              <a:rPr lang="pt-BR" dirty="0" smtClean="0"/>
              <a:t>O uso de </a:t>
            </a:r>
            <a:r>
              <a:rPr lang="pt-BR" dirty="0" err="1" smtClean="0"/>
              <a:t>tags</a:t>
            </a:r>
            <a:r>
              <a:rPr lang="pt-BR" dirty="0" smtClean="0"/>
              <a:t> de fechamento é obrigatório.</a:t>
            </a:r>
          </a:p>
          <a:p>
            <a:r>
              <a:rPr lang="pt-BR" dirty="0" smtClean="0"/>
              <a:t>Elementos vazios devem sempre ser fechados.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hr</a:t>
            </a:r>
            <a:r>
              <a:rPr lang="pt-BR" dirty="0" smtClean="0"/>
              <a:t> /&gt;</a:t>
            </a:r>
          </a:p>
          <a:p>
            <a:r>
              <a:rPr lang="pt-BR" dirty="0" smtClean="0"/>
              <a:t>Sintaxe para atributos.</a:t>
            </a:r>
          </a:p>
          <a:p>
            <a:pPr lvl="1"/>
            <a:r>
              <a:rPr lang="pt-BR" dirty="0" smtClean="0"/>
              <a:t>Sempre ter valor.</a:t>
            </a:r>
          </a:p>
          <a:p>
            <a:pPr lvl="1"/>
            <a:r>
              <a:rPr lang="pt-BR" dirty="0" smtClean="0"/>
              <a:t>Valores entre aspas duplas ou simples.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CSS (</a:t>
            </a:r>
            <a:r>
              <a:rPr lang="pt-BR" dirty="0" err="1" smtClean="0"/>
              <a:t>Cascading</a:t>
            </a:r>
            <a:r>
              <a:rPr lang="pt-BR" dirty="0" smtClean="0"/>
              <a:t> Style </a:t>
            </a:r>
            <a:r>
              <a:rPr lang="pt-BR" dirty="0" err="1" smtClean="0"/>
              <a:t>Sheets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CSS é uma linguagem de </a:t>
            </a:r>
            <a:r>
              <a:rPr lang="pt-BR" b="1" dirty="0" smtClean="0"/>
              <a:t>estilo</a:t>
            </a:r>
            <a:r>
              <a:rPr lang="pt-BR" dirty="0" smtClean="0"/>
              <a:t> utilizada para definir a apresentação de documentos (paginas) escritos em uma linguagem de marcação, como HTML, XHTML ou XML. </a:t>
            </a:r>
          </a:p>
          <a:p>
            <a:r>
              <a:rPr lang="pt-BR" dirty="0" smtClean="0"/>
              <a:t>Separação entre o formato (estilo) e o conteúdo de um documento.</a:t>
            </a:r>
          </a:p>
          <a:p>
            <a:r>
              <a:rPr lang="pt-BR" dirty="0" smtClean="0"/>
              <a:t>Podemos colocar diretamente na pagina ou referenciar um arquivos CSS separado.</a:t>
            </a:r>
          </a:p>
          <a:p>
            <a:r>
              <a:rPr lang="pt-BR" dirty="0" smtClean="0"/>
              <a:t>O suporte ao CSS pode variar de navegador para navegador.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meio do atributo </a:t>
            </a:r>
            <a:r>
              <a:rPr lang="pt-BR" b="1" dirty="0" smtClean="0"/>
              <a:t>style</a:t>
            </a:r>
            <a:r>
              <a:rPr lang="pt-BR" dirty="0" smtClean="0"/>
              <a:t> dos elementos, podemos definir formatações especificas.</a:t>
            </a:r>
          </a:p>
          <a:p>
            <a:r>
              <a:rPr lang="pt-BR" dirty="0" smtClean="0"/>
              <a:t>CSS define regras que fazem as definições de estilo casarem com um elemento ou grupo de elemento.</a:t>
            </a:r>
          </a:p>
          <a:p>
            <a:r>
              <a:rPr lang="pt-BR" dirty="0" smtClean="0"/>
              <a:t>As regras de casamento para o CSS são chamadas de seletores, uma definição de estilo pode ser casada com um seletor ou um grupo de seletores separados por vírgula.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(Seletores)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59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 smtClean="0"/>
              <a:t>Por Tipo do elemento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element_name</a:t>
            </a:r>
            <a:r>
              <a:rPr lang="pt-BR" dirty="0" smtClean="0"/>
              <a:t> { definição do estilo; }</a:t>
            </a:r>
          </a:p>
          <a:p>
            <a:pPr lvl="1"/>
            <a:r>
              <a:rPr lang="pt-BR" dirty="0" smtClean="0"/>
              <a:t>p {</a:t>
            </a:r>
            <a:r>
              <a:rPr lang="pt-BR" b="1" dirty="0" err="1" smtClean="0"/>
              <a:t>text-align</a:t>
            </a:r>
            <a:r>
              <a:rPr lang="pt-BR" dirty="0" smtClean="0"/>
              <a:t>: </a:t>
            </a:r>
            <a:r>
              <a:rPr lang="pt-BR" b="1" dirty="0" err="1" smtClean="0"/>
              <a:t>right</a:t>
            </a:r>
            <a:r>
              <a:rPr lang="pt-BR" dirty="0" smtClean="0"/>
              <a:t>; </a:t>
            </a:r>
            <a:r>
              <a:rPr lang="pt-BR" b="1" dirty="0" err="1" smtClean="0"/>
              <a:t>color</a:t>
            </a:r>
            <a:r>
              <a:rPr lang="pt-BR" dirty="0" smtClean="0"/>
              <a:t>: </a:t>
            </a:r>
            <a:r>
              <a:rPr lang="pt-BR" dirty="0" err="1" smtClean="0"/>
              <a:t>red</a:t>
            </a:r>
            <a:r>
              <a:rPr lang="pt-BR" dirty="0" smtClean="0"/>
              <a:t>;}</a:t>
            </a:r>
          </a:p>
          <a:p>
            <a:r>
              <a:rPr lang="pt-BR" b="1" dirty="0" smtClean="0"/>
              <a:t>Por Tipo do elemento e </a:t>
            </a:r>
            <a:r>
              <a:rPr lang="pt-BR" b="1" dirty="0" err="1" smtClean="0"/>
              <a:t>class</a:t>
            </a:r>
            <a:r>
              <a:rPr lang="pt-BR" dirty="0" smtClean="0"/>
              <a:t>: 		</a:t>
            </a:r>
          </a:p>
          <a:p>
            <a:pPr lvl="1"/>
            <a:r>
              <a:rPr lang="pt-BR" dirty="0" err="1" smtClean="0"/>
              <a:t>element_name</a:t>
            </a:r>
            <a:r>
              <a:rPr lang="pt-BR" dirty="0" smtClean="0"/>
              <a:t>.</a:t>
            </a:r>
            <a:r>
              <a:rPr lang="pt-BR" dirty="0" err="1" smtClean="0"/>
              <a:t>class_name</a:t>
            </a:r>
            <a:r>
              <a:rPr lang="pt-BR" dirty="0" smtClean="0"/>
              <a:t> {definição do estilo; }</a:t>
            </a:r>
          </a:p>
          <a:p>
            <a:pPr lvl="1"/>
            <a:r>
              <a:rPr lang="pt-BR" dirty="0" smtClean="0"/>
              <a:t>p.minhaclasse01 { </a:t>
            </a:r>
            <a:r>
              <a:rPr lang="pt-BR" b="1" dirty="0" err="1" smtClean="0"/>
              <a:t>color</a:t>
            </a:r>
            <a:r>
              <a:rPr lang="pt-BR" dirty="0" smtClean="0"/>
              <a:t>: #FFF; }</a:t>
            </a:r>
          </a:p>
          <a:p>
            <a:r>
              <a:rPr lang="pt-BR" b="1" dirty="0" smtClean="0"/>
              <a:t>Todos os elementos com a </a:t>
            </a:r>
            <a:r>
              <a:rPr lang="pt-BR" b="1" dirty="0" err="1" smtClean="0"/>
              <a:t>class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class_name</a:t>
            </a:r>
            <a:r>
              <a:rPr lang="pt-BR" dirty="0" smtClean="0"/>
              <a:t> {definição do estilo; }</a:t>
            </a:r>
          </a:p>
          <a:p>
            <a:pPr lvl="1"/>
            <a:r>
              <a:rPr lang="pt-BR" dirty="0" smtClean="0"/>
              <a:t>.minhaclasse02 { </a:t>
            </a:r>
            <a:r>
              <a:rPr lang="pt-BR" b="1" dirty="0" err="1" smtClean="0"/>
              <a:t>color</a:t>
            </a:r>
            <a:r>
              <a:rPr lang="pt-BR" dirty="0" smtClean="0"/>
              <a:t>: #FFF; }</a:t>
            </a:r>
          </a:p>
          <a:p>
            <a:r>
              <a:rPr lang="pt-BR" b="1" dirty="0" smtClean="0"/>
              <a:t>O elemento com o id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#</a:t>
            </a:r>
            <a:r>
              <a:rPr lang="pt-BR" dirty="0" err="1" smtClean="0"/>
              <a:t>id_do_element</a:t>
            </a:r>
            <a:r>
              <a:rPr lang="pt-BR" dirty="0" smtClean="0"/>
              <a:t> {definição do estilo; }</a:t>
            </a:r>
          </a:p>
          <a:p>
            <a:pPr lvl="1"/>
            <a:r>
              <a:rPr lang="pt-BR" dirty="0" smtClean="0"/>
              <a:t>#</a:t>
            </a:r>
            <a:r>
              <a:rPr lang="pt-BR" dirty="0" err="1" smtClean="0"/>
              <a:t>iddomeuelemento</a:t>
            </a:r>
            <a:r>
              <a:rPr lang="pt-BR" dirty="0" smtClean="0"/>
              <a:t> { </a:t>
            </a:r>
            <a:r>
              <a:rPr lang="pt-BR" b="1" dirty="0" err="1" smtClean="0"/>
              <a:t>color</a:t>
            </a:r>
            <a:r>
              <a:rPr lang="pt-BR" dirty="0" smtClean="0"/>
              <a:t>: </a:t>
            </a:r>
            <a:r>
              <a:rPr lang="pt-BR" dirty="0" err="1" smtClean="0"/>
              <a:t>red</a:t>
            </a:r>
            <a:r>
              <a:rPr lang="pt-BR" dirty="0" smtClean="0"/>
              <a:t>; }</a:t>
            </a:r>
          </a:p>
          <a:p>
            <a:r>
              <a:rPr lang="pt-BR" b="1" dirty="0" smtClean="0"/>
              <a:t>Agrupar estilos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element_name_01, element_name_02, .</a:t>
            </a:r>
            <a:r>
              <a:rPr lang="pt-BR" dirty="0" err="1" smtClean="0"/>
              <a:t>class_name</a:t>
            </a:r>
            <a:r>
              <a:rPr lang="pt-BR" dirty="0" smtClean="0"/>
              <a:t> { definição do estilo }</a:t>
            </a:r>
          </a:p>
          <a:p>
            <a:pPr lvl="1"/>
            <a:r>
              <a:rPr lang="pt-BR" dirty="0" smtClean="0"/>
              <a:t>p.minhaclasse03, .minhaclasse04 { </a:t>
            </a:r>
            <a:r>
              <a:rPr lang="pt-BR" b="1" dirty="0" err="1" smtClean="0"/>
              <a:t>color</a:t>
            </a:r>
            <a:r>
              <a:rPr lang="pt-BR" dirty="0" smtClean="0"/>
              <a:t>: </a:t>
            </a:r>
            <a:r>
              <a:rPr lang="pt-BR" dirty="0" err="1" smtClean="0"/>
              <a:t>blue</a:t>
            </a:r>
            <a:r>
              <a:rPr lang="pt-BR" dirty="0" smtClean="0"/>
              <a:t>; }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(Formatação)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Formatação na mesma Página.</a:t>
            </a:r>
          </a:p>
          <a:p>
            <a:pPr lvl="1"/>
            <a:r>
              <a:rPr lang="pt-BR" dirty="0" smtClean="0"/>
              <a:t>Usado quando queremos definir somente a formatação de uma pagina, exceto quando a pagina é um </a:t>
            </a:r>
            <a:r>
              <a:rPr lang="pt-BR" dirty="0" err="1" smtClean="0"/>
              <a:t>template</a:t>
            </a:r>
            <a:r>
              <a:rPr lang="pt-BR" dirty="0" smtClean="0"/>
              <a:t>, ou seja, um padrão para várias paginas que irá alterar em todas as paginas que o utilizam.</a:t>
            </a:r>
          </a:p>
          <a:p>
            <a:pPr lvl="1"/>
            <a:r>
              <a:rPr lang="pt-BR" dirty="0" smtClean="0"/>
              <a:t>Definir dentro da </a:t>
            </a:r>
            <a:r>
              <a:rPr lang="pt-BR" dirty="0" err="1" smtClean="0"/>
              <a:t>tag</a:t>
            </a:r>
            <a:r>
              <a:rPr lang="pt-BR" dirty="0" smtClean="0"/>
              <a:t> HEAD.</a:t>
            </a:r>
          </a:p>
          <a:p>
            <a:pPr>
              <a:buNone/>
            </a:pPr>
            <a:r>
              <a:rPr lang="pt-BR" dirty="0" smtClean="0"/>
              <a:t>&lt;style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"&gt;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body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background-color</a:t>
            </a:r>
            <a:r>
              <a:rPr lang="pt-BR" dirty="0" smtClean="0"/>
              <a:t>: </a:t>
            </a:r>
            <a:r>
              <a:rPr lang="pt-BR" dirty="0" err="1" smtClean="0"/>
              <a:t>blue</a:t>
            </a:r>
            <a:r>
              <a:rPr lang="pt-BR" dirty="0" smtClean="0"/>
              <a:t>;     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font-size</a:t>
            </a:r>
            <a:r>
              <a:rPr lang="pt-BR" dirty="0" smtClean="0"/>
              <a:t>: 16px;                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&lt;/style&gt;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(Formatação)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Formatação em um arquivo externo. </a:t>
            </a:r>
          </a:p>
          <a:p>
            <a:pPr lvl="1"/>
            <a:r>
              <a:rPr lang="pt-BR" dirty="0" smtClean="0"/>
              <a:t>No lugar de colocar a formatação dentro da pagina, o desenvolvedor cria um link (ligação) para um documento que contém os estilos de formatação.</a:t>
            </a:r>
          </a:p>
          <a:p>
            <a:pPr lvl="2"/>
            <a:r>
              <a:rPr lang="pt-BR" dirty="0" smtClean="0"/>
              <a:t>Centraliza a formatação das paginas e elementos.</a:t>
            </a:r>
          </a:p>
          <a:p>
            <a:pPr lvl="2"/>
            <a:r>
              <a:rPr lang="pt-BR" dirty="0" smtClean="0"/>
              <a:t>Muito usado em portais.</a:t>
            </a:r>
          </a:p>
          <a:p>
            <a:pPr lvl="2"/>
            <a:r>
              <a:rPr lang="pt-BR" dirty="0" smtClean="0"/>
              <a:t>Alteramos de uma vez só a aparência das paginas do site pelo arquivo CSS.</a:t>
            </a:r>
          </a:p>
          <a:p>
            <a:pPr>
              <a:buNone/>
            </a:pPr>
            <a:r>
              <a:rPr lang="pt-BR" dirty="0" smtClean="0"/>
              <a:t>	&lt;link </a:t>
            </a:r>
            <a:r>
              <a:rPr lang="pt-BR" dirty="0" err="1" smtClean="0"/>
              <a:t>href</a:t>
            </a:r>
            <a:r>
              <a:rPr lang="pt-BR" dirty="0" smtClean="0"/>
              <a:t>=“</a:t>
            </a:r>
            <a:r>
              <a:rPr lang="pt-BR" dirty="0" err="1" smtClean="0"/>
              <a:t>arquivoCSS</a:t>
            </a:r>
            <a:r>
              <a:rPr lang="pt-BR" dirty="0" smtClean="0"/>
              <a:t>.</a:t>
            </a:r>
            <a:r>
              <a:rPr lang="pt-BR" dirty="0" err="1" smtClean="0"/>
              <a:t>css</a:t>
            </a:r>
            <a:r>
              <a:rPr lang="pt-BR" dirty="0" smtClean="0"/>
              <a:t>” </a:t>
            </a:r>
            <a:r>
              <a:rPr lang="pt-BR" dirty="0" err="1" smtClean="0"/>
              <a:t>rel</a:t>
            </a:r>
            <a:r>
              <a:rPr lang="pt-BR" dirty="0" smtClean="0"/>
              <a:t>=“</a:t>
            </a:r>
            <a:r>
              <a:rPr lang="pt-BR" dirty="0" err="1" smtClean="0"/>
              <a:t>stylesheet</a:t>
            </a:r>
            <a:r>
              <a:rPr lang="pt-BR" dirty="0" smtClean="0"/>
              <a:t>”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”/&gt;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HTML (</a:t>
            </a:r>
            <a:r>
              <a:rPr lang="pt-BR" i="1" dirty="0" err="1" smtClean="0"/>
              <a:t>HyperText</a:t>
            </a:r>
            <a:r>
              <a:rPr lang="pt-BR" i="1" dirty="0" smtClean="0"/>
              <a:t> Markup </a:t>
            </a:r>
            <a:r>
              <a:rPr lang="pt-BR" i="1" dirty="0" err="1" smtClean="0"/>
              <a:t>Language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É uma linguagem de </a:t>
            </a:r>
            <a:r>
              <a:rPr lang="pt-BR" b="1" dirty="0" smtClean="0"/>
              <a:t>formatação</a:t>
            </a:r>
            <a:r>
              <a:rPr lang="pt-BR" dirty="0" smtClean="0"/>
              <a:t> que permite a construção de páginas para visualização de arquivos de texto, imagens e audição de sons por programas navegadores na Internet.</a:t>
            </a:r>
          </a:p>
          <a:p>
            <a:r>
              <a:rPr lang="pt-BR" dirty="0" smtClean="0"/>
              <a:t>Documentos HTML são interpretados pelos navegadores.</a:t>
            </a:r>
          </a:p>
          <a:p>
            <a:r>
              <a:rPr lang="pt-BR" dirty="0" smtClean="0"/>
              <a:t>As primeiras versões do HTML foram definidas com regras sintáticas flexíveis.</a:t>
            </a:r>
          </a:p>
          <a:p>
            <a:r>
              <a:rPr lang="pt-BR" dirty="0" smtClean="0"/>
              <a:t>Atualmente a sintaxe do HTML é muito mais rígida, e a tendência é ficar ainda mais rígida para diminuir os problemas de incompatibilidades.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(Atributos mais comuns)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margin-left</a:t>
            </a:r>
            <a:r>
              <a:rPr lang="pt-BR" dirty="0" smtClean="0"/>
              <a:t>: determina quantos pixels terá entre a margens esquerda e o elemento.</a:t>
            </a:r>
          </a:p>
          <a:p>
            <a:r>
              <a:rPr lang="pt-BR" dirty="0" err="1" smtClean="0"/>
              <a:t>margin-top</a:t>
            </a:r>
            <a:r>
              <a:rPr lang="pt-BR" dirty="0" smtClean="0"/>
              <a:t>: determina quantos pixels terá entre o topo e o elemento.</a:t>
            </a:r>
          </a:p>
          <a:p>
            <a:r>
              <a:rPr lang="pt-BR" dirty="0" err="1" smtClean="0"/>
              <a:t>width</a:t>
            </a:r>
            <a:r>
              <a:rPr lang="pt-BR" dirty="0" smtClean="0"/>
              <a:t>: determina a largura.</a:t>
            </a:r>
          </a:p>
          <a:p>
            <a:r>
              <a:rPr lang="pt-BR" dirty="0" err="1" smtClean="0"/>
              <a:t>height</a:t>
            </a:r>
            <a:r>
              <a:rPr lang="pt-BR" dirty="0" smtClean="0"/>
              <a:t>: determina a altura.</a:t>
            </a:r>
          </a:p>
          <a:p>
            <a:r>
              <a:rPr lang="pt-BR" dirty="0" err="1" smtClean="0"/>
              <a:t>text-align</a:t>
            </a:r>
            <a:r>
              <a:rPr lang="pt-BR" dirty="0" smtClean="0"/>
              <a:t>: determina o alinhamento do texto.</a:t>
            </a:r>
          </a:p>
          <a:p>
            <a:r>
              <a:rPr lang="pt-BR" dirty="0" err="1" smtClean="0"/>
              <a:t>color</a:t>
            </a:r>
            <a:r>
              <a:rPr lang="pt-BR" dirty="0" smtClean="0"/>
              <a:t>: determina a cor do elemento. </a:t>
            </a:r>
          </a:p>
          <a:p>
            <a:r>
              <a:rPr lang="pt-BR" dirty="0" err="1" smtClean="0"/>
              <a:t>background-color</a:t>
            </a:r>
            <a:r>
              <a:rPr lang="pt-BR" dirty="0" smtClean="0"/>
              <a:t>: determina a cor de fundo.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Criar um formulário para cadastro de fornecedores com os seguintes campos  estilizados.</a:t>
            </a:r>
          </a:p>
          <a:p>
            <a:pPr lvl="1"/>
            <a:r>
              <a:rPr lang="pt-BR" dirty="0" smtClean="0"/>
              <a:t>ID (Obrigatório com fundo verde)</a:t>
            </a:r>
          </a:p>
          <a:p>
            <a:pPr lvl="1"/>
            <a:r>
              <a:rPr lang="pt-BR" dirty="0" smtClean="0"/>
              <a:t>Nome (Obrigatório com fundo verde)</a:t>
            </a:r>
          </a:p>
          <a:p>
            <a:pPr lvl="1"/>
            <a:r>
              <a:rPr lang="pt-BR" dirty="0" smtClean="0"/>
              <a:t>Endereço (Obrigatório com fundo verde)</a:t>
            </a:r>
          </a:p>
          <a:p>
            <a:pPr lvl="1"/>
            <a:r>
              <a:rPr lang="pt-BR" dirty="0" smtClean="0"/>
              <a:t>CNPJ (Obrigatório com fundo verde)</a:t>
            </a:r>
          </a:p>
          <a:p>
            <a:pPr lvl="1"/>
            <a:r>
              <a:rPr lang="pt-BR" dirty="0" smtClean="0"/>
              <a:t>Observação</a:t>
            </a:r>
          </a:p>
          <a:p>
            <a:r>
              <a:rPr lang="pt-BR" dirty="0" smtClean="0"/>
              <a:t>Mudar cor de fundo da página para verde claro</a:t>
            </a:r>
          </a:p>
          <a:p>
            <a:r>
              <a:rPr lang="pt-BR" dirty="0" smtClean="0"/>
              <a:t>Deixar os campos alinhados.   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Linguagem de script (Leve linguagem de programação, linguagem intermediaria). </a:t>
            </a:r>
          </a:p>
          <a:p>
            <a:r>
              <a:rPr lang="pt-BR" dirty="0" smtClean="0"/>
              <a:t>Linguagem de script mais popular e usada do lado do cliente (navegador) atualmente.</a:t>
            </a:r>
          </a:p>
          <a:p>
            <a:r>
              <a:rPr lang="pt-BR" dirty="0" smtClean="0"/>
              <a:t>Linguagem script com orientação a objetos baseada em protótipos, </a:t>
            </a:r>
            <a:r>
              <a:rPr lang="pt-BR" dirty="0" err="1" smtClean="0"/>
              <a:t>tipagem</a:t>
            </a:r>
            <a:r>
              <a:rPr lang="pt-BR" dirty="0" smtClean="0"/>
              <a:t> fraca,  dinâmica e funções.</a:t>
            </a:r>
          </a:p>
          <a:p>
            <a:r>
              <a:rPr lang="pt-BR" dirty="0" err="1" smtClean="0"/>
              <a:t>JavaScript</a:t>
            </a:r>
            <a:r>
              <a:rPr lang="pt-BR" dirty="0" smtClean="0"/>
              <a:t> foi originalmente desenvolvido pela Netscape com o nome de Mocha.</a:t>
            </a:r>
          </a:p>
          <a:p>
            <a:r>
              <a:rPr lang="pt-BR" dirty="0" smtClean="0"/>
              <a:t>Não faz parte da plataforma Java.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(Linguagem)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Linguagem interpretada, assim como o HTML.</a:t>
            </a:r>
          </a:p>
          <a:p>
            <a:r>
              <a:rPr lang="pt-BR" dirty="0" smtClean="0"/>
              <a:t>Utilizamos para colocar mascaras nos campos, validar entradas, acrescentar efeitos nas paginas e etc.</a:t>
            </a:r>
          </a:p>
          <a:p>
            <a:r>
              <a:rPr lang="pt-BR" dirty="0" smtClean="0"/>
              <a:t>Por rodar do lado do cliente, no navegador, processa e responde as ações mais rapidamente, pois independe da velocidade da internet.</a:t>
            </a:r>
          </a:p>
          <a:p>
            <a:r>
              <a:rPr lang="pt-BR" dirty="0" err="1" smtClean="0"/>
              <a:t>JavaScript</a:t>
            </a:r>
            <a:r>
              <a:rPr lang="pt-BR" dirty="0" smtClean="0"/>
              <a:t> pode detectar ações de usuário que o HTML sozinho não pode, tais como teclas pressionadas individualmente.</a:t>
            </a:r>
          </a:p>
          <a:p>
            <a:r>
              <a:rPr lang="pt-BR" dirty="0" err="1" smtClean="0"/>
              <a:t>JavaScript</a:t>
            </a:r>
            <a:r>
              <a:rPr lang="pt-BR" dirty="0" smtClean="0"/>
              <a:t> é a única linguagem que a </a:t>
            </a:r>
            <a:r>
              <a:rPr lang="pt-BR" b="1" dirty="0" smtClean="0"/>
              <a:t>maioria</a:t>
            </a:r>
            <a:r>
              <a:rPr lang="pt-BR" dirty="0" smtClean="0"/>
              <a:t> dos navegadores populares suportam por padrão.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(Dificuldades)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Dois navegadores podem executar a mesma funcionalidade e ter comportamentos diferentes.</a:t>
            </a:r>
          </a:p>
          <a:p>
            <a:pPr lvl="1"/>
            <a:r>
              <a:rPr lang="pt-BR" dirty="0" smtClean="0"/>
              <a:t>Programadores detectam qual navegador esta executando e executa a função especifica. </a:t>
            </a:r>
          </a:p>
          <a:p>
            <a:r>
              <a:rPr lang="pt-BR" dirty="0" smtClean="0"/>
              <a:t>Podemos ter navegadores que não suportam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Navegadores mais antigos para dispositivos móveis.</a:t>
            </a:r>
          </a:p>
          <a:p>
            <a:r>
              <a:rPr lang="pt-BR" dirty="0" smtClean="0"/>
              <a:t>O usuário pode ter desabilitado a execução do  </a:t>
            </a:r>
            <a:r>
              <a:rPr lang="pt-BR" dirty="0" err="1" smtClean="0"/>
              <a:t>JavaScript</a:t>
            </a:r>
            <a:r>
              <a:rPr lang="pt-BR" dirty="0" smtClean="0"/>
              <a:t> no navegador.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(Segurança)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Scripts criados tem seu contexto limitado.</a:t>
            </a:r>
          </a:p>
          <a:p>
            <a:r>
              <a:rPr lang="pt-BR" dirty="0" smtClean="0"/>
              <a:t>Scripts </a:t>
            </a:r>
            <a:r>
              <a:rPr lang="pt-BR" smtClean="0"/>
              <a:t>criados rodam em </a:t>
            </a:r>
            <a:r>
              <a:rPr lang="pt-BR" dirty="0" smtClean="0"/>
              <a:t>um contexto no qual só podem executar ações relacionadas à internet, não executando tarefas comuns como criar, acessar, deletar arquivos do computador.</a:t>
            </a:r>
          </a:p>
          <a:p>
            <a:r>
              <a:rPr lang="pt-BR" dirty="0" smtClean="0"/>
              <a:t>Scripts criados são limitados pela regra da mesma origem: scripts de um web site não têm acesso a informações como nomes de usuário, senhas ou </a:t>
            </a:r>
            <a:r>
              <a:rPr lang="pt-BR" dirty="0" err="1" smtClean="0"/>
              <a:t>cookies</a:t>
            </a:r>
            <a:r>
              <a:rPr lang="pt-BR" dirty="0" smtClean="0"/>
              <a:t> enviados de outro site.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uso cada vez maior do AJAX, </a:t>
            </a:r>
            <a:r>
              <a:rPr lang="pt-BR" dirty="0" err="1" smtClean="0"/>
              <a:t>JavaScript</a:t>
            </a:r>
            <a:r>
              <a:rPr lang="pt-BR" dirty="0" smtClean="0"/>
              <a:t> passou a ser fundamental em toda a pagina WEB.</a:t>
            </a:r>
          </a:p>
          <a:p>
            <a:pPr lvl="1"/>
            <a:r>
              <a:rPr lang="pt-BR" dirty="0" smtClean="0"/>
              <a:t>Trazendo dinamismo assim como temos no desktop.</a:t>
            </a:r>
          </a:p>
          <a:p>
            <a:r>
              <a:rPr lang="pt-BR" dirty="0" smtClean="0"/>
              <a:t>Nós desenvolvedores escrevemos funções que são embarcadas ou incluídas em páginas HTML e que interagem com o 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(DOM) da página.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DOM (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Especificação (API), independente de plataforma e linguagem, onde pode-se dinamicamente alterar e editar a estrutura, conteúdo e estilo de um documento.</a:t>
            </a:r>
          </a:p>
          <a:p>
            <a:pPr lvl="1"/>
            <a:r>
              <a:rPr lang="pt-BR" dirty="0" smtClean="0"/>
              <a:t>Ex: </a:t>
            </a:r>
            <a:r>
              <a:rPr lang="pt-BR" smtClean="0"/>
              <a:t>Uma página </a:t>
            </a:r>
            <a:r>
              <a:rPr lang="pt-BR" dirty="0" smtClean="0"/>
              <a:t>HTML.</a:t>
            </a:r>
          </a:p>
          <a:p>
            <a:r>
              <a:rPr lang="pt-BR" dirty="0" smtClean="0"/>
              <a:t>Permite que o documento seja mais tarde processado e os resultados desse processamento, incorporados de volta no próprio documento.</a:t>
            </a:r>
          </a:p>
          <a:p>
            <a:r>
              <a:rPr lang="pt-BR" dirty="0" smtClean="0"/>
              <a:t>A API DOM oferece uma maneira padrão de se acessar os elementos de um documento, além de se poder trabalhar com cada um desses elementos separadamente</a:t>
            </a:r>
          </a:p>
          <a:p>
            <a:r>
              <a:rPr lang="pt-BR" dirty="0" smtClean="0"/>
              <a:t>Permite criarmos páginas altamente dinâmicas.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DOM (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 descr="450px-JKDOM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303" y="1600200"/>
            <a:ext cx="3531394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(Uso em páginas)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 ser definido diretamente na página.</a:t>
            </a:r>
          </a:p>
          <a:p>
            <a:pPr lvl="1"/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 </a:t>
            </a:r>
          </a:p>
          <a:p>
            <a:pPr lvl="2"/>
            <a:r>
              <a:rPr lang="pt-BR" i="1" dirty="0" smtClean="0"/>
              <a:t>/* aqui você digita o script*/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&lt;/script&gt;</a:t>
            </a:r>
          </a:p>
          <a:p>
            <a:r>
              <a:rPr lang="pt-BR" dirty="0" smtClean="0"/>
              <a:t>Pode ser referenciado em outros arquivos que contém as funções </a:t>
            </a:r>
            <a:r>
              <a:rPr lang="pt-BR" dirty="0" err="1" smtClean="0"/>
              <a:t>JavaScript</a:t>
            </a:r>
            <a:r>
              <a:rPr lang="pt-BR" dirty="0" smtClean="0"/>
              <a:t> implementadas. Neste caso deve-se criar os links para os arquivos dentro da </a:t>
            </a:r>
            <a:r>
              <a:rPr lang="pt-BR" dirty="0" err="1" smtClean="0"/>
              <a:t>tag</a:t>
            </a:r>
            <a:r>
              <a:rPr lang="pt-BR" dirty="0" smtClean="0"/>
              <a:t> HEAD.</a:t>
            </a:r>
          </a:p>
          <a:p>
            <a:pPr lvl="1"/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”       	</a:t>
            </a:r>
            <a:r>
              <a:rPr lang="pt-BR" dirty="0" err="1" smtClean="0"/>
              <a:t>src</a:t>
            </a:r>
            <a:r>
              <a:rPr lang="pt-BR" dirty="0" smtClean="0"/>
              <a:t>=“</a:t>
            </a:r>
            <a:r>
              <a:rPr lang="pt-BR" dirty="0" err="1" smtClean="0"/>
              <a:t>nomeDoArquivo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Linguagem simples e bem leve, por isso ela é o padrão da Internet.</a:t>
            </a:r>
          </a:p>
          <a:p>
            <a:r>
              <a:rPr lang="pt-BR" dirty="0" smtClean="0"/>
              <a:t>Não é </a:t>
            </a:r>
            <a:r>
              <a:rPr lang="pt-BR" dirty="0" err="1" smtClean="0"/>
              <a:t>case-sensitive</a:t>
            </a:r>
            <a:r>
              <a:rPr lang="pt-BR" dirty="0" smtClean="0"/>
              <a:t>,  mas é uma boa pratica digitar tudo em minúsculo.</a:t>
            </a:r>
          </a:p>
          <a:p>
            <a:r>
              <a:rPr lang="pt-BR" dirty="0" smtClean="0"/>
              <a:t>Nas páginas você coloca sons, imagens, cores.</a:t>
            </a:r>
          </a:p>
          <a:p>
            <a:r>
              <a:rPr lang="pt-BR" dirty="0" smtClean="0"/>
              <a:t>Páginas da Web podem ser ligadas entre si, formando o que se chamamos de Link.</a:t>
            </a:r>
          </a:p>
          <a:p>
            <a:r>
              <a:rPr lang="pt-BR" dirty="0" smtClean="0"/>
              <a:t>Todo documento HTML é composto de </a:t>
            </a:r>
            <a:r>
              <a:rPr lang="pt-BR" dirty="0" err="1" smtClean="0"/>
              <a:t>Tags</a:t>
            </a:r>
            <a:r>
              <a:rPr lang="pt-BR" dirty="0" smtClean="0"/>
              <a:t> (Etiquetas), nome dado aos comandos HTML.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tag</a:t>
            </a:r>
            <a:r>
              <a:rPr lang="pt-BR" dirty="0" smtClean="0"/>
              <a:t>&gt;...&lt;/</a:t>
            </a:r>
            <a:r>
              <a:rPr lang="pt-BR" dirty="0" err="1" smtClean="0"/>
              <a:t>tag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(Exemplo)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&gt; 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b="1" dirty="0" err="1" smtClean="0"/>
              <a:t>html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&lt;</a:t>
            </a:r>
            <a:r>
              <a:rPr lang="pt-BR" b="1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&lt;</a:t>
            </a:r>
            <a:r>
              <a:rPr lang="pt-BR" b="1" dirty="0" err="1" smtClean="0"/>
              <a:t>title</a:t>
            </a:r>
            <a:r>
              <a:rPr lang="pt-BR" dirty="0" smtClean="0"/>
              <a:t>&gt;Titulo da Pagina&lt;/</a:t>
            </a:r>
            <a:r>
              <a:rPr lang="pt-BR" b="1" dirty="0" err="1" smtClean="0"/>
              <a:t>title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&lt;/</a:t>
            </a:r>
            <a:r>
              <a:rPr lang="pt-BR" b="1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&lt;</a:t>
            </a:r>
            <a:r>
              <a:rPr lang="pt-BR" b="1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b="1" dirty="0" smtClean="0"/>
              <a:t>script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pPr>
              <a:buNone/>
            </a:pPr>
            <a:r>
              <a:rPr lang="pt-BR" dirty="0" smtClean="0"/>
              <a:t>	       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('Olá mundo!'); </a:t>
            </a:r>
          </a:p>
          <a:p>
            <a:pPr>
              <a:buNone/>
            </a:pPr>
            <a:r>
              <a:rPr lang="pt-BR" dirty="0" smtClean="0"/>
              <a:t>        &lt;/</a:t>
            </a:r>
            <a:r>
              <a:rPr lang="pt-BR" b="1" dirty="0" smtClean="0"/>
              <a:t>script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b="1" dirty="0" err="1" smtClean="0"/>
              <a:t>noscript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&lt;</a:t>
            </a:r>
            <a:r>
              <a:rPr lang="pt-BR" b="1" dirty="0" smtClean="0"/>
              <a:t>p</a:t>
            </a:r>
            <a:r>
              <a:rPr lang="pt-BR" dirty="0" smtClean="0"/>
              <a:t>&gt;Seu navegador não suporta </a:t>
            </a:r>
            <a:r>
              <a:rPr lang="pt-BR" dirty="0" err="1" smtClean="0"/>
              <a:t>Javascript</a:t>
            </a:r>
            <a:r>
              <a:rPr lang="pt-BR" dirty="0" smtClean="0"/>
              <a:t>, ou ele está       	   	desativado.&lt;/</a:t>
            </a:r>
            <a:r>
              <a:rPr lang="pt-BR" b="1" dirty="0" smtClean="0"/>
              <a:t>p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&lt;/</a:t>
            </a:r>
            <a:r>
              <a:rPr lang="pt-BR" b="1" dirty="0" err="1" smtClean="0"/>
              <a:t>noscript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&lt;/</a:t>
            </a:r>
            <a:r>
              <a:rPr lang="pt-BR" b="1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b="1" dirty="0" err="1" smtClean="0"/>
              <a:t>html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 cadastro de empresas contendo nome, </a:t>
            </a:r>
            <a:r>
              <a:rPr lang="pt-BR" dirty="0" err="1" smtClean="0"/>
              <a:t>cep</a:t>
            </a:r>
            <a:r>
              <a:rPr lang="pt-BR" dirty="0" smtClean="0"/>
              <a:t>, </a:t>
            </a:r>
            <a:r>
              <a:rPr lang="pt-BR" dirty="0" err="1" smtClean="0"/>
              <a:t>cnpj</a:t>
            </a:r>
            <a:r>
              <a:rPr lang="pt-BR" dirty="0" smtClean="0"/>
              <a:t>, telefone e cidade. Obrigar a entrada do campo nome e o </a:t>
            </a:r>
            <a:r>
              <a:rPr lang="pt-BR" dirty="0" err="1" smtClean="0"/>
              <a:t>cnpj</a:t>
            </a:r>
            <a:r>
              <a:rPr lang="pt-BR" dirty="0" smtClean="0"/>
              <a:t>.</a:t>
            </a:r>
          </a:p>
          <a:p>
            <a:r>
              <a:rPr lang="pt-BR" dirty="0" smtClean="0"/>
              <a:t>Alterar o cadastro de empresas inserindo as máscaras nos campos CEP, CNPJ e telefone.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HTML (</a:t>
            </a:r>
            <a:r>
              <a:rPr lang="pt-BR" i="1" dirty="0" smtClean="0"/>
              <a:t>Linguagem de Marcação de Hipertexto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Especificações HTML vêm sendo mantidas atualmente, com o auxílio de fabricantes de software, pela World </a:t>
            </a:r>
            <a:r>
              <a:rPr lang="pt-BR" dirty="0" err="1" smtClean="0"/>
              <a:t>Wide</a:t>
            </a:r>
            <a:r>
              <a:rPr lang="pt-BR" dirty="0" smtClean="0"/>
              <a:t> Web Consortium (W3C)</a:t>
            </a:r>
          </a:p>
          <a:p>
            <a:pPr lvl="1"/>
            <a:r>
              <a:rPr lang="pt-BR" dirty="0" smtClean="0"/>
              <a:t>Consórcio internacional com cerca de 300 membros, que agrega empresas, órgãos governamentais e organizações independentes, e que visa desenvolver padrões para a criação e a interpretação de conteúdos para a Web.</a:t>
            </a:r>
          </a:p>
          <a:p>
            <a:r>
              <a:rPr lang="pt-BR" dirty="0" smtClean="0"/>
              <a:t>Este consórcio que dita as regras para o padrão.</a:t>
            </a:r>
          </a:p>
          <a:p>
            <a:r>
              <a:rPr lang="pt-BR" dirty="0" smtClean="0"/>
              <a:t>Podemos Validar os documentos em:</a:t>
            </a:r>
          </a:p>
          <a:p>
            <a:pPr lvl="1"/>
            <a:r>
              <a:rPr lang="pt-BR" dirty="0" smtClean="0">
                <a:hlinkClick r:id="rId2"/>
              </a:rPr>
              <a:t>http://validator.w3.org/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Iniciou-se o trabalho do novo padrão HTML em 2004.</a:t>
            </a:r>
          </a:p>
          <a:p>
            <a:r>
              <a:rPr lang="pt-BR" dirty="0" smtClean="0"/>
              <a:t>Importantes mudanças, trazendo novas funcionalidades como semântica e acessibilidade, com novos recursos antes só possíveis por meio de outras tecnologias.</a:t>
            </a:r>
          </a:p>
          <a:p>
            <a:r>
              <a:rPr lang="pt-BR" dirty="0" smtClean="0"/>
              <a:t>Os elementos do HTML tradicionais continuarão os mesmos.</a:t>
            </a:r>
          </a:p>
          <a:p>
            <a:r>
              <a:rPr lang="pt-BR" dirty="0" smtClean="0"/>
              <a:t>Esta evolução da linguagem padrão para web elimina a necessidade de plug-ins para aplicações multimídias em navegadores. </a:t>
            </a:r>
          </a:p>
          <a:p>
            <a:r>
              <a:rPr lang="pt-BR" dirty="0" smtClean="0"/>
              <a:t>Tecnologia é um forte concorrente ao Flash, da Adobe, ao </a:t>
            </a:r>
            <a:r>
              <a:rPr lang="pt-BR" dirty="0" err="1" smtClean="0"/>
              <a:t>Silverlight</a:t>
            </a:r>
            <a:r>
              <a:rPr lang="pt-BR" dirty="0" smtClean="0"/>
              <a:t>, da Microsoft, e ao </a:t>
            </a:r>
            <a:r>
              <a:rPr lang="pt-BR" dirty="0" err="1" smtClean="0"/>
              <a:t>JavaFX</a:t>
            </a:r>
            <a:r>
              <a:rPr lang="pt-BR" dirty="0" smtClean="0"/>
              <a:t>, da Oracle.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Muitos navegadores importantes, como Internet Explorer , Opera, </a:t>
            </a:r>
            <a:r>
              <a:rPr lang="pt-BR" dirty="0" err="1" smtClean="0"/>
              <a:t>Safari</a:t>
            </a:r>
            <a:r>
              <a:rPr lang="pt-BR" dirty="0" smtClean="0"/>
              <a:t>, Firefox e </a:t>
            </a:r>
            <a:r>
              <a:rPr lang="pt-BR" dirty="0" err="1" smtClean="0"/>
              <a:t>Chrome</a:t>
            </a:r>
            <a:r>
              <a:rPr lang="pt-BR" dirty="0" smtClean="0"/>
              <a:t> já implementaram grandes partes da nova versão da linguagem.</a:t>
            </a:r>
          </a:p>
          <a:p>
            <a:r>
              <a:rPr lang="pt-BR" dirty="0" smtClean="0"/>
              <a:t>Steve Jobs (Apple) emitiu uma carta pública intitulada "Reflexões sobre o Adobe Flash", onde ele conclui que o desenvolvimento do HTML 5 tornaria o Adobe Flash não mais necessário, tanto para assistir vídeo ou mesmo exibir qualquer conteúdo web.</a:t>
            </a:r>
          </a:p>
          <a:p>
            <a:r>
              <a:rPr lang="pt-BR" dirty="0" err="1" smtClean="0"/>
              <a:t>ShowCase</a:t>
            </a:r>
            <a:r>
              <a:rPr lang="pt-BR" dirty="0" smtClean="0"/>
              <a:t> do HTML 5</a:t>
            </a:r>
          </a:p>
          <a:p>
            <a:pPr lvl="1"/>
            <a:r>
              <a:rPr lang="pt-BR" dirty="0" smtClean="0">
                <a:hlinkClick r:id="rId2"/>
              </a:rPr>
              <a:t>http://html5-showcase.com/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r>
              <a:rPr lang="pt-BR" dirty="0" smtClean="0"/>
              <a:t> (Etiquetas)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Fechamento de todas as </a:t>
            </a:r>
            <a:r>
              <a:rPr lang="pt-BR" dirty="0" err="1" smtClean="0"/>
              <a:t>tags</a:t>
            </a:r>
            <a:r>
              <a:rPr lang="pt-BR" dirty="0" smtClean="0"/>
              <a:t> no HTML não é obrigatório, mas é uma boa pratica.</a:t>
            </a:r>
          </a:p>
          <a:p>
            <a:pPr lvl="1"/>
            <a:r>
              <a:rPr lang="pt-BR" dirty="0" smtClean="0"/>
              <a:t>&lt;p&gt;Um parágrafo.&lt;/p&gt;</a:t>
            </a:r>
          </a:p>
          <a:p>
            <a:r>
              <a:rPr lang="pt-BR" dirty="0" smtClean="0"/>
              <a:t>Alguns elementos são chamados “vazios”, pois não marcam uma região de texto, apenas inserem algum elemento no documento.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hr</a:t>
            </a:r>
            <a:r>
              <a:rPr lang="pt-BR" dirty="0" smtClean="0"/>
              <a:t>/&gt;   //linha horizontal</a:t>
            </a:r>
          </a:p>
          <a:p>
            <a:r>
              <a:rPr lang="pt-BR" dirty="0" smtClean="0"/>
              <a:t>Uma etiqueta é formada por comandos, atributos e valores. Os atributos modificam os resultados padrões dos comandos e os valores caracterizam essa mudança.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hr</a:t>
            </a:r>
            <a:r>
              <a:rPr lang="pt-BR" dirty="0" smtClean="0"/>
              <a:t> </a:t>
            </a:r>
            <a:r>
              <a:rPr lang="pt-BR" dirty="0" err="1" smtClean="0"/>
              <a:t>color</a:t>
            </a:r>
            <a:r>
              <a:rPr lang="pt-BR" dirty="0" smtClean="0"/>
              <a:t>="</a:t>
            </a:r>
            <a:r>
              <a:rPr lang="pt-BR" dirty="0" err="1" smtClean="0"/>
              <a:t>red</a:t>
            </a:r>
            <a:r>
              <a:rPr lang="pt-BR" dirty="0" smtClean="0"/>
              <a:t>"/&gt;</a:t>
            </a:r>
          </a:p>
          <a:p>
            <a:r>
              <a:rPr lang="pt-BR" dirty="0" smtClean="0"/>
              <a:t>Todo documento HTML começa com a </a:t>
            </a:r>
            <a:r>
              <a:rPr lang="pt-BR" dirty="0" err="1" smtClean="0"/>
              <a:t>tag</a:t>
            </a:r>
            <a:r>
              <a:rPr lang="pt-BR" dirty="0" smtClean="0"/>
              <a:t> &lt;HTML&gt; e no final ele deve ser fechado com &lt;/HTML&gt;.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r>
              <a:rPr lang="pt-BR" dirty="0" smtClean="0"/>
              <a:t> (Etiquetas)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As </a:t>
            </a:r>
            <a:r>
              <a:rPr lang="pt-BR" dirty="0" err="1" smtClean="0"/>
              <a:t>tags</a:t>
            </a:r>
            <a:r>
              <a:rPr lang="pt-BR" dirty="0" smtClean="0"/>
              <a:t> básicas de HTML.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&gt;: define o início de um documento HTML e indica ao navegador que todo conteúdo posterior deve ser tratado como códigos HTML.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&gt;: define o cabeçalho de um documento HTML, que traz informações sobre o documento que está sendo aberto.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&gt;: define o conteúdo principal, o corpo do documento. Esta é a parte do documento HTML que é exibida no navegador. No corpo podem-se definir propriedades comuns a toda a página, como cor de fundo, margens, e outras formatações.</a:t>
            </a:r>
          </a:p>
          <a:p>
            <a:pPr lvl="1"/>
            <a:r>
              <a:rPr lang="pt-BR" dirty="0" smtClean="0"/>
              <a:t>&lt;div&gt;: utilizado para alterar o estilo em partes especificas da página e posicionar objetos. Usada para separar partes da pagina.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r>
              <a:rPr lang="pt-BR" dirty="0" smtClean="0"/>
              <a:t> (Formulários)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929198"/>
          </a:xfrm>
        </p:spPr>
        <p:txBody>
          <a:bodyPr>
            <a:normAutofit lnSpcReduction="10000"/>
          </a:bodyPr>
          <a:lstStyle/>
          <a:p>
            <a:pPr lvl="1"/>
            <a:r>
              <a:rPr lang="pt-BR" b="1" dirty="0" smtClean="0"/>
              <a:t>&lt;</a:t>
            </a:r>
            <a:r>
              <a:rPr lang="pt-BR" dirty="0" err="1" smtClean="0"/>
              <a:t>form</a:t>
            </a:r>
            <a:r>
              <a:rPr lang="pt-BR" b="1" dirty="0" smtClean="0"/>
              <a:t>&gt;</a:t>
            </a:r>
            <a:r>
              <a:rPr lang="pt-BR" dirty="0" smtClean="0"/>
              <a:t> - </a:t>
            </a:r>
            <a:r>
              <a:rPr lang="pt-BR" dirty="0" err="1" smtClean="0"/>
              <a:t>Tag</a:t>
            </a:r>
            <a:r>
              <a:rPr lang="pt-BR" dirty="0" smtClean="0"/>
              <a:t> principal do formulário, ela determina diversos comportamentos. </a:t>
            </a:r>
          </a:p>
          <a:p>
            <a:pPr lvl="2"/>
            <a:r>
              <a:rPr lang="pt-BR" dirty="0" smtClean="0"/>
              <a:t>id - nome do formulário. É usado para validação em </a:t>
            </a:r>
            <a:r>
              <a:rPr lang="pt-BR" dirty="0" err="1" smtClean="0"/>
              <a:t>JavaScript</a:t>
            </a:r>
            <a:r>
              <a:rPr lang="pt-BR" dirty="0" smtClean="0"/>
              <a:t> ou no CSS.</a:t>
            </a:r>
          </a:p>
          <a:p>
            <a:pPr lvl="2"/>
            <a:r>
              <a:rPr lang="pt-BR" dirty="0" err="1" smtClean="0"/>
              <a:t>method</a:t>
            </a:r>
            <a:r>
              <a:rPr lang="pt-BR" dirty="0" smtClean="0"/>
              <a:t> - este atributo informa como os dados serão enviados. Há dois valores possíveis: POST (os dados são postados internamente) e GET (os dados são enviados pela URL).</a:t>
            </a:r>
          </a:p>
          <a:p>
            <a:pPr lvl="2"/>
            <a:r>
              <a:rPr lang="pt-BR" dirty="0" err="1" smtClean="0"/>
              <a:t>action</a:t>
            </a:r>
            <a:r>
              <a:rPr lang="pt-BR" dirty="0" smtClean="0"/>
              <a:t> - É o atributo que define para onde os dados serão enviados quando o formulário for submetido.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label</a:t>
            </a:r>
            <a:r>
              <a:rPr lang="pt-BR" dirty="0" smtClean="0"/>
              <a:t>&gt; - usado para associar o rótulo ao respectivo campo de um formulário.</a:t>
            </a:r>
          </a:p>
          <a:p>
            <a:pPr lvl="2"/>
            <a:r>
              <a:rPr lang="pt-BR" dirty="0" smtClean="0"/>
              <a:t>A associação é feita por meio dos atributos </a:t>
            </a:r>
            <a:r>
              <a:rPr lang="pt-BR" i="1" dirty="0" smtClean="0"/>
              <a:t>id</a:t>
            </a:r>
            <a:r>
              <a:rPr lang="pt-BR" dirty="0" smtClean="0"/>
              <a:t> da </a:t>
            </a:r>
            <a:r>
              <a:rPr lang="pt-BR" dirty="0" err="1" smtClean="0"/>
              <a:t>tag</a:t>
            </a:r>
            <a:r>
              <a:rPr lang="pt-BR" dirty="0" smtClean="0"/>
              <a:t> &lt;input&gt; e </a:t>
            </a:r>
            <a:r>
              <a:rPr lang="pt-BR" i="1" dirty="0" smtClean="0"/>
              <a:t>for</a:t>
            </a:r>
            <a:r>
              <a:rPr lang="pt-BR" dirty="0" smtClean="0"/>
              <a:t> da </a:t>
            </a:r>
            <a:r>
              <a:rPr lang="pt-BR" dirty="0" err="1" smtClean="0"/>
              <a:t>tag</a:t>
            </a:r>
            <a:r>
              <a:rPr lang="pt-BR" dirty="0" smtClean="0"/>
              <a:t> &lt;</a:t>
            </a:r>
            <a:r>
              <a:rPr lang="pt-BR" dirty="0" err="1" smtClean="0"/>
              <a:t>label</a:t>
            </a:r>
            <a:r>
              <a:rPr lang="pt-BR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1294</Words>
  <Application>Microsoft Office PowerPoint</Application>
  <PresentationFormat>Apresentação na tela (4:3)</PresentationFormat>
  <Paragraphs>206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Ápice</vt:lpstr>
      <vt:lpstr>Tecnologias Web</vt:lpstr>
      <vt:lpstr>HTML (HyperText Markup Language)</vt:lpstr>
      <vt:lpstr>HTML</vt:lpstr>
      <vt:lpstr>HTML (Linguagem de Marcação de Hipertexto)</vt:lpstr>
      <vt:lpstr>HTML 5</vt:lpstr>
      <vt:lpstr>HTML 5</vt:lpstr>
      <vt:lpstr>Tags (Etiquetas)</vt:lpstr>
      <vt:lpstr>Tags (Etiquetas)</vt:lpstr>
      <vt:lpstr>Tags (Formulários)</vt:lpstr>
      <vt:lpstr>Tags (Formulários)</vt:lpstr>
      <vt:lpstr>Exercício</vt:lpstr>
      <vt:lpstr>XHTML (eXtensible Hypertext Markup Language)</vt:lpstr>
      <vt:lpstr>XHTML</vt:lpstr>
      <vt:lpstr>Para o HTML passar a ser XHTML</vt:lpstr>
      <vt:lpstr>CSS (Cascading Style Sheets)</vt:lpstr>
      <vt:lpstr>CSS</vt:lpstr>
      <vt:lpstr>CSS (Seletores)</vt:lpstr>
      <vt:lpstr>CSS (Formatação)</vt:lpstr>
      <vt:lpstr>CSS (Formatação)</vt:lpstr>
      <vt:lpstr>CSS (Atributos mais comuns)</vt:lpstr>
      <vt:lpstr>Exercício</vt:lpstr>
      <vt:lpstr>JavaScript</vt:lpstr>
      <vt:lpstr>JavaScript (Linguagem)</vt:lpstr>
      <vt:lpstr>JavaScript (Dificuldades)</vt:lpstr>
      <vt:lpstr>JavaScript (Segurança)</vt:lpstr>
      <vt:lpstr>JavaScript</vt:lpstr>
      <vt:lpstr>DOM (Document Object Model)</vt:lpstr>
      <vt:lpstr>DOM (Document Object Model)</vt:lpstr>
      <vt:lpstr>JavaScript (Uso em páginas)</vt:lpstr>
      <vt:lpstr>JavaScript (Exemplo)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Web</dc:title>
  <dc:creator>Edmilson</dc:creator>
  <cp:lastModifiedBy>Edmilson</cp:lastModifiedBy>
  <cp:revision>1</cp:revision>
  <dcterms:created xsi:type="dcterms:W3CDTF">2014-09-19T13:32:26Z</dcterms:created>
  <dcterms:modified xsi:type="dcterms:W3CDTF">2014-09-19T13:33:40Z</dcterms:modified>
</cp:coreProperties>
</file>