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4" r:id="rId7"/>
    <p:sldId id="260" r:id="rId8"/>
    <p:sldId id="273" r:id="rId9"/>
    <p:sldId id="276" r:id="rId10"/>
    <p:sldId id="270" r:id="rId11"/>
    <p:sldId id="275" r:id="rId12"/>
    <p:sldId id="268" r:id="rId13"/>
    <p:sldId id="261" r:id="rId14"/>
    <p:sldId id="266" r:id="rId15"/>
    <p:sldId id="26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DM Sans Bold" charset="0"/>
      <p:regular r:id="rId25"/>
    </p:embeddedFont>
    <p:embeddedFont>
      <p:font typeface="DM Sans Italics" panose="020B0604020202020204" charset="0"/>
      <p:regular r:id="rId26"/>
    </p:embeddedFont>
    <p:embeddedFont>
      <p:font typeface="Oswald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2" autoAdjust="0"/>
  </p:normalViewPr>
  <p:slideViewPr>
    <p:cSldViewPr>
      <p:cViewPr varScale="1">
        <p:scale>
          <a:sx n="40" d="100"/>
          <a:sy n="40" d="100"/>
        </p:scale>
        <p:origin x="83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3.sv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7659121">
            <a:off x="15292561" y="525683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8" cy="2766619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endParaRPr lang="en-US" sz="16437" spc="1610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238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SISTEM PLATA FACTURI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72C0E-B6E6-1D17-22D4-4C3869C7FD2E}"/>
              </a:ext>
            </a:extLst>
          </p:cNvPr>
          <p:cNvSpPr txBox="1"/>
          <p:nvPr/>
        </p:nvSpPr>
        <p:spPr>
          <a:xfrm>
            <a:off x="1455208" y="6808209"/>
            <a:ext cx="502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Student</a:t>
            </a:r>
            <a:r>
              <a:rPr lang="en-US" sz="2800" dirty="0"/>
              <a:t>: Vlad Lavinia – Ioana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377A3-A002-527A-921C-EFA745D3FE2F}"/>
              </a:ext>
            </a:extLst>
          </p:cNvPr>
          <p:cNvSpPr txBox="1"/>
          <p:nvPr/>
        </p:nvSpPr>
        <p:spPr>
          <a:xfrm>
            <a:off x="792481" y="1447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0B721-2CDA-6383-79DA-CE7787E83304}"/>
              </a:ext>
            </a:extLst>
          </p:cNvPr>
          <p:cNvSpPr txBox="1"/>
          <p:nvPr/>
        </p:nvSpPr>
        <p:spPr>
          <a:xfrm>
            <a:off x="10972800" y="6808209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Coordonatori</a:t>
            </a:r>
            <a:r>
              <a:rPr lang="en-US" sz="2800" dirty="0"/>
              <a:t>: </a:t>
            </a:r>
            <a:r>
              <a:rPr lang="en-US" sz="2800" dirty="0" err="1"/>
              <a:t>Birta</a:t>
            </a:r>
            <a:r>
              <a:rPr lang="en-US" sz="2800" dirty="0"/>
              <a:t> Alexandru</a:t>
            </a:r>
          </a:p>
          <a:p>
            <a:r>
              <a:rPr lang="en-US" sz="2800" dirty="0"/>
              <a:t>	        </a:t>
            </a:r>
            <a:r>
              <a:rPr lang="ro-RO" sz="2800" dirty="0"/>
              <a:t>      </a:t>
            </a:r>
            <a:r>
              <a:rPr lang="en-US" sz="2800" dirty="0"/>
              <a:t> Georgian C</a:t>
            </a:r>
            <a:r>
              <a:rPr lang="ro-RO" sz="2800" dirty="0"/>
              <a:t>arbunaru</a:t>
            </a:r>
            <a:endParaRPr lang="en-US" sz="2800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1E58126D-182D-EE22-C6ED-24112C5DC2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20901"/>
            <a:ext cx="1489704" cy="1493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95804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690980" y="1232286"/>
            <a:ext cx="10906040" cy="1308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FRONTEND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0357" y="6828977"/>
            <a:ext cx="8512431" cy="33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C4D78-EC51-9246-11C8-3887CA3DF4E5}"/>
              </a:ext>
            </a:extLst>
          </p:cNvPr>
          <p:cNvSpPr txBox="1"/>
          <p:nvPr/>
        </p:nvSpPr>
        <p:spPr>
          <a:xfrm>
            <a:off x="3086100" y="4381500"/>
            <a:ext cx="12839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Asigură legătura intre aplicația construită și client. Oferă posibilitatea plății facturilor, menținerea și vizualizarea istoricului de plăți și facturi și adăugarea unei balanțe artificiale pe sistem.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278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2937712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95804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140412" y="205682"/>
            <a:ext cx="10906040" cy="273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ro-RO" sz="8030" spc="786" dirty="0">
                <a:solidFill>
                  <a:srgbClr val="FFFFFF"/>
                </a:solidFill>
                <a:latin typeface="Oswald Bold"/>
              </a:rPr>
              <a:t>Organigrama plății unei facturi</a:t>
            </a:r>
            <a:endParaRPr lang="en-US" sz="8030" spc="786" dirty="0">
              <a:solidFill>
                <a:srgbClr val="FFFFFF"/>
              </a:solidFill>
              <a:latin typeface="Oswal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10357" y="6828977"/>
            <a:ext cx="8512431" cy="33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>
              <a:lnSpc>
                <a:spcPts val="2734"/>
              </a:lnSpc>
              <a:buFont typeface="Arial"/>
              <a:buChar char="•"/>
            </a:pPr>
            <a:endParaRPr lang="en-US" sz="1981" spc="194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8" name="Picture 7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57784ED0-4A66-C316-9151-E8F53B606A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14177" r="27879" b="13232"/>
          <a:stretch/>
        </p:blipFill>
        <p:spPr>
          <a:xfrm>
            <a:off x="5381226" y="3086100"/>
            <a:ext cx="7031351" cy="74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580377">
            <a:off x="12171981" y="3237333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 err="1">
                <a:solidFill>
                  <a:srgbClr val="231F20"/>
                </a:solidFill>
                <a:latin typeface="Oswald Bold"/>
              </a:rPr>
              <a:t>Tehnologii</a:t>
            </a: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9431" spc="924" dirty="0" err="1">
                <a:solidFill>
                  <a:srgbClr val="231F20"/>
                </a:solidFill>
                <a:latin typeface="Oswald Bold"/>
              </a:rPr>
              <a:t>utilizate</a:t>
            </a:r>
            <a:endParaRPr lang="en-US" sz="9431" spc="924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60187" y="6558496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</a:rPr>
              <a:t>Everest Cantu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93461" y="7488242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</a:rPr>
              <a:t>Ceo Of Ingoude Company</a:t>
            </a:r>
          </a:p>
        </p:txBody>
      </p:sp>
      <p:pic>
        <p:nvPicPr>
          <p:cNvPr id="35" name="Picture 34" descr="Orange letters on a black background&#10;&#10;Description automatically generated">
            <a:extLst>
              <a:ext uri="{FF2B5EF4-FFF2-40B4-BE49-F238E27FC236}">
                <a16:creationId xmlns:a16="http://schemas.microsoft.com/office/drawing/2014/main" id="{D22AC7CC-6579-C111-33F1-F40CB92A1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0" y="3200921"/>
            <a:ext cx="4211659" cy="1336331"/>
          </a:xfrm>
          <a:prstGeom prst="rect">
            <a:avLst/>
          </a:prstGeom>
        </p:spPr>
      </p:pic>
      <p:pic>
        <p:nvPicPr>
          <p:cNvPr id="37" name="Picture 36" descr="A logo with black text&#10;&#10;Description automatically generated">
            <a:extLst>
              <a:ext uri="{FF2B5EF4-FFF2-40B4-BE49-F238E27FC236}">
                <a16:creationId xmlns:a16="http://schemas.microsoft.com/office/drawing/2014/main" id="{0F5669B3-8733-C692-857D-EDAA49C604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085" y="5662068"/>
            <a:ext cx="2233297" cy="2432240"/>
          </a:xfrm>
          <a:prstGeom prst="rect">
            <a:avLst/>
          </a:prstGeom>
        </p:spPr>
      </p:pic>
      <p:pic>
        <p:nvPicPr>
          <p:cNvPr id="39" name="Picture 38" descr="A blue and white logo&#10;&#10;Description automatically generated">
            <a:extLst>
              <a:ext uri="{FF2B5EF4-FFF2-40B4-BE49-F238E27FC236}">
                <a16:creationId xmlns:a16="http://schemas.microsoft.com/office/drawing/2014/main" id="{70CD5563-108A-EA63-F899-3E3C7F693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749747"/>
            <a:ext cx="2256881" cy="2256881"/>
          </a:xfrm>
          <a:prstGeom prst="rect">
            <a:avLst/>
          </a:prstGeom>
        </p:spPr>
      </p:pic>
      <p:pic>
        <p:nvPicPr>
          <p:cNvPr id="41" name="Picture 40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36C60EAF-CCEB-8B89-C9C7-9A2536B0A0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920" y="3653401"/>
            <a:ext cx="3696140" cy="1004888"/>
          </a:xfrm>
          <a:prstGeom prst="rect">
            <a:avLst/>
          </a:prstGeom>
        </p:spPr>
      </p:pic>
      <p:pic>
        <p:nvPicPr>
          <p:cNvPr id="43" name="Picture 42" descr="A colorful feather on a black background&#10;&#10;Description automatically generated">
            <a:extLst>
              <a:ext uri="{FF2B5EF4-FFF2-40B4-BE49-F238E27FC236}">
                <a16:creationId xmlns:a16="http://schemas.microsoft.com/office/drawing/2014/main" id="{E60252C4-9079-FAD2-0A89-0E3DE4CA2A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01" y="8361886"/>
            <a:ext cx="4589861" cy="1125014"/>
          </a:xfrm>
          <a:prstGeom prst="rect">
            <a:avLst/>
          </a:prstGeom>
        </p:spPr>
      </p:pic>
      <p:pic>
        <p:nvPicPr>
          <p:cNvPr id="45" name="Picture 44" descr="A green logo with white text&#10;&#10;Description automatically generated">
            <a:extLst>
              <a:ext uri="{FF2B5EF4-FFF2-40B4-BE49-F238E27FC236}">
                <a16:creationId xmlns:a16="http://schemas.microsoft.com/office/drawing/2014/main" id="{13164769-B5CB-649B-8965-5CAFB8915E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08" y="5716856"/>
            <a:ext cx="4286249" cy="14430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80925" y="4838700"/>
            <a:ext cx="10815055" cy="1937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2000" spc="990" dirty="0">
                <a:solidFill>
                  <a:srgbClr val="FFFFFF"/>
                </a:solidFill>
                <a:latin typeface="Oswald Bold"/>
              </a:rPr>
              <a:t>				</a:t>
            </a:r>
            <a:r>
              <a:rPr lang="en-US" sz="20000" spc="990" dirty="0">
                <a:solidFill>
                  <a:srgbClr val="FFFFFF"/>
                </a:solidFill>
                <a:latin typeface="Oswald Bold"/>
              </a:rPr>
              <a:t>DEMO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 rot="887923">
            <a:off x="-2843635" y="754380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887923">
            <a:off x="12237361" y="-3354784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2362200" y="1979290"/>
            <a:ext cx="13258800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u="none" spc="924" dirty="0" err="1">
                <a:solidFill>
                  <a:srgbClr val="231F20"/>
                </a:solidFill>
                <a:latin typeface="Oswald Bold"/>
              </a:rPr>
              <a:t>Direc</a:t>
            </a:r>
            <a:r>
              <a:rPr lang="ro-RO" sz="9431" u="none" spc="924" dirty="0">
                <a:solidFill>
                  <a:srgbClr val="231F20"/>
                </a:solidFill>
                <a:latin typeface="Oswald Bold"/>
              </a:rPr>
              <a:t>ții de dezvoltare</a:t>
            </a:r>
            <a:endParaRPr lang="en-US" sz="9431" u="none" spc="924" dirty="0">
              <a:solidFill>
                <a:srgbClr val="231F20"/>
              </a:solidFill>
              <a:latin typeface="Oswald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6333169" y="8069439"/>
            <a:ext cx="2094695" cy="2377721"/>
            <a:chOff x="0" y="0"/>
            <a:chExt cx="551689" cy="6262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224419" y="-1349021"/>
            <a:ext cx="2094695" cy="2377721"/>
            <a:chOff x="0" y="0"/>
            <a:chExt cx="551689" cy="6262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96AAD31-C43C-3F49-8999-B314FAB87641}"/>
              </a:ext>
            </a:extLst>
          </p:cNvPr>
          <p:cNvSpPr txBox="1"/>
          <p:nvPr/>
        </p:nvSpPr>
        <p:spPr>
          <a:xfrm>
            <a:off x="2764341" y="4563275"/>
            <a:ext cx="12759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4000" dirty="0"/>
              <a:t>Îmbunătățirea codului și a funcționalităților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4000" dirty="0"/>
              <a:t>Adăugarea unui management de autentificare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4000" dirty="0"/>
              <a:t>Proiectarea unui serviciu de plati business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61733" y="5519911"/>
            <a:ext cx="6065708" cy="541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42"/>
              </a:lnSpc>
              <a:spcBef>
                <a:spcPct val="0"/>
              </a:spcBef>
            </a:pPr>
            <a:r>
              <a:rPr lang="ro-RO" sz="4800" dirty="0">
                <a:solidFill>
                  <a:srgbClr val="000000"/>
                </a:solidFill>
                <a:latin typeface="DM Sans Italics"/>
              </a:rPr>
              <a:t>Q&amp;A</a:t>
            </a:r>
            <a:endParaRPr lang="en-US" sz="4800" dirty="0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3200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ro-RO" sz="9431" spc="924" dirty="0">
                <a:solidFill>
                  <a:srgbClr val="231F20"/>
                </a:solidFill>
                <a:latin typeface="Oswald Bold"/>
              </a:rPr>
              <a:t>Vă mulțumesc!</a:t>
            </a:r>
            <a:endParaRPr lang="en-US" sz="9431" spc="924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70424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CUPRINS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50952" y="457881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50951" y="61178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62983" y="751290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ro-RO" sz="2524" spc="247" dirty="0">
                <a:solidFill>
                  <a:srgbClr val="231F20"/>
                </a:solidFill>
                <a:latin typeface="DM Sans"/>
              </a:rPr>
              <a:t>Descrierea proiectului</a:t>
            </a: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607430" y="4548856"/>
            <a:ext cx="6076629" cy="877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ro-RO" sz="2524" spc="247" dirty="0">
                <a:solidFill>
                  <a:srgbClr val="231F20"/>
                </a:solidFill>
                <a:latin typeface="DM Sans"/>
              </a:rPr>
              <a:t>Prezentare a functional</a:t>
            </a:r>
            <a:r>
              <a:rPr lang="en-US" sz="2524" spc="247" dirty="0" err="1">
                <a:solidFill>
                  <a:srgbClr val="231F20"/>
                </a:solidFill>
                <a:latin typeface="DM Sans"/>
              </a:rPr>
              <a:t>i</a:t>
            </a:r>
            <a:r>
              <a:rPr lang="ro-RO" sz="2524" spc="247" dirty="0">
                <a:solidFill>
                  <a:srgbClr val="231F20"/>
                </a:solidFill>
                <a:latin typeface="DM Sans"/>
              </a:rPr>
              <a:t>tăților proiectului </a:t>
            </a: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607429" y="6291126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ro-RO" sz="2524" spc="247" dirty="0">
                <a:solidFill>
                  <a:srgbClr val="231F20"/>
                </a:solidFill>
                <a:latin typeface="DM Sans"/>
              </a:rPr>
              <a:t>Demonstrație</a:t>
            </a: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562370" y="7626969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ro-RO" sz="2524" spc="247" dirty="0">
                <a:solidFill>
                  <a:srgbClr val="231F20"/>
                </a:solidFill>
                <a:latin typeface="DM Sans"/>
              </a:rPr>
              <a:t>Direcții de dezvoltare</a:t>
            </a: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2F549E-0302-987F-9446-C5B9F2D2026C}"/>
              </a:ext>
            </a:extLst>
          </p:cNvPr>
          <p:cNvSpPr txBox="1"/>
          <p:nvPr/>
        </p:nvSpPr>
        <p:spPr>
          <a:xfrm>
            <a:off x="5262983" y="8737101"/>
            <a:ext cx="905589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400" dirty="0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468C0-B46D-AB89-D367-726CFCC55268}"/>
              </a:ext>
            </a:extLst>
          </p:cNvPr>
          <p:cNvSpPr txBox="1"/>
          <p:nvPr/>
        </p:nvSpPr>
        <p:spPr>
          <a:xfrm>
            <a:off x="6419805" y="8962812"/>
            <a:ext cx="714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247" dirty="0" err="1">
                <a:solidFill>
                  <a:srgbClr val="231F20"/>
                </a:solidFill>
                <a:latin typeface="DM Sans"/>
              </a:rPr>
              <a:t>Discu</a:t>
            </a:r>
            <a:r>
              <a:rPr lang="ro-RO" sz="2400" spc="247" dirty="0">
                <a:solidFill>
                  <a:srgbClr val="231F20"/>
                </a:solidFill>
                <a:latin typeface="DM Sans"/>
              </a:rPr>
              <a:t>ții și întrebări</a:t>
            </a:r>
            <a:endParaRPr lang="en-US" sz="2400" spc="247" dirty="0">
              <a:solidFill>
                <a:srgbClr val="231F20"/>
              </a:solidFill>
              <a:latin typeface="DM Sans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012985" y="5982948"/>
            <a:ext cx="11650009" cy="1505068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142191" y="4304052"/>
            <a:ext cx="11520803" cy="2254115"/>
            <a:chOff x="0" y="-19050"/>
            <a:chExt cx="3682024" cy="8318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lnTo>
                    <a:pt x="0" y="0"/>
                  </a:lnTo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r>
                <a:rPr lang="en-US" sz="2400" dirty="0"/>
                <a:t>	</a:t>
              </a:r>
              <a:r>
                <a:rPr lang="en-US" sz="2400" dirty="0" err="1"/>
                <a:t>Aplica</a:t>
              </a:r>
              <a:r>
                <a:rPr lang="ro-RO" sz="2400" dirty="0"/>
                <a:t>ț</a:t>
              </a:r>
              <a:r>
                <a:rPr lang="en-US" sz="2400" dirty="0" err="1"/>
                <a:t>ia</a:t>
              </a:r>
              <a:r>
                <a:rPr lang="en-US" sz="2400" dirty="0"/>
                <a:t> </a:t>
              </a:r>
              <a:r>
                <a:rPr lang="en-US" sz="2400" dirty="0" err="1"/>
                <a:t>constituie</a:t>
              </a:r>
              <a:r>
                <a:rPr lang="en-US" sz="2400" dirty="0"/>
                <a:t> un </a:t>
              </a:r>
              <a:r>
                <a:rPr lang="en-US" sz="2400" dirty="0" err="1"/>
                <a:t>sistem</a:t>
              </a:r>
              <a:r>
                <a:rPr lang="en-US" sz="2400" dirty="0"/>
                <a:t> </a:t>
              </a:r>
              <a:r>
                <a:rPr lang="en-US" sz="2400" dirty="0" err="1"/>
                <a:t>complet</a:t>
              </a:r>
              <a:r>
                <a:rPr lang="en-US" sz="2400" dirty="0"/>
                <a:t> de plat</a:t>
              </a:r>
              <a:r>
                <a:rPr lang="ro-RO" sz="2400" dirty="0"/>
                <a:t>ă</a:t>
              </a:r>
              <a:r>
                <a:rPr lang="en-US" sz="2400" dirty="0"/>
                <a:t> a </a:t>
              </a:r>
              <a:r>
                <a:rPr lang="en-US" sz="2400" dirty="0" err="1"/>
                <a:t>facturilor</a:t>
              </a:r>
              <a:r>
                <a:rPr lang="en-US" sz="2400" dirty="0"/>
                <a:t> </a:t>
              </a:r>
              <a:r>
                <a:rPr lang="ro-RO" sz="2400" dirty="0"/>
                <a:t>î</a:t>
              </a:r>
              <a:r>
                <a:rPr lang="en-US" sz="2400" dirty="0"/>
                <a:t>n </a:t>
              </a:r>
              <a:r>
                <a:rPr lang="en-US" sz="2400" dirty="0" err="1"/>
                <a:t>mediul</a:t>
              </a:r>
              <a:r>
                <a:rPr lang="en-US" sz="2400" dirty="0"/>
                <a:t> billing </a:t>
              </a:r>
              <a:r>
                <a:rPr lang="en-US" sz="2400" dirty="0" err="1"/>
                <a:t>oferind</a:t>
              </a:r>
              <a:r>
                <a:rPr lang="en-US" sz="2400" dirty="0"/>
                <a:t> </a:t>
              </a:r>
              <a:r>
                <a:rPr lang="ro-RO" sz="2400" dirty="0"/>
                <a:t>ș</a:t>
              </a:r>
              <a:r>
                <a:rPr lang="en-US" sz="2400" dirty="0" err="1"/>
                <a:t>i</a:t>
              </a:r>
              <a:r>
                <a:rPr lang="en-US" sz="2400" dirty="0"/>
                <a:t> un </a:t>
              </a:r>
              <a:r>
                <a:rPr lang="en-US" sz="2400" dirty="0" err="1"/>
                <a:t>istoric</a:t>
              </a:r>
              <a:r>
                <a:rPr lang="en-US" sz="2400" dirty="0"/>
                <a:t> al </a:t>
              </a:r>
              <a:r>
                <a:rPr lang="en-US" sz="2400" dirty="0" err="1"/>
                <a:t>acestora</a:t>
              </a:r>
              <a:r>
                <a:rPr lang="en-US" sz="2400" dirty="0"/>
                <a:t> </a:t>
              </a:r>
              <a:r>
                <a:rPr lang="ro-RO" sz="2400" dirty="0"/>
                <a:t>ș</a:t>
              </a:r>
              <a:r>
                <a:rPr lang="en-US" sz="2400" dirty="0" err="1"/>
                <a:t>i</a:t>
              </a:r>
              <a:r>
                <a:rPr lang="en-US" sz="2400" dirty="0"/>
                <a:t> al pl</a:t>
              </a:r>
              <a:r>
                <a:rPr lang="ro-RO" sz="2400" dirty="0"/>
                <a:t>ăț</a:t>
              </a:r>
              <a:r>
                <a:rPr lang="en-US" sz="2400" dirty="0" err="1"/>
                <a:t>ilor</a:t>
              </a:r>
              <a:r>
                <a:rPr lang="en-US" sz="2400" dirty="0"/>
                <a:t> </a:t>
              </a:r>
              <a:r>
                <a:rPr lang="en-US" sz="2400" dirty="0" err="1"/>
                <a:t>efectuate</a:t>
              </a:r>
              <a:r>
                <a:rPr lang="en-US" sz="2400" dirty="0"/>
                <a:t>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828800" y="1609175"/>
            <a:ext cx="13836615" cy="1597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000" spc="978" dirty="0" err="1">
                <a:solidFill>
                  <a:srgbClr val="231F20"/>
                </a:solidFill>
                <a:latin typeface="Oswald Bold"/>
              </a:rPr>
              <a:t>Descrierea</a:t>
            </a:r>
            <a:r>
              <a:rPr lang="en-US" sz="9000" spc="978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9000" spc="978" dirty="0" err="1">
                <a:solidFill>
                  <a:srgbClr val="231F20"/>
                </a:solidFill>
                <a:latin typeface="Oswald Bold"/>
              </a:rPr>
              <a:t>proiectului</a:t>
            </a:r>
            <a:endParaRPr lang="en-US" sz="9000" spc="97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379928" y="4115747"/>
            <a:ext cx="4626219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Objective n° 1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77407"/>
            <a:ext cx="1155297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8800" spc="368" dirty="0" err="1">
                <a:solidFill>
                  <a:srgbClr val="231F20"/>
                </a:solidFill>
                <a:latin typeface="Oswald Bold"/>
              </a:rPr>
              <a:t>Scopul</a:t>
            </a:r>
            <a:r>
              <a:rPr lang="en-US" sz="8800" spc="368" dirty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8800" spc="368" dirty="0" err="1">
                <a:solidFill>
                  <a:srgbClr val="231F20"/>
                </a:solidFill>
                <a:latin typeface="Oswald Bold"/>
              </a:rPr>
              <a:t>proiectului</a:t>
            </a:r>
            <a:endParaRPr lang="en-US" sz="8800" spc="36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79927" y="5143500"/>
            <a:ext cx="4487182" cy="745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Sistem</a:t>
            </a:r>
            <a:r>
              <a:rPr lang="en-US" sz="3200" spc="197" dirty="0">
                <a:solidFill>
                  <a:srgbClr val="231F20"/>
                </a:solidFill>
                <a:latin typeface="DM Sans"/>
              </a:rPr>
              <a:t> de pl</a:t>
            </a:r>
            <a:r>
              <a:rPr lang="ro-RO" sz="3200" spc="197" dirty="0">
                <a:solidFill>
                  <a:srgbClr val="231F20"/>
                </a:solidFill>
                <a:latin typeface="DM Sans"/>
              </a:rPr>
              <a:t>ăț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i</a:t>
            </a:r>
            <a:r>
              <a:rPr lang="en-US" sz="320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pentru</a:t>
            </a:r>
            <a:r>
              <a:rPr lang="en-US" sz="320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facturi</a:t>
            </a:r>
            <a:endParaRPr lang="en-US" sz="3200" spc="197" dirty="0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1369854" y="4115747"/>
            <a:ext cx="4784284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Objective n° 2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369855" y="5014797"/>
            <a:ext cx="4784284" cy="1104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3200" spc="197" dirty="0">
                <a:solidFill>
                  <a:srgbClr val="231F20"/>
                </a:solidFill>
                <a:latin typeface="DM Sans"/>
              </a:rPr>
              <a:t>Men</a:t>
            </a:r>
            <a:r>
              <a:rPr lang="ro-RO" sz="3200" spc="197" dirty="0">
                <a:solidFill>
                  <a:srgbClr val="231F20"/>
                </a:solidFill>
                <a:latin typeface="DM Sans"/>
              </a:rPr>
              <a:t>ț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inerea</a:t>
            </a:r>
            <a:r>
              <a:rPr lang="en-US" sz="320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unei</a:t>
            </a:r>
            <a:r>
              <a:rPr lang="en-US" sz="320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evidente</a:t>
            </a:r>
            <a:r>
              <a:rPr lang="en-US" sz="3200" spc="197" dirty="0">
                <a:solidFill>
                  <a:srgbClr val="231F20"/>
                </a:solidFill>
                <a:latin typeface="DM Sans"/>
              </a:rPr>
              <a:t> a pl</a:t>
            </a:r>
            <a:r>
              <a:rPr lang="ro-RO" sz="3200" spc="197" dirty="0">
                <a:solidFill>
                  <a:srgbClr val="231F20"/>
                </a:solidFill>
                <a:latin typeface="DM Sans"/>
              </a:rPr>
              <a:t>ăț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ilor</a:t>
            </a:r>
            <a:r>
              <a:rPr lang="en-US" sz="320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ro-RO" sz="3200" spc="197" dirty="0">
                <a:solidFill>
                  <a:srgbClr val="231F20"/>
                </a:solidFill>
                <a:latin typeface="DM Sans"/>
              </a:rPr>
              <a:t>ș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i</a:t>
            </a:r>
            <a:r>
              <a:rPr lang="en-US" sz="3200" spc="197" dirty="0">
                <a:solidFill>
                  <a:srgbClr val="231F20"/>
                </a:solidFill>
                <a:latin typeface="DM Sans"/>
              </a:rPr>
              <a:t> a 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facturilor</a:t>
            </a:r>
            <a:r>
              <a:rPr lang="en-US" sz="320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clien</a:t>
            </a:r>
            <a:r>
              <a:rPr lang="ro-RO" sz="3200" spc="197" dirty="0">
                <a:solidFill>
                  <a:srgbClr val="231F20"/>
                </a:solidFill>
                <a:latin typeface="DM Sans"/>
              </a:rPr>
              <a:t>ț</a:t>
            </a:r>
            <a:r>
              <a:rPr lang="en-US" sz="3200" spc="197" dirty="0" err="1">
                <a:solidFill>
                  <a:srgbClr val="231F20"/>
                </a:solidFill>
                <a:latin typeface="DM Sans"/>
              </a:rPr>
              <a:t>ilor</a:t>
            </a:r>
            <a:endParaRPr lang="en-US" sz="3200" spc="19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95804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733800" y="342900"/>
            <a:ext cx="10134600" cy="2732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S</a:t>
            </a:r>
            <a:r>
              <a:rPr lang="ro-RO" sz="8030" spc="786" dirty="0">
                <a:solidFill>
                  <a:srgbClr val="FFFFFF"/>
                </a:solidFill>
                <a:latin typeface="Oswald Bold"/>
              </a:rPr>
              <a:t>tructura Sistemului</a:t>
            </a:r>
            <a:endParaRPr lang="en-US" sz="8030" spc="786" dirty="0">
              <a:solidFill>
                <a:srgbClr val="FFFFFF"/>
              </a:solidFill>
              <a:latin typeface="Oswald Bold"/>
            </a:endParaRPr>
          </a:p>
        </p:txBody>
      </p:sp>
      <p:pic>
        <p:nvPicPr>
          <p:cNvPr id="14" name="Picture 13" descr="A diagram with white text&#10;&#10;Description automatically generated">
            <a:extLst>
              <a:ext uri="{FF2B5EF4-FFF2-40B4-BE49-F238E27FC236}">
                <a16:creationId xmlns:a16="http://schemas.microsoft.com/office/drawing/2014/main" id="{A297D732-FE6D-C21C-0818-03B8B28AE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2" y="2502173"/>
            <a:ext cx="13239752" cy="80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3" y="1028700"/>
            <a:ext cx="18287997" cy="92583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95804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505200" y="114300"/>
            <a:ext cx="11091820" cy="2732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 err="1">
                <a:solidFill>
                  <a:srgbClr val="FFFFFF"/>
                </a:solidFill>
                <a:latin typeface="Oswald Bold"/>
              </a:rPr>
              <a:t>Arhitectura</a:t>
            </a: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 </a:t>
            </a:r>
            <a:r>
              <a:rPr lang="en-US" sz="8030" spc="786" dirty="0" err="1">
                <a:solidFill>
                  <a:srgbClr val="FFFFFF"/>
                </a:solidFill>
                <a:latin typeface="Oswald Bold"/>
              </a:rPr>
              <a:t>sistemului</a:t>
            </a:r>
            <a:endParaRPr lang="en-US" sz="8030" spc="786" dirty="0">
              <a:solidFill>
                <a:srgbClr val="FFFFFF"/>
              </a:solidFill>
              <a:latin typeface="Oswald Bold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995B42E-5826-32C5-0EAF-6E0D067D89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5820" r="32172" b="29045"/>
          <a:stretch/>
        </p:blipFill>
        <p:spPr>
          <a:xfrm>
            <a:off x="3901568" y="3217415"/>
            <a:ext cx="10299083" cy="69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4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95804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690980" y="1232286"/>
            <a:ext cx="10906040" cy="1308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B</a:t>
            </a:r>
            <a:r>
              <a:rPr lang="ro-RO" sz="8030" spc="786" dirty="0">
                <a:solidFill>
                  <a:srgbClr val="FFFFFF"/>
                </a:solidFill>
                <a:latin typeface="Oswald Bold"/>
              </a:rPr>
              <a:t>aza de date</a:t>
            </a:r>
            <a:endParaRPr lang="en-US" sz="8030" spc="786" dirty="0">
              <a:solidFill>
                <a:srgbClr val="FFFFFF"/>
              </a:solidFill>
              <a:latin typeface="Oswald Bold"/>
            </a:endParaRP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42D182-71D7-29F3-EE06-9579FDC44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79" y="2886118"/>
            <a:ext cx="8109111" cy="7444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95804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690978" y="852603"/>
            <a:ext cx="10906040" cy="1308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 err="1">
                <a:solidFill>
                  <a:srgbClr val="FFFFFF"/>
                </a:solidFill>
                <a:latin typeface="Oswald Bold"/>
              </a:rPr>
              <a:t>Aplicatia</a:t>
            </a: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 Core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73B73A0-CD10-33F6-2772-D4A499C52A91}"/>
              </a:ext>
            </a:extLst>
          </p:cNvPr>
          <p:cNvSpPr txBox="1"/>
          <p:nvPr/>
        </p:nvSpPr>
        <p:spPr>
          <a:xfrm>
            <a:off x="2438400" y="4136295"/>
            <a:ext cx="4208862" cy="43075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90364DE5-E213-2DE5-233C-777B8DE8BE65}"/>
              </a:ext>
            </a:extLst>
          </p:cNvPr>
          <p:cNvGrpSpPr/>
          <p:nvPr/>
        </p:nvGrpSpPr>
        <p:grpSpPr>
          <a:xfrm>
            <a:off x="7086600" y="3657203"/>
            <a:ext cx="1400485" cy="6493178"/>
            <a:chOff x="0" y="0"/>
            <a:chExt cx="368852" cy="1710138"/>
          </a:xfrm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11E69032-494E-65D2-1F51-D7665CA5A5A4}"/>
                </a:ext>
              </a:extLst>
            </p:cNvPr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5D98BBBC-0482-B4DA-D741-D44FA7D03E3D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C7D05FF-E0CF-AF35-0141-5B356D3499EC}"/>
              </a:ext>
            </a:extLst>
          </p:cNvPr>
          <p:cNvSpPr txBox="1"/>
          <p:nvPr/>
        </p:nvSpPr>
        <p:spPr>
          <a:xfrm>
            <a:off x="8077200" y="3902968"/>
            <a:ext cx="59232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Creeare</a:t>
            </a:r>
            <a:r>
              <a:rPr lang="en-US" sz="2400" dirty="0">
                <a:latin typeface="DM Sans" pitchFamily="2" charset="0"/>
              </a:rPr>
              <a:t> de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400" dirty="0">
                <a:latin typeface="DM Sans" pitchFamily="2" charset="0"/>
              </a:rPr>
              <a:t>I</a:t>
            </a:r>
            <a:r>
              <a:rPr lang="en-US" sz="2400" dirty="0" err="1">
                <a:latin typeface="DM Sans" pitchFamily="2" charset="0"/>
              </a:rPr>
              <a:t>mportul</a:t>
            </a:r>
            <a:r>
              <a:rPr lang="en-US" sz="2400" dirty="0">
                <a:latin typeface="DM Sans" pitchFamily="2" charset="0"/>
              </a:rPr>
              <a:t> de </a:t>
            </a:r>
            <a:r>
              <a:rPr lang="en-US" sz="2400" dirty="0" err="1">
                <a:latin typeface="DM Sans" pitchFamily="2" charset="0"/>
              </a:rPr>
              <a:t>facturi</a:t>
            </a: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DM Sans" pitchFamily="2" charset="0"/>
              </a:rPr>
              <a:t>Initiere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plati</a:t>
            </a:r>
            <a:r>
              <a:rPr lang="en-US" sz="2400" dirty="0">
                <a:latin typeface="DM Sans" pitchFamily="2" charset="0"/>
              </a:rPr>
              <a:t> de </a:t>
            </a:r>
            <a:r>
              <a:rPr lang="en-US" sz="2400" dirty="0" err="1">
                <a:latin typeface="DM Sans" pitchFamily="2" charset="0"/>
              </a:rPr>
              <a:t>facturi</a:t>
            </a:r>
            <a:r>
              <a:rPr lang="en-US" sz="2400" dirty="0">
                <a:latin typeface="DM Sans" pitchFamily="2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DM Sans" pitchFamily="2" charset="0"/>
              </a:rPr>
              <a:t>Procesa</a:t>
            </a:r>
            <a:r>
              <a:rPr lang="ro-RO" sz="2400" dirty="0">
                <a:latin typeface="DM Sans" pitchFamily="2" charset="0"/>
              </a:rPr>
              <a:t>r</a:t>
            </a:r>
            <a:r>
              <a:rPr lang="en-US" sz="2400" dirty="0" err="1">
                <a:latin typeface="DM Sans" pitchFamily="2" charset="0"/>
              </a:rPr>
              <a:t>ea</a:t>
            </a:r>
            <a:r>
              <a:rPr lang="en-US" sz="2400" dirty="0">
                <a:latin typeface="DM Sans" pitchFamily="2" charset="0"/>
              </a:rPr>
              <a:t> in </a:t>
            </a:r>
            <a:r>
              <a:rPr lang="en-US" sz="2400" dirty="0" err="1">
                <a:latin typeface="DM Sans" pitchFamily="2" charset="0"/>
              </a:rPr>
              <a:t>functie</a:t>
            </a:r>
            <a:r>
              <a:rPr lang="en-US" sz="2400" dirty="0">
                <a:latin typeface="DM Sans" pitchFamily="2" charset="0"/>
              </a:rPr>
              <a:t> de B2B/B2C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DM Sans" pitchFamily="2" charset="0"/>
              </a:rPr>
              <a:t>Actualizare</a:t>
            </a:r>
            <a:r>
              <a:rPr lang="en-US" sz="2400" dirty="0">
                <a:latin typeface="DM Sans" pitchFamily="2" charset="0"/>
              </a:rPr>
              <a:t> de </a:t>
            </a:r>
            <a:r>
              <a:rPr lang="en-US" sz="2400" dirty="0" err="1">
                <a:latin typeface="DM Sans" pitchFamily="2" charset="0"/>
              </a:rPr>
              <a:t>balanta</a:t>
            </a:r>
            <a:endParaRPr lang="en-US" sz="240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DM Sans" pitchFamily="2" charset="0"/>
              </a:rPr>
              <a:t>Actualizare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metoda</a:t>
            </a:r>
            <a:r>
              <a:rPr lang="en-US" sz="2400" dirty="0">
                <a:latin typeface="DM Sans" pitchFamily="2" charset="0"/>
              </a:rPr>
              <a:t> de </a:t>
            </a:r>
            <a:r>
              <a:rPr lang="en-US" sz="2400" dirty="0" err="1">
                <a:latin typeface="DM Sans" pitchFamily="2" charset="0"/>
              </a:rPr>
              <a:t>plata</a:t>
            </a:r>
            <a:endParaRPr lang="en-US" sz="24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7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95804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590750" y="136619"/>
            <a:ext cx="10906040" cy="273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 err="1">
                <a:solidFill>
                  <a:srgbClr val="FFFFFF"/>
                </a:solidFill>
                <a:latin typeface="Oswald Bold"/>
              </a:rPr>
              <a:t>Aplicatia</a:t>
            </a: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 Kafka Consumer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73B73A0-CD10-33F6-2772-D4A499C52A91}"/>
              </a:ext>
            </a:extLst>
          </p:cNvPr>
          <p:cNvSpPr txBox="1"/>
          <p:nvPr/>
        </p:nvSpPr>
        <p:spPr>
          <a:xfrm>
            <a:off x="2438400" y="4136295"/>
            <a:ext cx="4208862" cy="43075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90364DE5-E213-2DE5-233C-777B8DE8BE65}"/>
              </a:ext>
            </a:extLst>
          </p:cNvPr>
          <p:cNvGrpSpPr/>
          <p:nvPr/>
        </p:nvGrpSpPr>
        <p:grpSpPr>
          <a:xfrm>
            <a:off x="7086600" y="3657203"/>
            <a:ext cx="1400485" cy="6493178"/>
            <a:chOff x="0" y="0"/>
            <a:chExt cx="368852" cy="1710138"/>
          </a:xfrm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11E69032-494E-65D2-1F51-D7665CA5A5A4}"/>
                </a:ext>
              </a:extLst>
            </p:cNvPr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lnTo>
                    <a:pt x="0" y="0"/>
                  </a:lnTo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5D98BBBC-0482-B4DA-D741-D44FA7D03E3D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C7D05FF-E0CF-AF35-0141-5B356D3499EC}"/>
              </a:ext>
            </a:extLst>
          </p:cNvPr>
          <p:cNvSpPr txBox="1"/>
          <p:nvPr/>
        </p:nvSpPr>
        <p:spPr>
          <a:xfrm>
            <a:off x="8077200" y="6057900"/>
            <a:ext cx="5923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DM Sans" pitchFamily="2" charset="0"/>
              </a:rPr>
              <a:t> Plata </a:t>
            </a:r>
            <a:r>
              <a:rPr lang="en-US" sz="2400" dirty="0" err="1">
                <a:latin typeface="DM Sans" pitchFamily="2" charset="0"/>
              </a:rPr>
              <a:t>facturilor</a:t>
            </a:r>
            <a:r>
              <a:rPr lang="en-US" sz="2400" dirty="0">
                <a:latin typeface="DM Sans" pitchFamily="2" charset="0"/>
              </a:rPr>
              <a:t> dup</a:t>
            </a:r>
            <a:r>
              <a:rPr lang="ro-RO" sz="2400" dirty="0">
                <a:latin typeface="DM Sans" pitchFamily="2" charset="0"/>
              </a:rPr>
              <a:t>ă</a:t>
            </a:r>
            <a:r>
              <a:rPr lang="en-US" sz="2400" dirty="0">
                <a:latin typeface="DM Sans" pitchFamily="2" charset="0"/>
              </a:rPr>
              <a:t>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DM Sans" pitchFamily="2" charset="0"/>
              </a:rPr>
              <a:t>Plata </a:t>
            </a:r>
            <a:r>
              <a:rPr lang="en-US" sz="2400" dirty="0" err="1">
                <a:latin typeface="DM Sans" pitchFamily="2" charset="0"/>
              </a:rPr>
              <a:t>facturilor</a:t>
            </a:r>
            <a:r>
              <a:rPr lang="en-US" sz="2400" dirty="0">
                <a:latin typeface="DM Sans" pitchFamily="2" charset="0"/>
              </a:rPr>
              <a:t> in mod bulk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233</Words>
  <Application>Microsoft Office PowerPoint</Application>
  <PresentationFormat>Custom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Oswald Bold</vt:lpstr>
      <vt:lpstr>Wingdings</vt:lpstr>
      <vt:lpstr>DM Sans Bold</vt:lpstr>
      <vt:lpstr>Oswald Bold Italics</vt:lpstr>
      <vt:lpstr>DM Sans Italics</vt:lpstr>
      <vt:lpstr>Calibri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Ioana-Lavinia Vlad</dc:creator>
  <cp:lastModifiedBy>Lavinia-Ioana VLAD (119736)</cp:lastModifiedBy>
  <cp:revision>13</cp:revision>
  <dcterms:created xsi:type="dcterms:W3CDTF">2006-08-16T00:00:00Z</dcterms:created>
  <dcterms:modified xsi:type="dcterms:W3CDTF">2023-08-29T10:08:05Z</dcterms:modified>
  <dc:identifier>DAFs00euTc4</dc:identifier>
</cp:coreProperties>
</file>