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Inter"/>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2EA48D-6272-4F74-BC37-03B3675342CC}">
  <a:tblStyle styleId="{902EA48D-6272-4F74-BC37-03B3675342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1968"/>
        <p:guide pos="756" orient="horz"/>
        <p:guide pos="1728"/>
        <p:guide pos="2016"/>
        <p:guide pos="2244" orient="horz"/>
        <p:guide pos="948" orient="horz"/>
        <p:guide pos="1872"/>
        <p:guide pos="2544"/>
        <p:guide pos="2100" orient="horz"/>
        <p:guide pos="228" orient="horz"/>
        <p:guide pos="2288" orient="horz"/>
        <p:guide pos="1632"/>
        <p:guide pos="18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Recommending picking out he most interesting and important parts from your documentation. </a:t>
            </a:r>
            <a:endParaRPr/>
          </a:p>
        </p:txBody>
      </p:sp>
      <p:sp>
        <p:nvSpPr>
          <p:cNvPr id="62" name="Google Shape;6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20a01394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20a01394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920a013940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d8a9ac4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50d8a9ac4b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50d8a9ac4b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21ece634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921ece634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Test</a:t>
            </a:r>
            <a:endParaRPr/>
          </a:p>
        </p:txBody>
      </p:sp>
      <p:sp>
        <p:nvSpPr>
          <p:cNvPr id="111" name="Google Shape;11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20a01394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20a013940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920a013940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20a013940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20a013940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920a013940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0a01394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0a013940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920a013940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0a01394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0a013940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920a013940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8.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 type="subTitle"/>
          </p:nvPr>
        </p:nvSpPr>
        <p:spPr>
          <a:xfrm>
            <a:off x="1587600" y="3261400"/>
            <a:ext cx="5968800" cy="600300"/>
          </a:xfrm>
          <a:prstGeom prst="rect">
            <a:avLst/>
          </a:prstGeom>
          <a:noFill/>
          <a:ln>
            <a:noFill/>
          </a:ln>
        </p:spPr>
        <p:txBody>
          <a:bodyPr anchorCtr="0" anchor="t" bIns="45700" lIns="91425" spcFirstLastPara="1" rIns="91425" wrap="square" tIns="45700">
            <a:normAutofit/>
          </a:bodyPr>
          <a:lstStyle>
            <a:lvl1pPr lvl="0"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ctr">
              <a:lnSpc>
                <a:spcPct val="115000"/>
              </a:lnSpc>
              <a:spcBef>
                <a:spcPts val="48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Inter"/>
              <a:buNone/>
              <a:defRPr b="1" i="0" sz="40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pic>
        <p:nvPicPr>
          <p:cNvPr id="14" name="Google Shape;14;p2"/>
          <p:cNvPicPr preferRelativeResize="0"/>
          <p:nvPr/>
        </p:nvPicPr>
        <p:blipFill rotWithShape="1">
          <a:blip r:embed="rId2">
            <a:alphaModFix/>
          </a:blip>
          <a:srcRect b="0" l="0" r="0" t="0"/>
          <a:stretch/>
        </p:blipFill>
        <p:spPr>
          <a:xfrm rot="454943">
            <a:off x="-1228906" y="3218494"/>
            <a:ext cx="4189629" cy="2440459"/>
          </a:xfrm>
          <a:prstGeom prst="rect">
            <a:avLst/>
          </a:prstGeom>
          <a:noFill/>
          <a:ln>
            <a:noFill/>
          </a:ln>
        </p:spPr>
      </p:pic>
      <p:pic>
        <p:nvPicPr>
          <p:cNvPr id="15" name="Google Shape;15;p2"/>
          <p:cNvPicPr preferRelativeResize="0"/>
          <p:nvPr/>
        </p:nvPicPr>
        <p:blipFill rotWithShape="1">
          <a:blip r:embed="rId3">
            <a:alphaModFix/>
          </a:blip>
          <a:srcRect b="0" l="0" r="0" t="0"/>
          <a:stretch/>
        </p:blipFill>
        <p:spPr>
          <a:xfrm rot="2982496">
            <a:off x="6157459" y="-468357"/>
            <a:ext cx="5190309" cy="2964964"/>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152900" y="285750"/>
            <a:ext cx="838200" cy="3237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Inter"/>
              <a:buNone/>
              <a:defRPr b="1" i="0" sz="36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9pPr>
          </a:lstStyle>
          <a:p/>
        </p:txBody>
      </p:sp>
      <p:pic>
        <p:nvPicPr>
          <p:cNvPr id="19" name="Google Shape;19;p3"/>
          <p:cNvPicPr preferRelativeResize="0"/>
          <p:nvPr/>
        </p:nvPicPr>
        <p:blipFill rotWithShape="1">
          <a:blip r:embed="rId2">
            <a:alphaModFix/>
          </a:blip>
          <a:srcRect b="0" l="0" r="0" t="0"/>
          <a:stretch/>
        </p:blipFill>
        <p:spPr>
          <a:xfrm rot="9592241">
            <a:off x="-1365596" y="-1154886"/>
            <a:ext cx="5190313" cy="2964967"/>
          </a:xfrm>
          <a:prstGeom prst="rect">
            <a:avLst/>
          </a:prstGeom>
          <a:noFill/>
          <a:ln>
            <a:noFill/>
          </a:ln>
        </p:spPr>
      </p:pic>
      <p:sp>
        <p:nvSpPr>
          <p:cNvPr id="20" name="Google Shape;20;p3"/>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sp>
        <p:nvSpPr>
          <p:cNvPr id="23" name="Google Shape;23;p4"/>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24" name="Google Shape;24;p4"/>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25" name="Google Shape;25;p4"/>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26" name="Google Shape;26;p4"/>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4"/>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uge Chapter Head">
  <p:cSld name="Huge Chapter Head">
    <p:spTree>
      <p:nvGrpSpPr>
        <p:cNvPr id="28" name="Shape 28"/>
        <p:cNvGrpSpPr/>
        <p:nvPr/>
      </p:nvGrpSpPr>
      <p:grpSpPr>
        <a:xfrm>
          <a:off x="0" y="0"/>
          <a:ext cx="0" cy="0"/>
          <a:chOff x="0" y="0"/>
          <a:chExt cx="0" cy="0"/>
        </a:xfrm>
      </p:grpSpPr>
      <p:sp>
        <p:nvSpPr>
          <p:cNvPr id="29" name="Google Shape;29;p5"/>
          <p:cNvSpPr/>
          <p:nvPr/>
        </p:nvSpPr>
        <p:spPr>
          <a:xfrm flipH="1" rot="5400000">
            <a:off x="2160401" y="-2621598"/>
            <a:ext cx="4657500" cy="9588000"/>
          </a:xfrm>
          <a:prstGeom prst="rect">
            <a:avLst/>
          </a:prstGeom>
          <a:solidFill>
            <a:srgbClr val="3CBEEC">
              <a:alpha val="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E041"/>
              </a:solidFill>
              <a:latin typeface="Open Sans"/>
              <a:ea typeface="Open Sans"/>
              <a:cs typeface="Open Sans"/>
              <a:sym typeface="Open Sans"/>
            </a:endParaRPr>
          </a:p>
        </p:txBody>
      </p:sp>
      <p:sp>
        <p:nvSpPr>
          <p:cNvPr id="30" name="Google Shape;30;p5"/>
          <p:cNvSpPr txBox="1"/>
          <p:nvPr>
            <p:ph type="title"/>
          </p:nvPr>
        </p:nvSpPr>
        <p:spPr>
          <a:xfrm>
            <a:off x="2121450" y="1659075"/>
            <a:ext cx="4901100" cy="1948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4000"/>
              <a:buFont typeface="Inter"/>
              <a:buNone/>
              <a:defRPr b="1" i="0" sz="4000" u="none" cap="none" strike="noStrike">
                <a:solidFill>
                  <a:schemeClr val="dk2"/>
                </a:solidFill>
                <a:latin typeface="Inter"/>
                <a:ea typeface="Inter"/>
                <a:cs typeface="Inter"/>
                <a:sym typeface="Inter"/>
              </a:defRPr>
            </a:lvl1pPr>
            <a:lvl2pPr lvl="1"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sp>
        <p:nvSpPr>
          <p:cNvPr id="31" name="Google Shape;31;p5"/>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2" name="Google Shape;32;p5"/>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3" name="Google Shape;33;p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4" name="Shape 34"/>
        <p:cNvGrpSpPr/>
        <p:nvPr/>
      </p:nvGrpSpPr>
      <p:grpSpPr>
        <a:xfrm>
          <a:off x="0" y="0"/>
          <a:ext cx="0" cy="0"/>
          <a:chOff x="0" y="0"/>
          <a:chExt cx="0" cy="0"/>
        </a:xfrm>
      </p:grpSpPr>
      <p:sp>
        <p:nvSpPr>
          <p:cNvPr id="35" name="Google Shape;35;p6"/>
          <p:cNvSpPr txBox="1"/>
          <p:nvPr/>
        </p:nvSpPr>
        <p:spPr>
          <a:xfrm>
            <a:off x="3733800" y="4794706"/>
            <a:ext cx="208201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6" name="Google Shape;36;p6"/>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7" name="Google Shape;37;p6"/>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40" name="Google Shape;40;p7"/>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41" name="Google Shape;41;p7"/>
          <p:cNvSpPr txBox="1"/>
          <p:nvPr>
            <p:ph idx="1" type="body"/>
          </p:nvPr>
        </p:nvSpPr>
        <p:spPr>
          <a:xfrm>
            <a:off x="304800" y="957250"/>
            <a:ext cx="43386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2" name="Google Shape;42;p7"/>
          <p:cNvSpPr txBox="1"/>
          <p:nvPr>
            <p:ph idx="2" type="body"/>
          </p:nvPr>
        </p:nvSpPr>
        <p:spPr>
          <a:xfrm>
            <a:off x="4643400" y="957250"/>
            <a:ext cx="42585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3" name="Google Shape;43;p7"/>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4" name="Google Shape;44;p7"/>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5" name="Google Shape;45;p7"/>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8"/>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8" name="Google Shape;48;p8"/>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9" name="Google Shape;49;p8"/>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51" name="Google Shape;51;p8"/>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
    <p:spTree>
      <p:nvGrpSpPr>
        <p:cNvPr id="52"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b="0" l="0" r="0" t="0"/>
          <a:stretch/>
        </p:blipFill>
        <p:spPr>
          <a:xfrm rot="-2700755">
            <a:off x="5926798" y="2601164"/>
            <a:ext cx="5190308" cy="2964964"/>
          </a:xfrm>
          <a:prstGeom prst="rect">
            <a:avLst/>
          </a:prstGeom>
          <a:noFill/>
          <a:ln>
            <a:noFill/>
          </a:ln>
        </p:spPr>
      </p:pic>
      <p:sp>
        <p:nvSpPr>
          <p:cNvPr id="54" name="Google Shape;54;p9"/>
          <p:cNvSpPr txBox="1"/>
          <p:nvPr/>
        </p:nvSpPr>
        <p:spPr>
          <a:xfrm>
            <a:off x="2884350" y="2248500"/>
            <a:ext cx="3375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2"/>
                </a:solidFill>
                <a:latin typeface="Inter"/>
                <a:ea typeface="Inter"/>
                <a:cs typeface="Inter"/>
                <a:sym typeface="Inter"/>
              </a:rPr>
              <a:t>Questions?</a:t>
            </a:r>
            <a:endParaRPr b="1" i="0" sz="3000" u="none" cap="none" strike="noStrike">
              <a:solidFill>
                <a:schemeClr val="dk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0" t="0"/>
          <a:stretch/>
        </p:blipFill>
        <p:spPr>
          <a:xfrm>
            <a:off x="3528387" y="2190750"/>
            <a:ext cx="1972925" cy="762000"/>
          </a:xfrm>
          <a:prstGeom prst="rect">
            <a:avLst/>
          </a:prstGeom>
          <a:noFill/>
          <a:ln>
            <a:noFill/>
          </a:ln>
        </p:spPr>
      </p:pic>
      <p:pic>
        <p:nvPicPr>
          <p:cNvPr id="57" name="Google Shape;57;p10"/>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58" name="Google Shape;58;p10"/>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5000"/>
              </a:lnSpc>
              <a:spcBef>
                <a:spcPts val="0"/>
              </a:spcBef>
              <a:spcAft>
                <a:spcPts val="0"/>
              </a:spcAft>
              <a:buClr>
                <a:schemeClr val="dk2"/>
              </a:buClr>
              <a:buSzPts val="2000"/>
              <a:buFont typeface="Roboto"/>
              <a:buChar char="●"/>
              <a:defRPr b="0" i="0" sz="2000" u="none" cap="none" strike="noStrike">
                <a:solidFill>
                  <a:schemeClr val="dk2"/>
                </a:solidFill>
                <a:latin typeface="Roboto"/>
                <a:ea typeface="Roboto"/>
                <a:cs typeface="Roboto"/>
                <a:sym typeface="Roboto"/>
              </a:defRPr>
            </a:lvl1pPr>
            <a:lvl2pPr indent="-342900" lvl="1" marL="914400" marR="0" rtl="0" algn="l">
              <a:lnSpc>
                <a:spcPct val="115000"/>
              </a:lnSpc>
              <a:spcBef>
                <a:spcPts val="4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2pPr>
            <a:lvl3pPr indent="-342900" lvl="2" marL="1371600" marR="0" rtl="0" algn="l">
              <a:lnSpc>
                <a:spcPct val="115000"/>
              </a:lnSpc>
              <a:spcBef>
                <a:spcPts val="36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30200" lvl="3" marL="18288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42900" lvl="5" marL="27432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6pPr>
            <a:lvl7pPr indent="-342900" lvl="6" marL="32004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7pPr>
            <a:lvl8pPr indent="-342900" lvl="7" marL="36576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8pPr>
            <a:lvl9pPr indent="-342900" lvl="8" marL="41148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Lavinialau/Telecom-churn/blob/master/01_code/0_summary.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085"/>
        </a:solidFill>
      </p:bgPr>
    </p:bg>
    <p:spTree>
      <p:nvGrpSpPr>
        <p:cNvPr id="63" name="Shape 63"/>
        <p:cNvGrpSpPr/>
        <p:nvPr/>
      </p:nvGrpSpPr>
      <p:grpSpPr>
        <a:xfrm>
          <a:off x="0" y="0"/>
          <a:ext cx="0" cy="0"/>
          <a:chOff x="0" y="0"/>
          <a:chExt cx="0" cy="0"/>
        </a:xfrm>
      </p:grpSpPr>
      <p:sp>
        <p:nvSpPr>
          <p:cNvPr id="64" name="Google Shape;64;p11"/>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65" name="Google Shape;65;p11"/>
          <p:cNvPicPr preferRelativeResize="0"/>
          <p:nvPr/>
        </p:nvPicPr>
        <p:blipFill rotWithShape="1">
          <a:blip r:embed="rId3">
            <a:alphaModFix/>
          </a:blip>
          <a:srcRect b="0" l="0" r="0" t="0"/>
          <a:stretch/>
        </p:blipFill>
        <p:spPr>
          <a:xfrm rot="454942">
            <a:off x="-1228906" y="3218494"/>
            <a:ext cx="4189629" cy="2440459"/>
          </a:xfrm>
          <a:prstGeom prst="rect">
            <a:avLst/>
          </a:prstGeom>
          <a:noFill/>
          <a:ln>
            <a:noFill/>
          </a:ln>
        </p:spPr>
      </p:pic>
      <p:pic>
        <p:nvPicPr>
          <p:cNvPr id="66" name="Google Shape;66;p11"/>
          <p:cNvPicPr preferRelativeResize="0"/>
          <p:nvPr/>
        </p:nvPicPr>
        <p:blipFill rotWithShape="1">
          <a:blip r:embed="rId4">
            <a:alphaModFix/>
          </a:blip>
          <a:srcRect b="0" l="0" r="0" t="0"/>
          <a:stretch/>
        </p:blipFill>
        <p:spPr>
          <a:xfrm rot="2982496">
            <a:off x="6157459" y="-468357"/>
            <a:ext cx="5190308" cy="2964963"/>
          </a:xfrm>
          <a:prstGeom prst="rect">
            <a:avLst/>
          </a:prstGeom>
          <a:noFill/>
          <a:ln>
            <a:noFill/>
          </a:ln>
        </p:spPr>
      </p:pic>
      <p:sp>
        <p:nvSpPr>
          <p:cNvPr id="67" name="Google Shape;67;p11"/>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4000"/>
              <a:buNone/>
            </a:pPr>
            <a:r>
              <a:rPr lang="en-US"/>
              <a:t>KaggleX- Showcase 2023</a:t>
            </a:r>
            <a:endParaRPr/>
          </a:p>
        </p:txBody>
      </p:sp>
      <p:pic>
        <p:nvPicPr>
          <p:cNvPr id="68" name="Google Shape;68;p11"/>
          <p:cNvPicPr preferRelativeResize="0"/>
          <p:nvPr/>
        </p:nvPicPr>
        <p:blipFill>
          <a:blip r:embed="rId5">
            <a:alphaModFix/>
          </a:blip>
          <a:stretch>
            <a:fillRect/>
          </a:stretch>
        </p:blipFill>
        <p:spPr>
          <a:xfrm>
            <a:off x="3200400" y="144700"/>
            <a:ext cx="1711750" cy="49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75" name="Google Shape;175;p20"/>
          <p:cNvSpPr txBox="1"/>
          <p:nvPr>
            <p:ph type="title"/>
          </p:nvPr>
        </p:nvSpPr>
        <p:spPr>
          <a:xfrm>
            <a:off x="304800" y="41000"/>
            <a:ext cx="86106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Explainability &amp; Applications - What Other Factors Can We Manipulate?</a:t>
            </a:r>
            <a:endParaRPr/>
          </a:p>
        </p:txBody>
      </p:sp>
      <p:pic>
        <p:nvPicPr>
          <p:cNvPr id="176" name="Google Shape;176;p20"/>
          <p:cNvPicPr preferRelativeResize="0"/>
          <p:nvPr/>
        </p:nvPicPr>
        <p:blipFill>
          <a:blip r:embed="rId3">
            <a:alphaModFix/>
          </a:blip>
          <a:stretch>
            <a:fillRect/>
          </a:stretch>
        </p:blipFill>
        <p:spPr>
          <a:xfrm>
            <a:off x="235575" y="1123962"/>
            <a:ext cx="8300499" cy="1556700"/>
          </a:xfrm>
          <a:prstGeom prst="rect">
            <a:avLst/>
          </a:prstGeom>
          <a:noFill/>
          <a:ln>
            <a:noFill/>
          </a:ln>
        </p:spPr>
      </p:pic>
      <p:pic>
        <p:nvPicPr>
          <p:cNvPr id="177" name="Google Shape;177;p20"/>
          <p:cNvPicPr preferRelativeResize="0"/>
          <p:nvPr/>
        </p:nvPicPr>
        <p:blipFill>
          <a:blip r:embed="rId4">
            <a:alphaModFix/>
          </a:blip>
          <a:stretch>
            <a:fillRect/>
          </a:stretch>
        </p:blipFill>
        <p:spPr>
          <a:xfrm>
            <a:off x="200075" y="2845050"/>
            <a:ext cx="4293400" cy="1642350"/>
          </a:xfrm>
          <a:prstGeom prst="rect">
            <a:avLst/>
          </a:prstGeom>
          <a:noFill/>
          <a:ln>
            <a:noFill/>
          </a:ln>
        </p:spPr>
      </p:pic>
      <p:sp>
        <p:nvSpPr>
          <p:cNvPr id="178" name="Google Shape;178;p20"/>
          <p:cNvSpPr/>
          <p:nvPr/>
        </p:nvSpPr>
        <p:spPr>
          <a:xfrm>
            <a:off x="287250" y="584870"/>
            <a:ext cx="8569500" cy="6009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We want to determine if customers are more willing to accept higher charges under specific circumstances so we can adapt our strategy </a:t>
            </a:r>
            <a:r>
              <a:rPr lang="en-US" sz="1200">
                <a:latin typeface="Roboto"/>
                <a:ea typeface="Roboto"/>
                <a:cs typeface="Roboto"/>
                <a:sym typeface="Roboto"/>
              </a:rPr>
              <a:t>accordingly. Below are some examples of 2D partial dependence plots for this purpose.</a:t>
            </a:r>
            <a:endParaRPr sz="1200">
              <a:latin typeface="Roboto"/>
              <a:ea typeface="Roboto"/>
              <a:cs typeface="Roboto"/>
              <a:sym typeface="Roboto"/>
            </a:endParaRPr>
          </a:p>
        </p:txBody>
      </p:sp>
      <p:sp>
        <p:nvSpPr>
          <p:cNvPr id="179" name="Google Shape;179;p20"/>
          <p:cNvSpPr/>
          <p:nvPr/>
        </p:nvSpPr>
        <p:spPr>
          <a:xfrm>
            <a:off x="4663775" y="2768847"/>
            <a:ext cx="4072500" cy="17661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Roboto"/>
                <a:ea typeface="Roboto"/>
                <a:cs typeface="Roboto"/>
                <a:sym typeface="Roboto"/>
              </a:rPr>
              <a:t>Observations:</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The top two graphs show customers will leave if charges go higher than $68.5, with or without a partner. But Customers with dependents are more accepting of higher charges.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The bottom graph shows customers with online </a:t>
            </a:r>
            <a:r>
              <a:rPr lang="en-US" sz="1200">
                <a:latin typeface="Roboto"/>
                <a:ea typeface="Roboto"/>
                <a:cs typeface="Roboto"/>
                <a:sym typeface="Roboto"/>
              </a:rPr>
              <a:t>security service leave when charges reach $88.6, $20 dollar more than the baseline tipping point $68.5.</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186" name="Google Shape;186;p2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87" name="Google Shape;187;p2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Links</a:t>
            </a:r>
            <a:endParaRPr/>
          </a:p>
        </p:txBody>
      </p:sp>
      <p:sp>
        <p:nvSpPr>
          <p:cNvPr id="188" name="Google Shape;188;p2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480"/>
              </a:spcBef>
              <a:spcAft>
                <a:spcPts val="0"/>
              </a:spcAft>
              <a:buSzPts val="2000"/>
              <a:buChar char="●"/>
            </a:pPr>
            <a:r>
              <a:rPr lang="en-US"/>
              <a:t>Project details with python code and commentary: </a:t>
            </a:r>
            <a:r>
              <a:rPr lang="en-US" u="sng">
                <a:solidFill>
                  <a:schemeClr val="hlink"/>
                </a:solidFill>
                <a:hlinkClick r:id="rId3"/>
              </a:rPr>
              <a:t>https://github.com/Lavinialau/Telecom-churn/blob/master/01_code/0_summary.ipynb</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2" name="Shape 192"/>
        <p:cNvGrpSpPr/>
        <p:nvPr/>
      </p:nvGrpSpPr>
      <p:grpSpPr>
        <a:xfrm>
          <a:off x="0" y="0"/>
          <a:ext cx="0" cy="0"/>
          <a:chOff x="0" y="0"/>
          <a:chExt cx="0" cy="0"/>
        </a:xfrm>
      </p:grpSpPr>
      <p:sp>
        <p:nvSpPr>
          <p:cNvPr id="193" name="Google Shape;193;p22"/>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4" name="Google Shape;194;p22"/>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95" name="Google Shape;195;p22"/>
          <p:cNvSpPr/>
          <p:nvPr/>
        </p:nvSpPr>
        <p:spPr>
          <a:xfrm>
            <a:off x="8610600" y="4705350"/>
            <a:ext cx="381000" cy="363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6" name="Google Shape;196;p22"/>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197" name="Google Shape;197;p22"/>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pic>
        <p:nvPicPr>
          <p:cNvPr id="198" name="Google Shape;198;p22"/>
          <p:cNvPicPr preferRelativeResize="0"/>
          <p:nvPr/>
        </p:nvPicPr>
        <p:blipFill>
          <a:blip r:embed="rId5">
            <a:alphaModFix/>
          </a:blip>
          <a:stretch>
            <a:fillRect/>
          </a:stretch>
        </p:blipFill>
        <p:spPr>
          <a:xfrm>
            <a:off x="2590800" y="1972275"/>
            <a:ext cx="2486025"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3000"/>
              <a:buNone/>
            </a:pPr>
            <a:r>
              <a:rPr lang="en-US"/>
              <a:t>Lavinia Lau</a:t>
            </a:r>
            <a:endParaRPr/>
          </a:p>
        </p:txBody>
      </p:sp>
      <p:sp>
        <p:nvSpPr>
          <p:cNvPr id="75" name="Google Shape;75;p12"/>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Customer Churn in </a:t>
            </a:r>
            <a:r>
              <a:rPr lang="en-US" sz="2600"/>
              <a:t>Telecommunication</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82" name="Google Shape;82;p13"/>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83" name="Google Shape;83;p13"/>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Background</a:t>
            </a:r>
            <a:endParaRPr/>
          </a:p>
        </p:txBody>
      </p:sp>
      <p:sp>
        <p:nvSpPr>
          <p:cNvPr id="84" name="Google Shape;84;p13"/>
          <p:cNvSpPr/>
          <p:nvPr/>
        </p:nvSpPr>
        <p:spPr>
          <a:xfrm>
            <a:off x="304800" y="853950"/>
            <a:ext cx="1596000" cy="1073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Professional / academic background</a:t>
            </a:r>
            <a:endParaRPr>
              <a:latin typeface="Roboto"/>
              <a:ea typeface="Roboto"/>
              <a:cs typeface="Roboto"/>
              <a:sym typeface="Roboto"/>
            </a:endParaRPr>
          </a:p>
        </p:txBody>
      </p:sp>
      <p:sp>
        <p:nvSpPr>
          <p:cNvPr id="85" name="Google Shape;85;p13"/>
          <p:cNvSpPr/>
          <p:nvPr/>
        </p:nvSpPr>
        <p:spPr>
          <a:xfrm>
            <a:off x="1900800" y="85395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Business Analytics Manager at Gateway Casinos, Canada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MSc in Data Science and Business Statistics, and degree in Marketing</a:t>
            </a:r>
            <a:endParaRPr>
              <a:latin typeface="Roboto"/>
              <a:ea typeface="Roboto"/>
              <a:cs typeface="Roboto"/>
              <a:sym typeface="Roboto"/>
            </a:endParaRPr>
          </a:p>
        </p:txBody>
      </p:sp>
      <p:sp>
        <p:nvSpPr>
          <p:cNvPr id="86" name="Google Shape;86;p13"/>
          <p:cNvSpPr/>
          <p:nvPr/>
        </p:nvSpPr>
        <p:spPr>
          <a:xfrm>
            <a:off x="304750" y="2152700"/>
            <a:ext cx="1596000" cy="1073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Current line of work</a:t>
            </a:r>
            <a:endParaRPr>
              <a:latin typeface="Roboto"/>
              <a:ea typeface="Roboto"/>
              <a:cs typeface="Roboto"/>
              <a:sym typeface="Roboto"/>
            </a:endParaRPr>
          </a:p>
        </p:txBody>
      </p:sp>
      <p:sp>
        <p:nvSpPr>
          <p:cNvPr id="87" name="Google Shape;87;p13"/>
          <p:cNvSpPr/>
          <p:nvPr/>
        </p:nvSpPr>
        <p:spPr>
          <a:xfrm>
            <a:off x="1900750" y="215270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Datamine customer and marketing data to tackle business </a:t>
            </a:r>
            <a:r>
              <a:rPr lang="en-US">
                <a:latin typeface="Roboto"/>
                <a:ea typeface="Roboto"/>
                <a:cs typeface="Roboto"/>
                <a:sym typeface="Roboto"/>
              </a:rPr>
              <a:t>challenges, and deliver actionable insights for informed decision-making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Translate abstract data science concepts into practical solutions for non-technical internal clients</a:t>
            </a:r>
            <a:endParaRPr>
              <a:latin typeface="Roboto"/>
              <a:ea typeface="Roboto"/>
              <a:cs typeface="Roboto"/>
              <a:sym typeface="Roboto"/>
            </a:endParaRPr>
          </a:p>
        </p:txBody>
      </p:sp>
      <p:sp>
        <p:nvSpPr>
          <p:cNvPr id="88" name="Google Shape;88;p13"/>
          <p:cNvSpPr/>
          <p:nvPr/>
        </p:nvSpPr>
        <p:spPr>
          <a:xfrm>
            <a:off x="304750" y="3397050"/>
            <a:ext cx="1596000" cy="10731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Aspirations</a:t>
            </a:r>
            <a:endParaRPr>
              <a:latin typeface="Roboto"/>
              <a:ea typeface="Roboto"/>
              <a:cs typeface="Roboto"/>
              <a:sym typeface="Roboto"/>
            </a:endParaRPr>
          </a:p>
        </p:txBody>
      </p:sp>
      <p:sp>
        <p:nvSpPr>
          <p:cNvPr id="89" name="Google Shape;89;p13"/>
          <p:cNvSpPr/>
          <p:nvPr/>
        </p:nvSpPr>
        <p:spPr>
          <a:xfrm>
            <a:off x="1900750" y="339705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Continuously learn and stay updated on various data science techniques to effectively address business challenges with the most suitable solutions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96" name="Google Shape;96;p14"/>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97" name="Google Shape;97;p1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98" name="Google Shape;98;p14"/>
          <p:cNvSpPr/>
          <p:nvPr/>
        </p:nvSpPr>
        <p:spPr>
          <a:xfrm>
            <a:off x="314850" y="685800"/>
            <a:ext cx="8597100" cy="5295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Roboto"/>
                <a:ea typeface="Roboto"/>
                <a:cs typeface="Roboto"/>
                <a:sym typeface="Roboto"/>
              </a:rPr>
              <a:t>Project summary: </a:t>
            </a:r>
            <a:r>
              <a:rPr lang="en-US" sz="1200">
                <a:latin typeface="Roboto"/>
                <a:ea typeface="Roboto"/>
                <a:cs typeface="Roboto"/>
                <a:sym typeface="Roboto"/>
              </a:rPr>
              <a:t>Analyze customers’ churn  based on their demographics, subscribed </a:t>
            </a:r>
            <a:r>
              <a:rPr lang="en-US" sz="1200">
                <a:latin typeface="Roboto"/>
                <a:ea typeface="Roboto"/>
                <a:cs typeface="Roboto"/>
                <a:sym typeface="Roboto"/>
              </a:rPr>
              <a:t>services</a:t>
            </a:r>
            <a:r>
              <a:rPr lang="en-US" sz="1200">
                <a:latin typeface="Roboto"/>
                <a:ea typeface="Roboto"/>
                <a:cs typeface="Roboto"/>
                <a:sym typeface="Roboto"/>
              </a:rPr>
              <a:t> and account information, so as to adjust marketing offers / services to prevent the potential churn (i.e. leaving a company).</a:t>
            </a:r>
            <a:endParaRPr sz="1200">
              <a:latin typeface="Roboto"/>
              <a:ea typeface="Roboto"/>
              <a:cs typeface="Roboto"/>
              <a:sym typeface="Roboto"/>
            </a:endParaRPr>
          </a:p>
        </p:txBody>
      </p:sp>
      <p:sp>
        <p:nvSpPr>
          <p:cNvPr id="99" name="Google Shape;99;p14"/>
          <p:cNvSpPr txBox="1"/>
          <p:nvPr/>
        </p:nvSpPr>
        <p:spPr>
          <a:xfrm>
            <a:off x="304800" y="12708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Roboto"/>
                <a:ea typeface="Roboto"/>
                <a:cs typeface="Roboto"/>
                <a:sym typeface="Roboto"/>
              </a:rPr>
              <a:t>Topics covered:</a:t>
            </a:r>
            <a:r>
              <a:rPr b="1" lang="en-US" sz="1200">
                <a:latin typeface="Roboto"/>
                <a:ea typeface="Roboto"/>
                <a:cs typeface="Roboto"/>
                <a:sym typeface="Roboto"/>
              </a:rPr>
              <a:t> </a:t>
            </a:r>
            <a:endParaRPr b="1"/>
          </a:p>
        </p:txBody>
      </p:sp>
      <p:sp>
        <p:nvSpPr>
          <p:cNvPr id="100" name="Google Shape;100;p14"/>
          <p:cNvSpPr/>
          <p:nvPr/>
        </p:nvSpPr>
        <p:spPr>
          <a:xfrm>
            <a:off x="314850" y="1619500"/>
            <a:ext cx="1516800" cy="973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Preparation &amp; Exploration</a:t>
            </a:r>
            <a:endParaRPr sz="1200">
              <a:latin typeface="Roboto"/>
              <a:ea typeface="Roboto"/>
              <a:cs typeface="Roboto"/>
              <a:sym typeface="Roboto"/>
            </a:endParaRPr>
          </a:p>
        </p:txBody>
      </p:sp>
      <p:sp>
        <p:nvSpPr>
          <p:cNvPr id="101" name="Google Shape;101;p14"/>
          <p:cNvSpPr/>
          <p:nvPr/>
        </p:nvSpPr>
        <p:spPr>
          <a:xfrm>
            <a:off x="314850" y="2769325"/>
            <a:ext cx="1516800" cy="973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Machine Learning</a:t>
            </a:r>
            <a:endParaRPr sz="1200">
              <a:latin typeface="Roboto"/>
              <a:ea typeface="Roboto"/>
              <a:cs typeface="Roboto"/>
              <a:sym typeface="Roboto"/>
            </a:endParaRPr>
          </a:p>
        </p:txBody>
      </p:sp>
      <p:sp>
        <p:nvSpPr>
          <p:cNvPr id="102" name="Google Shape;102;p14"/>
          <p:cNvSpPr/>
          <p:nvPr/>
        </p:nvSpPr>
        <p:spPr>
          <a:xfrm>
            <a:off x="314850" y="3925550"/>
            <a:ext cx="1516800" cy="6924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Model Explainability &amp; A</a:t>
            </a:r>
            <a:r>
              <a:rPr lang="en-US" sz="1200">
                <a:latin typeface="Roboto"/>
                <a:ea typeface="Roboto"/>
                <a:cs typeface="Roboto"/>
                <a:sym typeface="Roboto"/>
              </a:rPr>
              <a:t>pplications</a:t>
            </a:r>
            <a:endParaRPr sz="1200">
              <a:latin typeface="Roboto"/>
              <a:ea typeface="Roboto"/>
              <a:cs typeface="Roboto"/>
              <a:sym typeface="Roboto"/>
            </a:endParaRPr>
          </a:p>
        </p:txBody>
      </p:sp>
      <p:sp>
        <p:nvSpPr>
          <p:cNvPr id="103" name="Google Shape;103;p14"/>
          <p:cNvSpPr/>
          <p:nvPr/>
        </p:nvSpPr>
        <p:spPr>
          <a:xfrm>
            <a:off x="1831550" y="1619500"/>
            <a:ext cx="7080300" cy="973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Project setup for reproducible results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cleansing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Exploratory data analysis (EDA) and feature engineering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visualization to study relationship</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Mutual information</a:t>
            </a:r>
            <a:endParaRPr sz="1200">
              <a:latin typeface="Roboto"/>
              <a:ea typeface="Roboto"/>
              <a:cs typeface="Roboto"/>
              <a:sym typeface="Roboto"/>
            </a:endParaRPr>
          </a:p>
        </p:txBody>
      </p:sp>
      <p:sp>
        <p:nvSpPr>
          <p:cNvPr id="104" name="Google Shape;104;p14"/>
          <p:cNvSpPr/>
          <p:nvPr/>
        </p:nvSpPr>
        <p:spPr>
          <a:xfrm>
            <a:off x="1831550" y="2769325"/>
            <a:ext cx="7080300" cy="973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Handle </a:t>
            </a:r>
            <a:r>
              <a:rPr lang="en-US" sz="1200">
                <a:latin typeface="Roboto"/>
                <a:ea typeface="Roboto"/>
                <a:cs typeface="Roboto"/>
                <a:sym typeface="Roboto"/>
              </a:rPr>
              <a:t>imbalance classification</a:t>
            </a:r>
            <a:r>
              <a:rPr lang="en-US" sz="1200">
                <a:latin typeface="Roboto"/>
                <a:ea typeface="Roboto"/>
                <a:cs typeface="Roboto"/>
                <a:sym typeface="Roboto"/>
              </a:rPr>
              <a:t> data using SMOTE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a:t>
            </a:r>
            <a:r>
              <a:rPr lang="en-US" sz="1200">
                <a:latin typeface="Roboto"/>
                <a:ea typeface="Roboto"/>
                <a:cs typeface="Roboto"/>
                <a:sym typeface="Roboto"/>
              </a:rPr>
              <a:t>preprocessing</a:t>
            </a:r>
            <a:r>
              <a:rPr lang="en-US" sz="1200">
                <a:latin typeface="Roboto"/>
                <a:ea typeface="Roboto"/>
                <a:cs typeface="Roboto"/>
                <a:sym typeface="Roboto"/>
              </a:rPr>
              <a:t> for categorical data (label encoding) and numerical data (scaling)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3 ML models: </a:t>
            </a:r>
            <a:r>
              <a:rPr lang="en-US" sz="1200">
                <a:latin typeface="Roboto"/>
                <a:ea typeface="Roboto"/>
                <a:cs typeface="Roboto"/>
                <a:sym typeface="Roboto"/>
              </a:rPr>
              <a:t>Random</a:t>
            </a:r>
            <a:r>
              <a:rPr lang="en-US" sz="1200">
                <a:latin typeface="Roboto"/>
                <a:ea typeface="Roboto"/>
                <a:cs typeface="Roboto"/>
                <a:sym typeface="Roboto"/>
              </a:rPr>
              <a:t> forest, XGBoost and Neural Network</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Model evaluation for classification (accuracy score and </a:t>
            </a:r>
            <a:r>
              <a:rPr lang="en-US" sz="1200">
                <a:latin typeface="Roboto"/>
                <a:ea typeface="Roboto"/>
                <a:cs typeface="Roboto"/>
                <a:sym typeface="Roboto"/>
              </a:rPr>
              <a:t>classification</a:t>
            </a:r>
            <a:r>
              <a:rPr lang="en-US" sz="1200">
                <a:latin typeface="Roboto"/>
                <a:ea typeface="Roboto"/>
                <a:cs typeface="Roboto"/>
                <a:sym typeface="Roboto"/>
              </a:rPr>
              <a:t> report)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Permutation importance for feature selection</a:t>
            </a:r>
            <a:endParaRPr sz="1200">
              <a:latin typeface="Roboto"/>
              <a:ea typeface="Roboto"/>
              <a:cs typeface="Roboto"/>
              <a:sym typeface="Roboto"/>
            </a:endParaRPr>
          </a:p>
        </p:txBody>
      </p:sp>
      <p:sp>
        <p:nvSpPr>
          <p:cNvPr id="105" name="Google Shape;105;p14"/>
          <p:cNvSpPr/>
          <p:nvPr/>
        </p:nvSpPr>
        <p:spPr>
          <a:xfrm>
            <a:off x="1831550" y="3925550"/>
            <a:ext cx="7080300" cy="6924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1D partial dependence plots for discovering tipping points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2D partial dependence plots for further insights into marketing applications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SHAP summary plot </a:t>
            </a:r>
            <a:endParaRPr sz="1200">
              <a:latin typeface="Roboto"/>
              <a:ea typeface="Roboto"/>
              <a:cs typeface="Roboto"/>
              <a:sym typeface="Roboto"/>
            </a:endParaRPr>
          </a:p>
        </p:txBody>
      </p:sp>
      <p:cxnSp>
        <p:nvCxnSpPr>
          <p:cNvPr id="106" name="Google Shape;106;p14"/>
          <p:cNvCxnSpPr>
            <a:stCxn id="100" idx="2"/>
            <a:endCxn id="101" idx="0"/>
          </p:cNvCxnSpPr>
          <p:nvPr/>
        </p:nvCxnSpPr>
        <p:spPr>
          <a:xfrm>
            <a:off x="1073250" y="2593000"/>
            <a:ext cx="0" cy="176400"/>
          </a:xfrm>
          <a:prstGeom prst="straightConnector1">
            <a:avLst/>
          </a:prstGeom>
          <a:noFill/>
          <a:ln cap="flat" cmpd="sng" w="9525">
            <a:solidFill>
              <a:srgbClr val="0B5394"/>
            </a:solidFill>
            <a:prstDash val="solid"/>
            <a:round/>
            <a:headEnd len="med" w="med" type="none"/>
            <a:tailEnd len="med" w="med" type="triangle"/>
          </a:ln>
        </p:spPr>
      </p:cxnSp>
      <p:cxnSp>
        <p:nvCxnSpPr>
          <p:cNvPr id="107" name="Google Shape;107;p14"/>
          <p:cNvCxnSpPr>
            <a:stCxn id="101" idx="2"/>
            <a:endCxn id="102" idx="0"/>
          </p:cNvCxnSpPr>
          <p:nvPr/>
        </p:nvCxnSpPr>
        <p:spPr>
          <a:xfrm>
            <a:off x="1073250" y="3742825"/>
            <a:ext cx="0" cy="1827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114" name="Google Shape;114;p15"/>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15" name="Google Shape;115;p15"/>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Preparation and Exploration</a:t>
            </a:r>
            <a:endParaRPr/>
          </a:p>
        </p:txBody>
      </p:sp>
      <p:pic>
        <p:nvPicPr>
          <p:cNvPr id="116" name="Google Shape;116;p15"/>
          <p:cNvPicPr preferRelativeResize="0"/>
          <p:nvPr/>
        </p:nvPicPr>
        <p:blipFill>
          <a:blip r:embed="rId3">
            <a:alphaModFix/>
          </a:blip>
          <a:stretch>
            <a:fillRect/>
          </a:stretch>
        </p:blipFill>
        <p:spPr>
          <a:xfrm>
            <a:off x="228600" y="1582218"/>
            <a:ext cx="4068250" cy="3135631"/>
          </a:xfrm>
          <a:prstGeom prst="rect">
            <a:avLst/>
          </a:prstGeom>
          <a:noFill/>
          <a:ln>
            <a:noFill/>
          </a:ln>
        </p:spPr>
      </p:pic>
      <p:pic>
        <p:nvPicPr>
          <p:cNvPr id="117" name="Google Shape;117;p15"/>
          <p:cNvPicPr preferRelativeResize="0"/>
          <p:nvPr/>
        </p:nvPicPr>
        <p:blipFill>
          <a:blip r:embed="rId4">
            <a:alphaModFix/>
          </a:blip>
          <a:stretch>
            <a:fillRect/>
          </a:stretch>
        </p:blipFill>
        <p:spPr>
          <a:xfrm>
            <a:off x="4511525" y="1737025"/>
            <a:ext cx="4488675" cy="3057675"/>
          </a:xfrm>
          <a:prstGeom prst="rect">
            <a:avLst/>
          </a:prstGeom>
          <a:noFill/>
          <a:ln>
            <a:noFill/>
          </a:ln>
        </p:spPr>
      </p:pic>
      <p:cxnSp>
        <p:nvCxnSpPr>
          <p:cNvPr id="118" name="Google Shape;118;p15"/>
          <p:cNvCxnSpPr/>
          <p:nvPr/>
        </p:nvCxnSpPr>
        <p:spPr>
          <a:xfrm flipH="1">
            <a:off x="4462625" y="695700"/>
            <a:ext cx="19800" cy="3956400"/>
          </a:xfrm>
          <a:prstGeom prst="straightConnector1">
            <a:avLst/>
          </a:prstGeom>
          <a:noFill/>
          <a:ln cap="flat" cmpd="sng" w="9525">
            <a:solidFill>
              <a:srgbClr val="8B8B8B"/>
            </a:solidFill>
            <a:prstDash val="dash"/>
            <a:round/>
            <a:headEnd len="med" w="med" type="none"/>
            <a:tailEnd len="med" w="med" type="none"/>
          </a:ln>
        </p:spPr>
      </p:cxnSp>
      <p:sp>
        <p:nvSpPr>
          <p:cNvPr id="119" name="Google Shape;119;p15"/>
          <p:cNvSpPr/>
          <p:nvPr/>
        </p:nvSpPr>
        <p:spPr>
          <a:xfrm>
            <a:off x="304800" y="632325"/>
            <a:ext cx="4019400" cy="633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This is a classification problem </a:t>
            </a:r>
            <a:r>
              <a:rPr lang="en-US" sz="1200">
                <a:latin typeface="Roboto"/>
                <a:ea typeface="Roboto"/>
                <a:cs typeface="Roboto"/>
                <a:sym typeface="Roboto"/>
              </a:rPr>
              <a:t>with</a:t>
            </a:r>
            <a:r>
              <a:rPr lang="en-US" sz="1200">
                <a:latin typeface="Roboto"/>
                <a:ea typeface="Roboto"/>
                <a:cs typeface="Roboto"/>
                <a:sym typeface="Roboto"/>
              </a:rPr>
              <a:t> an imbalanced target variable, which I will address the imbalance using SMOTE later.</a:t>
            </a:r>
            <a:endParaRPr sz="1200">
              <a:latin typeface="Roboto"/>
              <a:ea typeface="Roboto"/>
              <a:cs typeface="Roboto"/>
              <a:sym typeface="Roboto"/>
            </a:endParaRPr>
          </a:p>
        </p:txBody>
      </p:sp>
      <p:sp>
        <p:nvSpPr>
          <p:cNvPr id="120" name="Google Shape;120;p15"/>
          <p:cNvSpPr/>
          <p:nvPr/>
        </p:nvSpPr>
        <p:spPr>
          <a:xfrm>
            <a:off x="4572000" y="632325"/>
            <a:ext cx="4329900" cy="815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I have also studied the churn rate with all independent variables. Below is an example of plotting multiple density plots at once for EDA. Monthly charges and contract length are the two key </a:t>
            </a:r>
            <a:r>
              <a:rPr lang="en-US" sz="1200">
                <a:latin typeface="Roboto"/>
                <a:ea typeface="Roboto"/>
                <a:cs typeface="Roboto"/>
                <a:sym typeface="Roboto"/>
              </a:rPr>
              <a:t>factors</a:t>
            </a:r>
            <a:r>
              <a:rPr lang="en-US" sz="1200">
                <a:latin typeface="Roboto"/>
                <a:ea typeface="Roboto"/>
                <a:cs typeface="Roboto"/>
                <a:sym typeface="Roboto"/>
              </a:rPr>
              <a:t> </a:t>
            </a:r>
            <a:r>
              <a:rPr lang="en-US" sz="1200">
                <a:latin typeface="Roboto"/>
                <a:ea typeface="Roboto"/>
                <a:cs typeface="Roboto"/>
                <a:sym typeface="Roboto"/>
              </a:rPr>
              <a:t>influencing</a:t>
            </a:r>
            <a:r>
              <a:rPr lang="en-US" sz="1200">
                <a:latin typeface="Roboto"/>
                <a:ea typeface="Roboto"/>
                <a:cs typeface="Roboto"/>
                <a:sym typeface="Roboto"/>
              </a:rPr>
              <a:t> churn.</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Preparation and Exploration</a:t>
            </a:r>
            <a:endParaRPr/>
          </a:p>
        </p:txBody>
      </p:sp>
      <p:sp>
        <p:nvSpPr>
          <p:cNvPr id="127" name="Google Shape;127;p16"/>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128" name="Google Shape;128;p16"/>
          <p:cNvPicPr preferRelativeResize="0"/>
          <p:nvPr/>
        </p:nvPicPr>
        <p:blipFill>
          <a:blip r:embed="rId3">
            <a:alphaModFix/>
          </a:blip>
          <a:stretch>
            <a:fillRect/>
          </a:stretch>
        </p:blipFill>
        <p:spPr>
          <a:xfrm>
            <a:off x="2581537" y="724824"/>
            <a:ext cx="6113288" cy="1616400"/>
          </a:xfrm>
          <a:prstGeom prst="rect">
            <a:avLst/>
          </a:prstGeom>
          <a:noFill/>
          <a:ln>
            <a:noFill/>
          </a:ln>
        </p:spPr>
      </p:pic>
      <p:pic>
        <p:nvPicPr>
          <p:cNvPr id="129" name="Google Shape;129;p16"/>
          <p:cNvPicPr preferRelativeResize="0"/>
          <p:nvPr/>
        </p:nvPicPr>
        <p:blipFill>
          <a:blip r:embed="rId4">
            <a:alphaModFix/>
          </a:blip>
          <a:stretch>
            <a:fillRect/>
          </a:stretch>
        </p:blipFill>
        <p:spPr>
          <a:xfrm>
            <a:off x="2667000" y="2562200"/>
            <a:ext cx="4315525" cy="2140000"/>
          </a:xfrm>
          <a:prstGeom prst="rect">
            <a:avLst/>
          </a:prstGeom>
          <a:noFill/>
          <a:ln>
            <a:noFill/>
          </a:ln>
        </p:spPr>
      </p:pic>
      <p:sp>
        <p:nvSpPr>
          <p:cNvPr id="130" name="Google Shape;130;p16"/>
          <p:cNvSpPr/>
          <p:nvPr/>
        </p:nvSpPr>
        <p:spPr>
          <a:xfrm>
            <a:off x="304800" y="632325"/>
            <a:ext cx="2149800" cy="1616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After locating price is a key factor in churn, I have plotted it against other categorical variables. Some services (e.g. fiber optics) are more expensive than others.</a:t>
            </a:r>
            <a:endParaRPr sz="1200">
              <a:latin typeface="Roboto"/>
              <a:ea typeface="Roboto"/>
              <a:cs typeface="Roboto"/>
              <a:sym typeface="Roboto"/>
            </a:endParaRPr>
          </a:p>
        </p:txBody>
      </p:sp>
      <p:sp>
        <p:nvSpPr>
          <p:cNvPr id="131" name="Google Shape;131;p16"/>
          <p:cNvSpPr/>
          <p:nvPr/>
        </p:nvSpPr>
        <p:spPr>
          <a:xfrm>
            <a:off x="304800" y="2679825"/>
            <a:ext cx="2149800" cy="1616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Before modelling, I have used mutual information to rank the variables by their scores.</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38" name="Google Shape;138;p17"/>
          <p:cNvSpPr txBox="1"/>
          <p:nvPr>
            <p:ph type="title"/>
          </p:nvPr>
        </p:nvSpPr>
        <p:spPr>
          <a:xfrm>
            <a:off x="304800" y="41000"/>
            <a:ext cx="86286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r>
              <a:rPr lang="en-US"/>
              <a:t>Machine Learning (Model Parameters and  Feature Selection)</a:t>
            </a:r>
            <a:endParaRPr/>
          </a:p>
        </p:txBody>
      </p:sp>
      <p:sp>
        <p:nvSpPr>
          <p:cNvPr id="139" name="Google Shape;139;p17"/>
          <p:cNvSpPr/>
          <p:nvPr/>
        </p:nvSpPr>
        <p:spPr>
          <a:xfrm>
            <a:off x="304800" y="665488"/>
            <a:ext cx="8569500" cy="2238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After preprocessing the numerical data by scaling and </a:t>
            </a:r>
            <a:r>
              <a:rPr lang="en-US" sz="1200">
                <a:latin typeface="Roboto"/>
                <a:ea typeface="Roboto"/>
                <a:cs typeface="Roboto"/>
                <a:sym typeface="Roboto"/>
              </a:rPr>
              <a:t>categorical</a:t>
            </a:r>
            <a:r>
              <a:rPr lang="en-US" sz="1200">
                <a:latin typeface="Roboto"/>
                <a:ea typeface="Roboto"/>
                <a:cs typeface="Roboto"/>
                <a:sym typeface="Roboto"/>
              </a:rPr>
              <a:t> by label encoding, I proceed to predict churn by applying </a:t>
            </a:r>
            <a:r>
              <a:rPr lang="en-US" sz="1200">
                <a:latin typeface="Roboto"/>
                <a:ea typeface="Roboto"/>
                <a:cs typeface="Roboto"/>
                <a:sym typeface="Roboto"/>
              </a:rPr>
              <a:t>random forest, XGBoost and Neural Network.</a:t>
            </a:r>
            <a:endParaRPr sz="1200">
              <a:latin typeface="Roboto"/>
              <a:ea typeface="Roboto"/>
              <a:cs typeface="Roboto"/>
              <a:sym typeface="Roboto"/>
            </a:endParaRPr>
          </a:p>
        </p:txBody>
      </p:sp>
      <p:pic>
        <p:nvPicPr>
          <p:cNvPr id="140" name="Google Shape;140;p17"/>
          <p:cNvPicPr preferRelativeResize="0"/>
          <p:nvPr/>
        </p:nvPicPr>
        <p:blipFill>
          <a:blip r:embed="rId3">
            <a:alphaModFix/>
          </a:blip>
          <a:stretch>
            <a:fillRect/>
          </a:stretch>
        </p:blipFill>
        <p:spPr>
          <a:xfrm>
            <a:off x="247200" y="2178599"/>
            <a:ext cx="4096749" cy="2292475"/>
          </a:xfrm>
          <a:prstGeom prst="rect">
            <a:avLst/>
          </a:prstGeom>
          <a:noFill/>
          <a:ln>
            <a:noFill/>
          </a:ln>
        </p:spPr>
      </p:pic>
      <p:pic>
        <p:nvPicPr>
          <p:cNvPr id="141" name="Google Shape;141;p17"/>
          <p:cNvPicPr preferRelativeResize="0"/>
          <p:nvPr/>
        </p:nvPicPr>
        <p:blipFill rotWithShape="1">
          <a:blip r:embed="rId4">
            <a:alphaModFix/>
          </a:blip>
          <a:srcRect b="0" l="0" r="0" t="9584"/>
          <a:stretch/>
        </p:blipFill>
        <p:spPr>
          <a:xfrm>
            <a:off x="4625650" y="2242875"/>
            <a:ext cx="4267201" cy="2446001"/>
          </a:xfrm>
          <a:prstGeom prst="rect">
            <a:avLst/>
          </a:prstGeom>
          <a:noFill/>
          <a:ln>
            <a:noFill/>
          </a:ln>
        </p:spPr>
      </p:pic>
      <p:cxnSp>
        <p:nvCxnSpPr>
          <p:cNvPr id="142" name="Google Shape;142;p17"/>
          <p:cNvCxnSpPr/>
          <p:nvPr/>
        </p:nvCxnSpPr>
        <p:spPr>
          <a:xfrm flipH="1">
            <a:off x="4441900" y="1388075"/>
            <a:ext cx="3900" cy="3363000"/>
          </a:xfrm>
          <a:prstGeom prst="straightConnector1">
            <a:avLst/>
          </a:prstGeom>
          <a:noFill/>
          <a:ln cap="flat" cmpd="sng" w="9525">
            <a:solidFill>
              <a:srgbClr val="8B8B8B"/>
            </a:solidFill>
            <a:prstDash val="dash"/>
            <a:round/>
            <a:headEnd len="med" w="med" type="none"/>
            <a:tailEnd len="med" w="med" type="none"/>
          </a:ln>
        </p:spPr>
      </p:cxnSp>
      <p:sp>
        <p:nvSpPr>
          <p:cNvPr id="143" name="Google Shape;143;p17"/>
          <p:cNvSpPr/>
          <p:nvPr/>
        </p:nvSpPr>
        <p:spPr>
          <a:xfrm>
            <a:off x="304800" y="1388075"/>
            <a:ext cx="4056600" cy="5295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We also need to finetune the models’ number of estimators to see when accuracy score peaks.</a:t>
            </a:r>
            <a:endParaRPr sz="1200">
              <a:latin typeface="Roboto"/>
              <a:ea typeface="Roboto"/>
              <a:cs typeface="Roboto"/>
              <a:sym typeface="Roboto"/>
            </a:endParaRPr>
          </a:p>
        </p:txBody>
      </p:sp>
      <p:sp>
        <p:nvSpPr>
          <p:cNvPr id="144" name="Google Shape;144;p17"/>
          <p:cNvSpPr/>
          <p:nvPr/>
        </p:nvSpPr>
        <p:spPr>
          <a:xfrm>
            <a:off x="4569525" y="1338450"/>
            <a:ext cx="4345800" cy="798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In addition to adjusting parameters, I employed permutation importance for feature selection. If a feature has a low impact, I remove it and rerun the model to assess if performance improves.</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51" name="Google Shape;151;p18"/>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Machine Learning (Model Evaluation and Comparison)</a:t>
            </a:r>
            <a:endParaRPr/>
          </a:p>
        </p:txBody>
      </p:sp>
      <p:sp>
        <p:nvSpPr>
          <p:cNvPr id="152" name="Google Shape;152;p18"/>
          <p:cNvSpPr/>
          <p:nvPr/>
        </p:nvSpPr>
        <p:spPr>
          <a:xfrm>
            <a:off x="3481475" y="735275"/>
            <a:ext cx="5510100" cy="9891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The picture on the left shows the accuracy score, </a:t>
            </a:r>
            <a:r>
              <a:rPr lang="en-US" sz="1200">
                <a:latin typeface="Roboto"/>
                <a:ea typeface="Roboto"/>
                <a:cs typeface="Roboto"/>
                <a:sym typeface="Roboto"/>
              </a:rPr>
              <a:t>classification</a:t>
            </a:r>
            <a:r>
              <a:rPr lang="en-US" sz="1200">
                <a:latin typeface="Roboto"/>
                <a:ea typeface="Roboto"/>
                <a:cs typeface="Roboto"/>
                <a:sym typeface="Roboto"/>
              </a:rPr>
              <a:t> report and </a:t>
            </a:r>
            <a:r>
              <a:rPr lang="en-US" sz="1200">
                <a:latin typeface="Roboto"/>
                <a:ea typeface="Roboto"/>
                <a:cs typeface="Roboto"/>
                <a:sym typeface="Roboto"/>
              </a:rPr>
              <a:t>confusion</a:t>
            </a:r>
            <a:r>
              <a:rPr lang="en-US" sz="1200">
                <a:latin typeface="Roboto"/>
                <a:ea typeface="Roboto"/>
                <a:cs typeface="Roboto"/>
                <a:sym typeface="Roboto"/>
              </a:rPr>
              <a:t> matrix of the random forest model. We will mainly focus on churned group as we will want to retain the potential churned customers.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Below is the comparison of different models:</a:t>
            </a:r>
            <a:endParaRPr sz="1200">
              <a:latin typeface="Roboto"/>
              <a:ea typeface="Roboto"/>
              <a:cs typeface="Roboto"/>
              <a:sym typeface="Roboto"/>
            </a:endParaRPr>
          </a:p>
        </p:txBody>
      </p:sp>
      <p:graphicFrame>
        <p:nvGraphicFramePr>
          <p:cNvPr id="153" name="Google Shape;153;p18"/>
          <p:cNvGraphicFramePr/>
          <p:nvPr/>
        </p:nvGraphicFramePr>
        <p:xfrm>
          <a:off x="3583600" y="1969500"/>
          <a:ext cx="3000000" cy="3000000"/>
        </p:xfrm>
        <a:graphic>
          <a:graphicData uri="http://schemas.openxmlformats.org/drawingml/2006/table">
            <a:tbl>
              <a:tblPr>
                <a:noFill/>
                <a:tableStyleId>{902EA48D-6272-4F74-BC37-03B3675342CC}</a:tableStyleId>
              </a:tblPr>
              <a:tblGrid>
                <a:gridCol w="2253400"/>
                <a:gridCol w="1152225"/>
                <a:gridCol w="745075"/>
                <a:gridCol w="1192400"/>
              </a:tblGrid>
              <a:tr h="348700">
                <a:tc>
                  <a:txBody>
                    <a:bodyPr/>
                    <a:lstStyle/>
                    <a:p>
                      <a:pPr indent="0" lvl="0" marL="0" rtl="0" algn="l">
                        <a:spcBef>
                          <a:spcPts val="0"/>
                        </a:spcBef>
                        <a:spcAft>
                          <a:spcPts val="0"/>
                        </a:spcAft>
                        <a:buNone/>
                      </a:pPr>
                      <a:r>
                        <a:rPr lang="en-US" sz="1100"/>
                        <a:t>Models</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Random Forest</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XGBoost</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Neural Network</a:t>
                      </a:r>
                      <a:endParaRPr sz="1100"/>
                    </a:p>
                  </a:txBody>
                  <a:tcPr marT="91425" marB="91425" marR="91425" marL="91425">
                    <a:solidFill>
                      <a:srgbClr val="C9DAF8"/>
                    </a:solidFill>
                  </a:tcPr>
                </a:tc>
              </a:tr>
              <a:tr h="309125">
                <a:tc>
                  <a:txBody>
                    <a:bodyPr/>
                    <a:lstStyle/>
                    <a:p>
                      <a:pPr indent="0" lvl="0" marL="0" rtl="0" algn="l">
                        <a:spcBef>
                          <a:spcPts val="0"/>
                        </a:spcBef>
                        <a:spcAft>
                          <a:spcPts val="0"/>
                        </a:spcAft>
                        <a:buNone/>
                      </a:pPr>
                      <a:r>
                        <a:rPr lang="en-US" sz="1100"/>
                        <a:t>Accuracy score (overall)</a:t>
                      </a:r>
                      <a:endParaRPr sz="1100"/>
                    </a:p>
                  </a:txBody>
                  <a:tcPr marT="91425" marB="91425" marR="91425" marL="91425"/>
                </a:tc>
                <a:tc>
                  <a:txBody>
                    <a:bodyPr/>
                    <a:lstStyle/>
                    <a:p>
                      <a:pPr indent="0" lvl="0" marL="0" rtl="0" algn="l">
                        <a:spcBef>
                          <a:spcPts val="0"/>
                        </a:spcBef>
                        <a:spcAft>
                          <a:spcPts val="0"/>
                        </a:spcAft>
                        <a:buNone/>
                      </a:pPr>
                      <a:r>
                        <a:rPr lang="en-US" sz="1100"/>
                        <a:t>84.8%</a:t>
                      </a:r>
                      <a:endParaRPr sz="1100"/>
                    </a:p>
                  </a:txBody>
                  <a:tcPr marT="91425" marB="91425" marR="91425" marL="91425"/>
                </a:tc>
                <a:tc>
                  <a:txBody>
                    <a:bodyPr/>
                    <a:lstStyle/>
                    <a:p>
                      <a:pPr indent="0" lvl="0" marL="0" rtl="0" algn="l">
                        <a:spcBef>
                          <a:spcPts val="0"/>
                        </a:spcBef>
                        <a:spcAft>
                          <a:spcPts val="0"/>
                        </a:spcAft>
                        <a:buNone/>
                      </a:pPr>
                      <a:r>
                        <a:rPr lang="en-US" sz="1100"/>
                        <a:t>84.7%</a:t>
                      </a:r>
                      <a:endParaRPr sz="1100"/>
                    </a:p>
                  </a:txBody>
                  <a:tcPr marT="91425" marB="91425" marR="91425" marL="91425"/>
                </a:tc>
                <a:tc>
                  <a:txBody>
                    <a:bodyPr/>
                    <a:lstStyle/>
                    <a:p>
                      <a:pPr indent="0" lvl="0" marL="0" rtl="0" algn="l">
                        <a:spcBef>
                          <a:spcPts val="0"/>
                        </a:spcBef>
                        <a:spcAft>
                          <a:spcPts val="0"/>
                        </a:spcAft>
                        <a:buNone/>
                      </a:pPr>
                      <a:r>
                        <a:rPr lang="en-US" sz="1100"/>
                        <a:t>82.6%</a:t>
                      </a:r>
                      <a:endParaRPr sz="1100"/>
                    </a:p>
                  </a:txBody>
                  <a:tcPr marT="91425" marB="91425" marR="91425" marL="91425"/>
                </a:tc>
              </a:tr>
              <a:tr h="271350">
                <a:tc>
                  <a:txBody>
                    <a:bodyPr/>
                    <a:lstStyle/>
                    <a:p>
                      <a:pPr indent="0" lvl="0" marL="0" rtl="0" algn="l">
                        <a:spcBef>
                          <a:spcPts val="0"/>
                        </a:spcBef>
                        <a:spcAft>
                          <a:spcPts val="0"/>
                        </a:spcAft>
                        <a:buNone/>
                      </a:pPr>
                      <a:r>
                        <a:rPr lang="en-US" sz="1100"/>
                        <a:t>Precision of churned customers</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c>
                  <a:txBody>
                    <a:bodyPr/>
                    <a:lstStyle/>
                    <a:p>
                      <a:pPr indent="0" lvl="0" marL="0" rtl="0" algn="l">
                        <a:spcBef>
                          <a:spcPts val="0"/>
                        </a:spcBef>
                        <a:spcAft>
                          <a:spcPts val="0"/>
                        </a:spcAft>
                        <a:buNone/>
                      </a:pPr>
                      <a:r>
                        <a:rPr lang="en-US" sz="1100"/>
                        <a:t>82%</a:t>
                      </a:r>
                      <a:endParaRPr sz="1100"/>
                    </a:p>
                  </a:txBody>
                  <a:tcPr marT="91425" marB="91425" marR="91425" marL="91425"/>
                </a:tc>
              </a:tr>
              <a:tr h="100000">
                <a:tc>
                  <a:txBody>
                    <a:bodyPr/>
                    <a:lstStyle/>
                    <a:p>
                      <a:pPr indent="0" lvl="0" marL="0" rtl="0" algn="l">
                        <a:spcBef>
                          <a:spcPts val="0"/>
                        </a:spcBef>
                        <a:spcAft>
                          <a:spcPts val="0"/>
                        </a:spcAft>
                        <a:buNone/>
                      </a:pPr>
                      <a:r>
                        <a:rPr lang="en-US" sz="1100"/>
                        <a:t>Recall of churned customers</a:t>
                      </a:r>
                      <a:endParaRPr sz="1100"/>
                    </a:p>
                  </a:txBody>
                  <a:tcPr marT="91425" marB="91425" marR="91425" marL="91425"/>
                </a:tc>
                <a:tc>
                  <a:txBody>
                    <a:bodyPr/>
                    <a:lstStyle/>
                    <a:p>
                      <a:pPr indent="0" lvl="0" marL="0" rtl="0" algn="l">
                        <a:spcBef>
                          <a:spcPts val="0"/>
                        </a:spcBef>
                        <a:spcAft>
                          <a:spcPts val="0"/>
                        </a:spcAft>
                        <a:buNone/>
                      </a:pPr>
                      <a:r>
                        <a:rPr lang="en-US" sz="1100"/>
                        <a:t>87%</a:t>
                      </a:r>
                      <a:endParaRPr sz="1100"/>
                    </a:p>
                  </a:txBody>
                  <a:tcPr marT="91425" marB="91425" marR="91425" marL="91425"/>
                </a:tc>
                <a:tc>
                  <a:txBody>
                    <a:bodyPr/>
                    <a:lstStyle/>
                    <a:p>
                      <a:pPr indent="0" lvl="0" marL="0" rtl="0" algn="l">
                        <a:spcBef>
                          <a:spcPts val="0"/>
                        </a:spcBef>
                        <a:spcAft>
                          <a:spcPts val="0"/>
                        </a:spcAft>
                        <a:buNone/>
                      </a:pPr>
                      <a:r>
                        <a:rPr lang="en-US" sz="1100"/>
                        <a:t>87%</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r>
            </a:tbl>
          </a:graphicData>
        </a:graphic>
      </p:graphicFrame>
      <p:sp>
        <p:nvSpPr>
          <p:cNvPr id="154" name="Google Shape;154;p18"/>
          <p:cNvSpPr/>
          <p:nvPr/>
        </p:nvSpPr>
        <p:spPr>
          <a:xfrm>
            <a:off x="3540825" y="3528675"/>
            <a:ext cx="5510100" cy="1239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Precision for churned customers measures how accurately we identify customers who will churn. Recall for churned customers gauges our ability to catch all customers who genuinely churn.</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a:p>
            <a:pPr indent="0" lvl="0" marL="0" rtl="0" algn="just">
              <a:spcBef>
                <a:spcPts val="0"/>
              </a:spcBef>
              <a:spcAft>
                <a:spcPts val="0"/>
              </a:spcAft>
              <a:buNone/>
            </a:pPr>
            <a:r>
              <a:rPr b="1" lang="en-US" sz="1200">
                <a:latin typeface="Roboto"/>
                <a:ea typeface="Roboto"/>
                <a:cs typeface="Roboto"/>
                <a:sym typeface="Roboto"/>
              </a:rPr>
              <a:t>Random Forest got the best result.</a:t>
            </a:r>
            <a:endParaRPr b="1" sz="1200">
              <a:latin typeface="Roboto"/>
              <a:ea typeface="Roboto"/>
              <a:cs typeface="Roboto"/>
              <a:sym typeface="Roboto"/>
            </a:endParaRPr>
          </a:p>
        </p:txBody>
      </p:sp>
      <p:pic>
        <p:nvPicPr>
          <p:cNvPr id="155" name="Google Shape;155;p18"/>
          <p:cNvPicPr preferRelativeResize="0"/>
          <p:nvPr/>
        </p:nvPicPr>
        <p:blipFill>
          <a:blip r:embed="rId3">
            <a:alphaModFix/>
          </a:blip>
          <a:stretch>
            <a:fillRect/>
          </a:stretch>
        </p:blipFill>
        <p:spPr>
          <a:xfrm>
            <a:off x="304800" y="666850"/>
            <a:ext cx="2954634" cy="412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62" name="Google Shape;162;p19"/>
          <p:cNvSpPr txBox="1"/>
          <p:nvPr>
            <p:ph type="title"/>
          </p:nvPr>
        </p:nvSpPr>
        <p:spPr>
          <a:xfrm>
            <a:off x="304800" y="41000"/>
            <a:ext cx="856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Explainability &amp; Applications - What Are the Tipping Points?</a:t>
            </a:r>
            <a:endParaRPr/>
          </a:p>
        </p:txBody>
      </p:sp>
      <p:pic>
        <p:nvPicPr>
          <p:cNvPr id="163" name="Google Shape;163;p19"/>
          <p:cNvPicPr preferRelativeResize="0"/>
          <p:nvPr/>
        </p:nvPicPr>
        <p:blipFill>
          <a:blip r:embed="rId3">
            <a:alphaModFix/>
          </a:blip>
          <a:stretch>
            <a:fillRect/>
          </a:stretch>
        </p:blipFill>
        <p:spPr>
          <a:xfrm>
            <a:off x="152400" y="1600200"/>
            <a:ext cx="2438400" cy="2451708"/>
          </a:xfrm>
          <a:prstGeom prst="rect">
            <a:avLst/>
          </a:prstGeom>
          <a:noFill/>
          <a:ln>
            <a:noFill/>
          </a:ln>
        </p:spPr>
      </p:pic>
      <p:pic>
        <p:nvPicPr>
          <p:cNvPr id="164" name="Google Shape;164;p19"/>
          <p:cNvPicPr preferRelativeResize="0"/>
          <p:nvPr/>
        </p:nvPicPr>
        <p:blipFill>
          <a:blip r:embed="rId4">
            <a:alphaModFix/>
          </a:blip>
          <a:stretch>
            <a:fillRect/>
          </a:stretch>
        </p:blipFill>
        <p:spPr>
          <a:xfrm>
            <a:off x="3973400" y="1431700"/>
            <a:ext cx="2457300" cy="2544550"/>
          </a:xfrm>
          <a:prstGeom prst="rect">
            <a:avLst/>
          </a:prstGeom>
          <a:noFill/>
          <a:ln>
            <a:noFill/>
          </a:ln>
        </p:spPr>
      </p:pic>
      <p:cxnSp>
        <p:nvCxnSpPr>
          <p:cNvPr id="165" name="Google Shape;165;p19"/>
          <p:cNvCxnSpPr/>
          <p:nvPr/>
        </p:nvCxnSpPr>
        <p:spPr>
          <a:xfrm>
            <a:off x="3921300" y="1431700"/>
            <a:ext cx="9000" cy="2923800"/>
          </a:xfrm>
          <a:prstGeom prst="straightConnector1">
            <a:avLst/>
          </a:prstGeom>
          <a:noFill/>
          <a:ln cap="flat" cmpd="sng" w="9525">
            <a:solidFill>
              <a:srgbClr val="8B8B8B"/>
            </a:solidFill>
            <a:prstDash val="dash"/>
            <a:round/>
            <a:headEnd len="med" w="med" type="none"/>
            <a:tailEnd len="med" w="med" type="none"/>
          </a:ln>
        </p:spPr>
      </p:cxnSp>
      <p:sp>
        <p:nvSpPr>
          <p:cNvPr id="166" name="Google Shape;166;p19"/>
          <p:cNvSpPr/>
          <p:nvPr/>
        </p:nvSpPr>
        <p:spPr>
          <a:xfrm>
            <a:off x="304800" y="665520"/>
            <a:ext cx="8569500" cy="6009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Tipping point means the </a:t>
            </a:r>
            <a:r>
              <a:rPr lang="en-US" sz="1200">
                <a:latin typeface="Roboto"/>
                <a:ea typeface="Roboto"/>
                <a:cs typeface="Roboto"/>
                <a:sym typeface="Roboto"/>
              </a:rPr>
              <a:t>threshold</a:t>
            </a:r>
            <a:r>
              <a:rPr lang="en-US" sz="1200">
                <a:latin typeface="Roboto"/>
                <a:ea typeface="Roboto"/>
                <a:cs typeface="Roboto"/>
                <a:sym typeface="Roboto"/>
              </a:rPr>
              <a:t> where customers' churn rate changes significantly. We can create 1D partial dependence plots for individual variables to understand how they affect customer churn. Below are some examples of applications.</a:t>
            </a:r>
            <a:endParaRPr sz="1200">
              <a:latin typeface="Roboto"/>
              <a:ea typeface="Roboto"/>
              <a:cs typeface="Roboto"/>
              <a:sym typeface="Roboto"/>
            </a:endParaRPr>
          </a:p>
        </p:txBody>
      </p:sp>
      <p:sp>
        <p:nvSpPr>
          <p:cNvPr id="167" name="Google Shape;167;p19"/>
          <p:cNvSpPr/>
          <p:nvPr/>
        </p:nvSpPr>
        <p:spPr>
          <a:xfrm>
            <a:off x="2514600" y="1684825"/>
            <a:ext cx="1402800" cy="26412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Churn rate increases significantly when monthly charges hit </a:t>
            </a:r>
            <a:r>
              <a:rPr b="1" lang="en-US" sz="1200">
                <a:latin typeface="Roboto"/>
                <a:ea typeface="Roboto"/>
                <a:cs typeface="Roboto"/>
                <a:sym typeface="Roboto"/>
              </a:rPr>
              <a:t>$68.5</a:t>
            </a:r>
            <a:r>
              <a:rPr lang="en-US" sz="1200">
                <a:latin typeface="Roboto"/>
                <a:ea typeface="Roboto"/>
                <a:cs typeface="Roboto"/>
                <a:sym typeface="Roboto"/>
              </a:rPr>
              <a:t> (i.e. Monthly charges scaled &gt; 0.5).</a:t>
            </a:r>
            <a:endParaRPr sz="1200">
              <a:latin typeface="Roboto"/>
              <a:ea typeface="Roboto"/>
              <a:cs typeface="Roboto"/>
              <a:sym typeface="Roboto"/>
            </a:endParaRPr>
          </a:p>
        </p:txBody>
      </p:sp>
      <p:sp>
        <p:nvSpPr>
          <p:cNvPr id="168" name="Google Shape;168;p19"/>
          <p:cNvSpPr/>
          <p:nvPr/>
        </p:nvSpPr>
        <p:spPr>
          <a:xfrm>
            <a:off x="6430700" y="1431700"/>
            <a:ext cx="2560800" cy="29238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During feature engineering, I have created a new variable to see if customers have downgrade / upgrade their contract.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US" sz="1200">
                <a:latin typeface="Roboto"/>
                <a:ea typeface="Roboto"/>
                <a:cs typeface="Roboto"/>
                <a:sym typeface="Roboto"/>
              </a:rPr>
              <a:t>Observations</a:t>
            </a:r>
            <a:r>
              <a:rPr b="1" lang="en-US" sz="1200">
                <a:latin typeface="Roboto"/>
                <a:ea typeface="Roboto"/>
                <a:cs typeface="Roboto"/>
                <a:sym typeface="Roboto"/>
              </a:rPr>
              <a:t>:</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No change: Highest churn</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Downgrade: Some degree of churn</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Upgrade: Lowest churn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US" sz="1200">
                <a:latin typeface="Roboto"/>
                <a:ea typeface="Roboto"/>
                <a:cs typeface="Roboto"/>
                <a:sym typeface="Roboto"/>
              </a:rPr>
              <a:t>Implications:</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Allow</a:t>
            </a:r>
            <a:r>
              <a:rPr lang="en-US" sz="1200">
                <a:latin typeface="Roboto"/>
                <a:ea typeface="Roboto"/>
                <a:cs typeface="Roboto"/>
                <a:sym typeface="Roboto"/>
              </a:rPr>
              <a:t> customers to change their contract if they reach out to terminate it.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