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402" r:id="rId5"/>
    <p:sldId id="448" r:id="rId6"/>
    <p:sldId id="449" r:id="rId7"/>
    <p:sldId id="463" r:id="rId8"/>
    <p:sldId id="464" r:id="rId9"/>
    <p:sldId id="451" r:id="rId10"/>
    <p:sldId id="452" r:id="rId11"/>
    <p:sldId id="469" r:id="rId12"/>
    <p:sldId id="457" r:id="rId13"/>
    <p:sldId id="470" r:id="rId14"/>
    <p:sldId id="471" r:id="rId15"/>
    <p:sldId id="473" r:id="rId16"/>
    <p:sldId id="466" r:id="rId17"/>
    <p:sldId id="465" r:id="rId18"/>
    <p:sldId id="330" r:id="rId19"/>
    <p:sldId id="458" r:id="rId2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E293"/>
    <a:srgbClr val="B27B32"/>
    <a:srgbClr val="80008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6734" autoAdjust="0"/>
    <p:restoredTop sz="90929"/>
  </p:normalViewPr>
  <p:slideViewPr>
    <p:cSldViewPr>
      <p:cViewPr varScale="1">
        <p:scale>
          <a:sx n="88" d="100"/>
          <a:sy n="88" d="100"/>
        </p:scale>
        <p:origin x="20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DD0D573C-944A-4BA8-A6C3-EFB550AD23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174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0A799C2F-790D-4811-B330-3664A430C8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711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99C2F-790D-4811-B330-3664A430C8D9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5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410829-F9EE-4206-AF78-41A59A46166D}" type="slidenum">
              <a:rPr lang="pt-BR" sz="1300" smtClean="0"/>
              <a:pPr/>
              <a:t>2</a:t>
            </a:fld>
            <a:endParaRPr lang="pt-BR" sz="1300" smtClean="0"/>
          </a:p>
        </p:txBody>
      </p:sp>
    </p:spTree>
    <p:extLst>
      <p:ext uri="{BB962C8B-B14F-4D97-AF65-F5344CB8AC3E}">
        <p14:creationId xmlns:p14="http://schemas.microsoft.com/office/powerpoint/2010/main" val="242676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8738" y="16764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pt-BR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pt-BR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pt-BR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pt-BR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pt-BR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pt-BR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pt-BR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92088" y="838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 dirty="0" smtClean="0"/>
              <a:t>Clique para editar o estilo do título mestre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pt-BR" noProof="0" dirty="0" smtClean="0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8745850-AA86-4993-97D4-035EE0A5B060}" type="datetime1">
              <a:rPr lang="pt-BR" smtClean="0"/>
              <a:t>11/03/2019</a:t>
            </a:fld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pt-BR" smtClean="0"/>
              <a:t>© naur jr. 2009 - 2015( IFSP-HTO)</a:t>
            </a: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D8FBF5A-A987-406B-B419-46E55A3937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07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158B4-D181-42CD-B2C9-ABEE0B9F4503}" type="datetime1">
              <a:rPr lang="pt-BR" smtClean="0"/>
              <a:t>11/03/2019</a:t>
            </a:fld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naur jr. 2009 - 2015( IFSP-HTO)</a:t>
            </a: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262B8-26F0-47EA-8AF4-3204868DA6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31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88163" y="76200"/>
            <a:ext cx="2066925" cy="605631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049963" cy="605631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7CD42-8F56-4B3B-8BBD-5EE5341D3E55}" type="datetime1">
              <a:rPr lang="pt-BR" smtClean="0"/>
              <a:t>11/03/2019</a:t>
            </a:fld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naur jr. 2009 - 2015( IFSP-HTO)</a:t>
            </a: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BEAA3-D366-4BEA-9EA9-A43A6F2F31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07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DB6A4-D5DE-42D5-823F-6C6501AB2C2A}" type="datetime1">
              <a:rPr lang="pt-BR" smtClean="0"/>
              <a:t>11/03/2019</a:t>
            </a:fld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naur jr. 2009 - 2015( IFSP-HTO)</a:t>
            </a: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C351B-819B-43DA-8843-6DE2A351754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68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E6876-FFDA-4D52-B29F-AB0BF0D7ADCD}" type="datetime1">
              <a:rPr lang="pt-BR" smtClean="0"/>
              <a:t>11/03/2019</a:t>
            </a:fld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naur jr. 2009 - 2015( IFSP-HTO)</a:t>
            </a: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4DC9D-5B87-41BE-9970-F808F0D7F3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47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57650" cy="4532313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95850" y="1600200"/>
            <a:ext cx="4059238" cy="4532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35AF4-C961-4764-96D8-08858B7F7EE6}" type="datetime1">
              <a:rPr lang="pt-BR" smtClean="0"/>
              <a:t>11/03/2019</a:t>
            </a:fld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naur jr. 2009 - 2015( IFSP-HTO)</a:t>
            </a: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36E57-0E83-45CD-B307-5F926EAC8F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71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30009-CCFC-4F4A-BDF0-B714A64A22B2}" type="datetime1">
              <a:rPr lang="pt-BR" smtClean="0"/>
              <a:t>11/03/2019</a:t>
            </a:fld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naur jr. 2009 - 2015( IFSP-HTO)</a:t>
            </a: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887A9-4C82-450B-B6D9-B9C139F2A2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01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FE157-AA6C-4FDA-AA5B-48FE079EE548}" type="datetime1">
              <a:rPr lang="pt-BR" smtClean="0"/>
              <a:t>11/03/2019</a:t>
            </a:fld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naur jr. 2009 - 2015( IFSP-HTO)</a:t>
            </a: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29A98-C1F4-41B2-83F8-FC561234C2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13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CB1B4-7223-4EB7-AB82-B4E83A1551D5}" type="datetime1">
              <a:rPr lang="pt-BR" smtClean="0"/>
              <a:t>11/03/2019</a:t>
            </a:fld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naur jr. 2009 - 2015( IFSP-HTO)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E5F85-BFFB-42AC-A376-2C59C617A0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63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28800-4CB6-4F48-B776-E6F1FC7E2D39}" type="datetime1">
              <a:rPr lang="pt-BR" smtClean="0"/>
              <a:t>11/03/2019</a:t>
            </a:fld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naur jr. 2009 - 2015( IFSP-HTO)</a:t>
            </a: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4D029-14B7-4FF5-A126-ABF35F0C92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6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BD27E-99BF-4B4E-AD48-DC9E85679E8A}" type="datetime1">
              <a:rPr lang="pt-BR" smtClean="0"/>
              <a:t>11/03/2019</a:t>
            </a:fld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naur jr. 2009 - 2015( IFSP-HTO)</a:t>
            </a: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7797B-A455-4ADE-A19E-D775C2C7F0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6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79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pt-BR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pt-BR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01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pt-BR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01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pt-BR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28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pt-BR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71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pt-BR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95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pt-BR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8269288" cy="453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F0710759-0FCC-4438-94A5-7BB53B4985D4}" type="datetime1">
              <a:rPr lang="pt-BR" smtClean="0"/>
              <a:pPr>
                <a:defRPr/>
              </a:pPr>
              <a:t>11/03/2019</a:t>
            </a:fld>
            <a:endParaRPr lang="pt-BR" dirty="0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848" y="6324600"/>
            <a:ext cx="30445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r>
              <a:rPr lang="pt-BR" dirty="0" smtClean="0"/>
              <a:t>© naur </a:t>
            </a:r>
            <a:r>
              <a:rPr lang="pt-BR" dirty="0" err="1" smtClean="0"/>
              <a:t>jr.</a:t>
            </a:r>
            <a:r>
              <a:rPr lang="pt-BR" dirty="0" smtClean="0"/>
              <a:t> 2009 - 2018( IFSP-HTO)</a:t>
            </a:r>
            <a:endParaRPr lang="pt-BR" dirty="0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2CC72E0-C196-4E2B-81B3-D54625ECA8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3288" y="1165225"/>
            <a:ext cx="7848600" cy="1190625"/>
          </a:xfrm>
        </p:spPr>
        <p:txBody>
          <a:bodyPr/>
          <a:lstStyle/>
          <a:p>
            <a:pPr eaLnBrk="1" hangingPunct="1"/>
            <a:r>
              <a:rPr lang="pt-BR" sz="3200" dirty="0" smtClean="0"/>
              <a:t>Matriz: vetores multidimensional</a:t>
            </a:r>
            <a:endParaRPr lang="pt-BR" sz="28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3288" y="3573016"/>
            <a:ext cx="7232848" cy="1800200"/>
          </a:xfrm>
        </p:spPr>
        <p:txBody>
          <a:bodyPr/>
          <a:lstStyle/>
          <a:p>
            <a:pPr algn="l" eaLnBrk="1" hangingPunct="1"/>
            <a:r>
              <a:rPr lang="pt-B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Comparando vetor x matriz</a:t>
            </a:r>
          </a:p>
          <a:p>
            <a:pPr eaLnBrk="1" hangingPunct="1"/>
            <a:endParaRPr lang="pt-BR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pt-B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LPA</a:t>
            </a:r>
          </a:p>
          <a:p>
            <a:pPr eaLnBrk="1" hangingPunct="1"/>
            <a:r>
              <a:rPr lang="en-US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Integrado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Informática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-</a:t>
            </a:r>
            <a:r>
              <a:rPr lang="pt-B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IFSP - Hortolândia</a:t>
            </a:r>
          </a:p>
          <a:p>
            <a:pPr algn="l" eaLnBrk="1" hangingPunct="1"/>
            <a:endParaRPr lang="pt-BR" sz="2000" dirty="0" smtClean="0">
              <a:cs typeface="Tahoma" panose="020B0604030504040204" pitchFamily="34" charset="0"/>
            </a:endParaRPr>
          </a:p>
          <a:p>
            <a:pPr algn="l" eaLnBrk="1" hangingPunct="1"/>
            <a:endParaRPr lang="pt-BR" sz="1400" dirty="0" smtClean="0">
              <a:cs typeface="Tahoma" panose="020B0604030504040204" pitchFamily="34" charset="0"/>
            </a:endParaRPr>
          </a:p>
          <a:p>
            <a:pPr algn="l" eaLnBrk="1" hangingPunct="1"/>
            <a:endParaRPr lang="pt-BR" sz="1400" dirty="0" smtClean="0">
              <a:cs typeface="Tahoma" panose="020B0604030504040204" pitchFamily="34" charset="0"/>
            </a:endParaRPr>
          </a:p>
          <a:p>
            <a:pPr algn="l" eaLnBrk="1" hangingPunct="1"/>
            <a:endParaRPr lang="pt-BR" sz="1400" dirty="0">
              <a:cs typeface="Tahoma" panose="020B0604030504040204" pitchFamily="34" charset="0"/>
            </a:endParaRPr>
          </a:p>
          <a:p>
            <a:pPr algn="l" eaLnBrk="1" hangingPunct="1"/>
            <a:r>
              <a:rPr lang="pt-BR" sz="1400" dirty="0" smtClean="0">
                <a:cs typeface="Tahoma" panose="020B0604030504040204" pitchFamily="34" charset="0"/>
              </a:rPr>
              <a:t>©</a:t>
            </a:r>
            <a:r>
              <a:rPr lang="pt-BR" sz="1400" dirty="0" smtClean="0"/>
              <a:t> naur </a:t>
            </a:r>
            <a:r>
              <a:rPr lang="pt-BR" sz="1400" dirty="0" err="1" smtClean="0"/>
              <a:t>jr.</a:t>
            </a:r>
            <a:r>
              <a:rPr lang="pt-BR" sz="1400" dirty="0" smtClean="0"/>
              <a:t> 2009 -2019 (IFSP-HTO)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FBF5A-A987-406B-B419-46E55A3937D7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                </a:t>
            </a:r>
            <a:r>
              <a:rPr lang="pt-BR" dirty="0"/>
              <a:t> </a:t>
            </a:r>
            <a:r>
              <a:rPr lang="pt-BR" dirty="0" smtClean="0"/>
              <a:t>                   </a:t>
            </a:r>
            <a:br>
              <a:rPr lang="pt-BR" dirty="0" smtClean="0"/>
            </a:br>
            <a:r>
              <a:rPr lang="pt-BR" dirty="0" smtClean="0"/>
              <a:t>         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vetor(unidimensional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) x matriz(bidimensional)</a:t>
            </a:r>
            <a:endParaRPr lang="pt-BR" sz="2800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456184"/>
            <a:ext cx="8497192" cy="964704"/>
          </a:xfrm>
        </p:spPr>
        <p:txBody>
          <a:bodyPr/>
          <a:lstStyle/>
          <a:p>
            <a:r>
              <a:rPr lang="pt-BR" sz="20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Para iterar sobre o vetor/matriz utilizamos a estrutura: </a:t>
            </a:r>
            <a:r>
              <a:rPr lang="pt-BR" sz="20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for.</a:t>
            </a:r>
          </a:p>
          <a:p>
            <a:r>
              <a:rPr lang="pt-BR" sz="20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Para VETOR: for simples e MATRIZ: </a:t>
            </a:r>
            <a:r>
              <a:rPr lang="pt-BR" sz="20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for aninhado</a:t>
            </a:r>
            <a:r>
              <a:rPr lang="pt-BR" sz="20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(for dentro de outro).</a:t>
            </a:r>
            <a:r>
              <a:rPr lang="pt-BR" sz="24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</a:t>
            </a:r>
            <a:endParaRPr lang="pt-BR" sz="2400" dirty="0" smtClean="0"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351B-819B-43DA-8843-6DE2A351754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1825" y="2564904"/>
            <a:ext cx="3888432" cy="257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sz="18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for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(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i = 0; i &lt;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c.</a:t>
            </a:r>
            <a:r>
              <a:rPr lang="pt-BR" sz="1800" b="1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length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; i++)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System.out.printf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(“%d %d”, i , c[i]);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pt-BR" sz="18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800" dirty="0" smtClean="0">
                <a:solidFill>
                  <a:srgbClr val="00B05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// somar todos os elementos do vetor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soma = 0;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for (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i = 0; i &lt;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c.</a:t>
            </a:r>
            <a:r>
              <a:rPr lang="pt-BR" sz="1800" b="1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length</a:t>
            </a:r>
            <a:r>
              <a:rPr lang="pt-BR" sz="18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; i++)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soma = soma + c[ i ]); </a:t>
            </a:r>
            <a:r>
              <a:rPr lang="pt-BR" sz="1800" dirty="0" smtClean="0">
                <a:solidFill>
                  <a:srgbClr val="00B05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// soma += c [ i ]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pt-BR" sz="2400" dirty="0" smtClean="0"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sz="2400" dirty="0" smtClean="0"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88322"/>
              </p:ext>
            </p:extLst>
          </p:nvPr>
        </p:nvGraphicFramePr>
        <p:xfrm>
          <a:off x="899592" y="5069592"/>
          <a:ext cx="1190966" cy="171220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95483"/>
                <a:gridCol w="595483"/>
              </a:tblGrid>
              <a:tr h="208933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/>
                          </a:solidFill>
                        </a:rPr>
                        <a:t>c [ 0 ]</a:t>
                      </a:r>
                      <a:endParaRPr lang="pt-BR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8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c [ 1 ]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8933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 [ 2</a:t>
                      </a:r>
                      <a:r>
                        <a:rPr lang="pt-BR" sz="800" baseline="0" dirty="0" smtClean="0"/>
                        <a:t> </a:t>
                      </a:r>
                      <a:r>
                        <a:rPr lang="pt-BR" sz="800" dirty="0" smtClean="0"/>
                        <a:t>]</a:t>
                      </a:r>
                      <a:endParaRPr lang="pt-BR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8933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 [ 3</a:t>
                      </a:r>
                      <a:r>
                        <a:rPr lang="pt-BR" sz="800" baseline="0" dirty="0" smtClean="0"/>
                        <a:t> </a:t>
                      </a:r>
                      <a:r>
                        <a:rPr lang="pt-BR" sz="800" dirty="0" smtClean="0"/>
                        <a:t>]</a:t>
                      </a:r>
                      <a:endParaRPr lang="pt-BR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72</a:t>
                      </a:r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8933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 [ 4</a:t>
                      </a:r>
                      <a:r>
                        <a:rPr lang="pt-BR" sz="800" baseline="0" dirty="0" smtClean="0"/>
                        <a:t> </a:t>
                      </a:r>
                      <a:r>
                        <a:rPr lang="pt-BR" sz="800" dirty="0" smtClean="0"/>
                        <a:t>]</a:t>
                      </a:r>
                      <a:endParaRPr lang="pt-BR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64</a:t>
                      </a:r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8933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 [ 5</a:t>
                      </a:r>
                      <a:r>
                        <a:rPr lang="pt-BR" sz="800" baseline="0" dirty="0" smtClean="0"/>
                        <a:t> </a:t>
                      </a:r>
                      <a:r>
                        <a:rPr lang="pt-BR" sz="800" dirty="0" smtClean="0"/>
                        <a:t>]</a:t>
                      </a:r>
                      <a:endParaRPr lang="pt-BR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8933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 [ 6</a:t>
                      </a:r>
                      <a:r>
                        <a:rPr lang="pt-BR" sz="800" baseline="0" dirty="0" smtClean="0"/>
                        <a:t> </a:t>
                      </a:r>
                      <a:r>
                        <a:rPr lang="pt-BR" sz="800" dirty="0" smtClean="0"/>
                        <a:t>]</a:t>
                      </a:r>
                      <a:endParaRPr lang="pt-BR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78</a:t>
                      </a:r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08933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 [ 7</a:t>
                      </a:r>
                      <a:r>
                        <a:rPr lang="pt-BR" sz="800" baseline="0" dirty="0" smtClean="0"/>
                        <a:t> </a:t>
                      </a:r>
                      <a:r>
                        <a:rPr lang="pt-BR" sz="800" dirty="0" smtClean="0"/>
                        <a:t>]</a:t>
                      </a:r>
                      <a:endParaRPr lang="pt-BR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4319464" y="2582551"/>
            <a:ext cx="48245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800" dirty="0">
                <a:solidFill>
                  <a:srgbClr val="7F0055"/>
                </a:solidFill>
                <a:latin typeface="Calibri Light" panose="020F0302020204030204" pitchFamily="34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 ( </a:t>
            </a:r>
            <a:r>
              <a:rPr lang="nn-NO" sz="1800" dirty="0">
                <a:solidFill>
                  <a:srgbClr val="7F0055"/>
                </a:solidFill>
                <a:latin typeface="Calibri Light" panose="020F0302020204030204" pitchFamily="34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nn-NO" sz="1800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linha</a:t>
            </a:r>
            <a:r>
              <a:rPr lang="nn-NO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= </a:t>
            </a:r>
            <a:r>
              <a:rPr lang="nn-NO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0; </a:t>
            </a:r>
            <a:r>
              <a:rPr lang="nn-NO" sz="1800" dirty="0">
                <a:solidFill>
                  <a:srgbClr val="6A3E3E"/>
                </a:solidFill>
                <a:latin typeface="Calibri Light" panose="020F0302020204030204" pitchFamily="34" charset="0"/>
              </a:rPr>
              <a:t>linha</a:t>
            </a:r>
            <a:r>
              <a:rPr lang="nn-NO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&lt; 3 ; </a:t>
            </a:r>
            <a:r>
              <a:rPr lang="nn-NO" sz="1800" dirty="0">
                <a:solidFill>
                  <a:srgbClr val="6A3E3E"/>
                </a:solidFill>
                <a:latin typeface="Calibri Light" panose="020F0302020204030204" pitchFamily="34" charset="0"/>
              </a:rPr>
              <a:t>linha </a:t>
            </a:r>
            <a:r>
              <a:rPr lang="nn-NO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++)   </a:t>
            </a:r>
            <a:r>
              <a:rPr lang="nn-NO" sz="1800" dirty="0">
                <a:solidFill>
                  <a:srgbClr val="3F7F5F"/>
                </a:solidFill>
                <a:latin typeface="Calibri Light" panose="020F0302020204030204" pitchFamily="34" charset="0"/>
              </a:rPr>
              <a:t>// linhas</a:t>
            </a:r>
          </a:p>
          <a:p>
            <a:r>
              <a:rPr lang="en-US" sz="1800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     for</a:t>
            </a:r>
            <a:r>
              <a:rPr lang="en-US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( </a:t>
            </a:r>
            <a:r>
              <a:rPr lang="en-US" sz="1800" dirty="0" err="1">
                <a:solidFill>
                  <a:srgbClr val="7F0055"/>
                </a:solidFill>
                <a:latin typeface="Calibri Light" panose="020F030202020403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sz="1800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col</a:t>
            </a:r>
            <a:r>
              <a:rPr lang="en-US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= 0; </a:t>
            </a:r>
            <a:r>
              <a:rPr lang="en-US" sz="1800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col</a:t>
            </a:r>
            <a:r>
              <a:rPr lang="en-US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&lt; </a:t>
            </a:r>
            <a:r>
              <a:rPr lang="en-US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4 </a:t>
            </a:r>
            <a:r>
              <a:rPr lang="en-US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; </a:t>
            </a:r>
            <a:r>
              <a:rPr lang="en-US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col++)  </a:t>
            </a:r>
            <a:r>
              <a:rPr lang="en-US" sz="1800" dirty="0">
                <a:solidFill>
                  <a:srgbClr val="3F7F5F"/>
                </a:solidFill>
                <a:latin typeface="Calibri Light" panose="020F0302020204030204" pitchFamily="34" charset="0"/>
              </a:rPr>
              <a:t>// </a:t>
            </a:r>
            <a:r>
              <a:rPr lang="en-US" sz="1800" dirty="0" err="1">
                <a:solidFill>
                  <a:srgbClr val="3F7F5F"/>
                </a:solidFill>
                <a:latin typeface="Calibri Light" panose="020F0302020204030204" pitchFamily="34" charset="0"/>
              </a:rPr>
              <a:t>coluna</a:t>
            </a:r>
            <a:endParaRPr lang="en-US" sz="1800" dirty="0">
              <a:solidFill>
                <a:srgbClr val="3F7F5F"/>
              </a:solidFill>
              <a:latin typeface="Calibri Light" panose="020F0302020204030204" pitchFamily="34" charset="0"/>
            </a:endParaRPr>
          </a:p>
          <a:p>
            <a:r>
              <a:rPr lang="pt-BR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        </a:t>
            </a:r>
            <a:r>
              <a:rPr lang="pt-BR" sz="1800" dirty="0" err="1" smtClean="0">
                <a:solidFill>
                  <a:srgbClr val="000000"/>
                </a:solidFill>
                <a:latin typeface="Calibri Light" panose="020F0302020204030204" pitchFamily="34" charset="0"/>
              </a:rPr>
              <a:t>System.</a:t>
            </a:r>
            <a:r>
              <a:rPr lang="pt-BR" sz="1800" i="1" dirty="0" err="1" smtClean="0">
                <a:solidFill>
                  <a:srgbClr val="0000C0"/>
                </a:solidFill>
                <a:latin typeface="Calibri Light" panose="020F0302020204030204" pitchFamily="34" charset="0"/>
              </a:rPr>
              <a:t>out</a:t>
            </a:r>
            <a:r>
              <a:rPr lang="pt-BR" sz="1800" i="1" dirty="0" err="1" smtClean="0">
                <a:solidFill>
                  <a:srgbClr val="000000"/>
                </a:solidFill>
                <a:latin typeface="Calibri Light" panose="020F0302020204030204" pitchFamily="34" charset="0"/>
              </a:rPr>
              <a:t>.printf</a:t>
            </a:r>
            <a:r>
              <a:rPr lang="pt-BR" sz="1800" i="1" dirty="0">
                <a:solidFill>
                  <a:srgbClr val="000000"/>
                </a:solidFill>
                <a:latin typeface="Calibri Light" panose="020F0302020204030204" pitchFamily="34" charset="0"/>
              </a:rPr>
              <a:t>( </a:t>
            </a:r>
            <a:r>
              <a:rPr lang="pt-BR" sz="1800" i="1" dirty="0" smtClean="0">
                <a:solidFill>
                  <a:srgbClr val="2A00FF"/>
                </a:solidFill>
                <a:latin typeface="Calibri Light" panose="020F0302020204030204" pitchFamily="34" charset="0"/>
              </a:rPr>
              <a:t>“%d "</a:t>
            </a:r>
            <a:r>
              <a:rPr lang="pt-BR" sz="1800" i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,  </a:t>
            </a:r>
            <a:r>
              <a:rPr lang="pt-BR" sz="1800" i="1" dirty="0" smtClean="0">
                <a:solidFill>
                  <a:srgbClr val="0000C0"/>
                </a:solidFill>
                <a:latin typeface="Calibri Light" panose="020F0302020204030204" pitchFamily="34" charset="0"/>
              </a:rPr>
              <a:t>m </a:t>
            </a:r>
            <a:r>
              <a:rPr lang="pt-BR" sz="1800" i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[ linha ] [ </a:t>
            </a:r>
            <a:r>
              <a:rPr lang="pt-BR" sz="1800" i="1" dirty="0" err="1" smtClean="0">
                <a:solidFill>
                  <a:srgbClr val="000000"/>
                </a:solidFill>
                <a:latin typeface="Calibri Light" panose="020F0302020204030204" pitchFamily="34" charset="0"/>
              </a:rPr>
              <a:t>col</a:t>
            </a:r>
            <a:r>
              <a:rPr lang="pt-BR" sz="1800" i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]);</a:t>
            </a:r>
            <a:endParaRPr lang="pt-BR" sz="1800" i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endParaRPr lang="pt-BR" sz="1800" dirty="0" smtClean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pt-BR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  </a:t>
            </a:r>
            <a:r>
              <a:rPr lang="pt-BR" sz="1800" dirty="0" err="1" smtClean="0">
                <a:solidFill>
                  <a:srgbClr val="000000"/>
                </a:solidFill>
                <a:latin typeface="Calibri Light" panose="020F0302020204030204" pitchFamily="34" charset="0"/>
              </a:rPr>
              <a:t>System.</a:t>
            </a:r>
            <a:r>
              <a:rPr lang="pt-BR" sz="1800" i="1" dirty="0" err="1" smtClean="0">
                <a:solidFill>
                  <a:srgbClr val="0000C0"/>
                </a:solidFill>
                <a:latin typeface="Calibri Light" panose="020F0302020204030204" pitchFamily="34" charset="0"/>
              </a:rPr>
              <a:t>out</a:t>
            </a:r>
            <a:r>
              <a:rPr lang="pt-BR" sz="1800" i="1" dirty="0" err="1" smtClean="0">
                <a:solidFill>
                  <a:srgbClr val="000000"/>
                </a:solidFill>
                <a:latin typeface="Calibri Light" panose="020F0302020204030204" pitchFamily="34" charset="0"/>
              </a:rPr>
              <a:t>.println</a:t>
            </a:r>
            <a:r>
              <a:rPr lang="pt-BR" sz="1800" i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(); </a:t>
            </a:r>
            <a:r>
              <a:rPr lang="nn-NO" sz="1800" dirty="0">
                <a:solidFill>
                  <a:srgbClr val="3F7F5F"/>
                </a:solidFill>
                <a:latin typeface="Calibri Light" panose="020F0302020204030204" pitchFamily="34" charset="0"/>
              </a:rPr>
              <a:t>// </a:t>
            </a:r>
            <a:r>
              <a:rPr lang="nn-NO" sz="1800" dirty="0" smtClean="0">
                <a:solidFill>
                  <a:srgbClr val="3F7F5F"/>
                </a:solidFill>
                <a:latin typeface="Calibri Light" panose="020F0302020204030204" pitchFamily="34" charset="0"/>
              </a:rPr>
              <a:t>nova linha da matriz</a:t>
            </a:r>
            <a:endParaRPr lang="pt-BR" sz="1800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pt-BR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}</a:t>
            </a:r>
            <a:endParaRPr lang="pt-BR" sz="1800" dirty="0">
              <a:latin typeface="Calibri Light" panose="020F0302020204030204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45876"/>
              </p:ext>
            </p:extLst>
          </p:nvPr>
        </p:nvGraphicFramePr>
        <p:xfrm>
          <a:off x="5004048" y="5661248"/>
          <a:ext cx="2880320" cy="968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720080"/>
                <a:gridCol w="720080"/>
                <a:gridCol w="720080"/>
                <a:gridCol w="720080"/>
              </a:tblGrid>
              <a:tr h="328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4355976" y="4437112"/>
            <a:ext cx="4824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800" dirty="0">
                <a:solidFill>
                  <a:srgbClr val="7F0055"/>
                </a:solidFill>
                <a:latin typeface="Calibri Light" panose="020F0302020204030204" pitchFamily="34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 ( </a:t>
            </a:r>
            <a:r>
              <a:rPr lang="nn-NO" sz="1800" dirty="0">
                <a:solidFill>
                  <a:srgbClr val="7F0055"/>
                </a:solidFill>
                <a:latin typeface="Calibri Light" panose="020F0302020204030204" pitchFamily="34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nn-NO" sz="1800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linha</a:t>
            </a:r>
            <a:r>
              <a:rPr lang="nn-NO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= </a:t>
            </a:r>
            <a:r>
              <a:rPr lang="nn-NO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0; </a:t>
            </a:r>
            <a:r>
              <a:rPr lang="nn-NO" sz="1800" dirty="0">
                <a:solidFill>
                  <a:srgbClr val="6A3E3E"/>
                </a:solidFill>
                <a:latin typeface="Calibri Light" panose="020F0302020204030204" pitchFamily="34" charset="0"/>
              </a:rPr>
              <a:t>linha</a:t>
            </a:r>
            <a:r>
              <a:rPr lang="nn-NO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&lt; 3 ; </a:t>
            </a:r>
            <a:r>
              <a:rPr lang="nn-NO" sz="1800" dirty="0">
                <a:solidFill>
                  <a:srgbClr val="6A3E3E"/>
                </a:solidFill>
                <a:latin typeface="Calibri Light" panose="020F0302020204030204" pitchFamily="34" charset="0"/>
              </a:rPr>
              <a:t>linha </a:t>
            </a:r>
            <a:r>
              <a:rPr lang="nn-NO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++)   </a:t>
            </a:r>
            <a:r>
              <a:rPr lang="nn-NO" sz="1800" dirty="0">
                <a:solidFill>
                  <a:srgbClr val="3F7F5F"/>
                </a:solidFill>
                <a:latin typeface="Calibri Light" panose="020F0302020204030204" pitchFamily="34" charset="0"/>
              </a:rPr>
              <a:t>// linhas</a:t>
            </a:r>
          </a:p>
          <a:p>
            <a:r>
              <a:rPr lang="en-US" sz="1800" dirty="0" smtClean="0">
                <a:solidFill>
                  <a:srgbClr val="7F0055"/>
                </a:solidFill>
                <a:latin typeface="Calibri Light" panose="020F0302020204030204" pitchFamily="34" charset="0"/>
              </a:rPr>
              <a:t>     for</a:t>
            </a:r>
            <a:r>
              <a:rPr lang="en-US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( </a:t>
            </a:r>
            <a:r>
              <a:rPr lang="en-US" sz="1800" dirty="0" err="1">
                <a:solidFill>
                  <a:srgbClr val="7F0055"/>
                </a:solidFill>
                <a:latin typeface="Calibri Light" panose="020F0302020204030204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sz="1800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col</a:t>
            </a:r>
            <a:r>
              <a:rPr lang="en-US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= 0; </a:t>
            </a:r>
            <a:r>
              <a:rPr lang="en-US" sz="1800" dirty="0" smtClean="0">
                <a:solidFill>
                  <a:srgbClr val="6A3E3E"/>
                </a:solidFill>
                <a:latin typeface="Calibri Light" panose="020F0302020204030204" pitchFamily="34" charset="0"/>
              </a:rPr>
              <a:t>col</a:t>
            </a:r>
            <a:r>
              <a:rPr lang="en-US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&lt; </a:t>
            </a:r>
            <a:r>
              <a:rPr lang="en-US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4 </a:t>
            </a:r>
            <a:r>
              <a:rPr lang="en-US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; </a:t>
            </a:r>
            <a:r>
              <a:rPr lang="en-US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col++)  </a:t>
            </a:r>
            <a:r>
              <a:rPr lang="en-US" sz="1800" dirty="0">
                <a:solidFill>
                  <a:srgbClr val="3F7F5F"/>
                </a:solidFill>
                <a:latin typeface="Calibri Light" panose="020F0302020204030204" pitchFamily="34" charset="0"/>
              </a:rPr>
              <a:t>// </a:t>
            </a:r>
            <a:r>
              <a:rPr lang="en-US" sz="1800" dirty="0" err="1">
                <a:solidFill>
                  <a:srgbClr val="3F7F5F"/>
                </a:solidFill>
                <a:latin typeface="Calibri Light" panose="020F0302020204030204" pitchFamily="34" charset="0"/>
              </a:rPr>
              <a:t>coluna</a:t>
            </a:r>
            <a:endParaRPr lang="en-US" sz="1800" dirty="0">
              <a:solidFill>
                <a:srgbClr val="3F7F5F"/>
              </a:solidFill>
              <a:latin typeface="Calibri Light" panose="020F0302020204030204" pitchFamily="34" charset="0"/>
            </a:endParaRPr>
          </a:p>
          <a:p>
            <a:r>
              <a:rPr lang="pt-BR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     soma = soma + </a:t>
            </a:r>
            <a:r>
              <a:rPr lang="pt-BR" sz="1800" i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pt-BR" sz="1800" i="1" dirty="0">
                <a:solidFill>
                  <a:srgbClr val="0000C0"/>
                </a:solidFill>
                <a:latin typeface="Calibri Light" panose="020F0302020204030204" pitchFamily="34" charset="0"/>
              </a:rPr>
              <a:t>m</a:t>
            </a:r>
            <a:r>
              <a:rPr lang="pt-BR" sz="1800" i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[ linha</a:t>
            </a:r>
            <a:r>
              <a:rPr lang="pt-BR" sz="1800" i="1" dirty="0">
                <a:solidFill>
                  <a:srgbClr val="6A3E3E"/>
                </a:solidFill>
                <a:latin typeface="Calibri Light" panose="020F0302020204030204" pitchFamily="34" charset="0"/>
              </a:rPr>
              <a:t> </a:t>
            </a:r>
            <a:r>
              <a:rPr lang="pt-BR" sz="1800" i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] [</a:t>
            </a:r>
            <a:r>
              <a:rPr lang="pt-BR" sz="1800" i="1" dirty="0" err="1" smtClean="0">
                <a:solidFill>
                  <a:srgbClr val="000000"/>
                </a:solidFill>
                <a:latin typeface="Calibri Light" panose="020F0302020204030204" pitchFamily="34" charset="0"/>
              </a:rPr>
              <a:t>col</a:t>
            </a:r>
            <a:r>
              <a:rPr lang="pt-BR" sz="1800" i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] </a:t>
            </a:r>
            <a:r>
              <a:rPr lang="pt-BR" sz="1800" i="1" dirty="0">
                <a:solidFill>
                  <a:srgbClr val="000000"/>
                </a:solidFill>
                <a:latin typeface="Calibri Light" panose="020F0302020204030204" pitchFamily="34" charset="0"/>
              </a:rPr>
              <a:t>);</a:t>
            </a:r>
          </a:p>
          <a:p>
            <a:endParaRPr lang="pt-BR" sz="18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9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como </a:t>
            </a:r>
            <a:r>
              <a:rPr lang="pt-BR" dirty="0" smtClean="0"/>
              <a:t>parâmetro</a:t>
            </a:r>
            <a:br>
              <a:rPr lang="pt-BR" dirty="0" smtClean="0"/>
            </a:br>
            <a:r>
              <a:rPr lang="pt-BR" dirty="0" smtClean="0"/>
              <a:t>         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vetor(unidimensional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) x matriz(bidimensional)</a:t>
            </a:r>
            <a:r>
              <a:rPr lang="pt-BR" sz="2800" dirty="0" smtClean="0"/>
              <a:t>                   </a:t>
            </a:r>
            <a:endParaRPr lang="pt-BR" sz="2800" dirty="0"/>
          </a:p>
        </p:txBody>
      </p:sp>
      <p:sp>
        <p:nvSpPr>
          <p:cNvPr id="13" name="Retângulo 12"/>
          <p:cNvSpPr/>
          <p:nvPr/>
        </p:nvSpPr>
        <p:spPr bwMode="auto">
          <a:xfrm>
            <a:off x="107504" y="3988389"/>
            <a:ext cx="3453657" cy="1600851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 smtClean="0">
                <a:latin typeface="Calibri Light" panose="020F0302020204030204" pitchFamily="34" charset="0"/>
                <a:cs typeface="Times New Roman" panose="02020603050405020304" pitchFamily="18" charset="0"/>
              </a:rPr>
              <a:t>private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 smtClean="0">
                <a:latin typeface="Calibri Light" panose="020F03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[ ] = { 7,6,0,7,6,5};</a:t>
            </a:r>
          </a:p>
          <a:p>
            <a:pPr eaLnBrk="1" hangingPunct="1">
              <a:defRPr/>
            </a:pPr>
            <a:endParaRPr lang="pt-BR" sz="1400" dirty="0" smtClean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pt-BR" sz="1400" dirty="0">
                <a:latin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 smtClean="0">
                <a:latin typeface="Calibri Light" panose="020F03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 smtClean="0">
                <a:latin typeface="Calibri Light" panose="020F03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 smtClean="0">
                <a:latin typeface="Calibri Light" panose="020F0302020204030204" pitchFamily="34" charset="0"/>
                <a:cs typeface="Times New Roman" panose="02020603050405020304" pitchFamily="18" charset="0"/>
              </a:rPr>
              <a:t>manipulaVetor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 eaLnBrk="1" hangingPunct="1">
              <a:defRPr/>
            </a:pPr>
            <a:r>
              <a:rPr lang="pt-BR" sz="1400" dirty="0">
                <a:latin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400" dirty="0" err="1" smtClean="0">
                <a:latin typeface="Calibri Light" panose="020F0302020204030204" pitchFamily="34" charset="0"/>
                <a:cs typeface="Times New Roman" panose="02020603050405020304" pitchFamily="18" charset="0"/>
              </a:rPr>
              <a:t>ManipulaVetor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 v  = new </a:t>
            </a:r>
            <a:r>
              <a:rPr lang="pt-BR" sz="1400" dirty="0" err="1" smtClean="0">
                <a:latin typeface="Calibri Light" panose="020F0302020204030204" pitchFamily="34" charset="0"/>
                <a:cs typeface="Times New Roman" panose="02020603050405020304" pitchFamily="18" charset="0"/>
              </a:rPr>
              <a:t>ManipulaVetor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();</a:t>
            </a:r>
            <a:endParaRPr lang="pt-BR" sz="140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pt-BR" sz="1400" dirty="0">
                <a:latin typeface="Calibri Light" panose="020F03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 .....</a:t>
            </a:r>
            <a:endParaRPr lang="pt-BR" sz="140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pt-BR" sz="1400" dirty="0">
                <a:latin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  v. mostra( </a:t>
            </a:r>
            <a:r>
              <a:rPr lang="pt-BR" sz="14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) ;</a:t>
            </a:r>
          </a:p>
          <a:p>
            <a:pPr eaLnBrk="1" hangingPunct="1">
              <a:defRPr/>
            </a:pP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}</a:t>
            </a:r>
            <a:endParaRPr lang="pt-BR" sz="140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/>
          <p:cNvSpPr/>
          <p:nvPr/>
        </p:nvSpPr>
        <p:spPr bwMode="auto">
          <a:xfrm>
            <a:off x="107504" y="5816150"/>
            <a:ext cx="2751138" cy="928853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r>
              <a:rPr lang="pt-B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mostra(</a:t>
            </a:r>
            <a:r>
              <a:rPr lang="pt-B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]  </a:t>
            </a:r>
            <a:r>
              <a:rPr lang="pt-B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>
              <a:defRPr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</a:t>
            </a:r>
          </a:p>
          <a:p>
            <a:pPr eaLnBrk="1" hangingPunct="1">
              <a:defRPr/>
            </a:pP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4" name="Seta em curva para baixo 12"/>
          <p:cNvSpPr>
            <a:spLocks noChangeArrowheads="1"/>
          </p:cNvSpPr>
          <p:nvPr/>
        </p:nvSpPr>
        <p:spPr bwMode="auto">
          <a:xfrm rot="2436658">
            <a:off x="1263465" y="5142037"/>
            <a:ext cx="1296716" cy="356826"/>
          </a:xfrm>
          <a:prstGeom prst="curvedDownArrow">
            <a:avLst>
              <a:gd name="adj1" fmla="val 24957"/>
              <a:gd name="adj2" fmla="val 4991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2000" dirty="0"/>
              <a:t>      </a:t>
            </a:r>
            <a:r>
              <a:rPr lang="pt-B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pt-BR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351B-819B-43DA-8843-6DE2A351754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12" name="Seta em curva para baixo 12"/>
          <p:cNvSpPr>
            <a:spLocks noChangeArrowheads="1"/>
          </p:cNvSpPr>
          <p:nvPr/>
        </p:nvSpPr>
        <p:spPr bwMode="auto">
          <a:xfrm rot="15678705" flipV="1">
            <a:off x="1534340" y="3930965"/>
            <a:ext cx="3183994" cy="565055"/>
          </a:xfrm>
          <a:prstGeom prst="curvedDownArrow">
            <a:avLst>
              <a:gd name="adj1" fmla="val 24957"/>
              <a:gd name="adj2" fmla="val 4991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2000" dirty="0"/>
              <a:t>     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0" name="Seta em curva para baixo 12"/>
          <p:cNvSpPr>
            <a:spLocks noChangeArrowheads="1"/>
          </p:cNvSpPr>
          <p:nvPr/>
        </p:nvSpPr>
        <p:spPr bwMode="auto">
          <a:xfrm rot="16810142">
            <a:off x="325172" y="3051124"/>
            <a:ext cx="1319055" cy="468355"/>
          </a:xfrm>
          <a:prstGeom prst="curvedDownArrow">
            <a:avLst>
              <a:gd name="adj1" fmla="val 24957"/>
              <a:gd name="adj2" fmla="val 4991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pt-BR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36691"/>
              </p:ext>
            </p:extLst>
          </p:nvPr>
        </p:nvGraphicFramePr>
        <p:xfrm>
          <a:off x="1403648" y="1553571"/>
          <a:ext cx="1152128" cy="223547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6064"/>
                <a:gridCol w="576064"/>
              </a:tblGrid>
              <a:tr h="319353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Calibri Light" panose="020F0302020204030204" pitchFamily="34" charset="0"/>
                        </a:rPr>
                        <a:t>Índice</a:t>
                      </a:r>
                      <a:endParaRPr lang="pt-BR" sz="1200" b="0" dirty="0">
                        <a:latin typeface="Calibri Light" panose="020F03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latin typeface="Calibri Light" panose="020F0302020204030204" pitchFamily="34" charset="0"/>
                        </a:rPr>
                        <a:t>valor</a:t>
                      </a:r>
                      <a:endParaRPr lang="pt-BR" sz="1200" b="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1935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alibri Light" panose="020F0302020204030204" pitchFamily="34" charset="0"/>
                        </a:rPr>
                        <a:t>c [ 0 ]</a:t>
                      </a:r>
                      <a:endParaRPr lang="pt-BR" sz="14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alibri Light" panose="020F0302020204030204" pitchFamily="34" charset="0"/>
                        </a:rPr>
                        <a:t>7</a:t>
                      </a:r>
                      <a:endParaRPr lang="pt-BR" sz="14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1935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alibri Light" panose="020F0302020204030204" pitchFamily="34" charset="0"/>
                        </a:rPr>
                        <a:t>c [ 1 ]</a:t>
                      </a:r>
                      <a:endParaRPr lang="pt-BR" sz="14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alibri Light" panose="020F0302020204030204" pitchFamily="34" charset="0"/>
                        </a:rPr>
                        <a:t>6</a:t>
                      </a:r>
                      <a:endParaRPr lang="pt-BR" sz="14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1935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alibri Light" panose="020F0302020204030204" pitchFamily="34" charset="0"/>
                        </a:rPr>
                        <a:t>c [ 2 ]</a:t>
                      </a:r>
                      <a:endParaRPr lang="pt-BR" sz="14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alibri Light" panose="020F0302020204030204" pitchFamily="34" charset="0"/>
                        </a:rPr>
                        <a:t>0</a:t>
                      </a:r>
                      <a:endParaRPr lang="pt-BR" sz="14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1935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alibri Light" panose="020F0302020204030204" pitchFamily="34" charset="0"/>
                        </a:rPr>
                        <a:t>c [ 3 ]</a:t>
                      </a:r>
                      <a:endParaRPr lang="pt-BR" sz="14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alibri Light" panose="020F0302020204030204" pitchFamily="34" charset="0"/>
                        </a:rPr>
                        <a:t>7</a:t>
                      </a:r>
                      <a:endParaRPr lang="pt-BR" sz="14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1935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alibri Light" panose="020F0302020204030204" pitchFamily="34" charset="0"/>
                        </a:rPr>
                        <a:t>c [ 4 ]</a:t>
                      </a:r>
                      <a:endParaRPr lang="pt-BR" sz="14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alibri Light" panose="020F0302020204030204" pitchFamily="34" charset="0"/>
                        </a:rPr>
                        <a:t>6</a:t>
                      </a:r>
                      <a:endParaRPr lang="pt-BR" sz="14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  <a:tr h="31935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alibri Light" panose="020F0302020204030204" pitchFamily="34" charset="0"/>
                        </a:rPr>
                        <a:t>c [ 5</a:t>
                      </a:r>
                      <a:r>
                        <a:rPr lang="pt-BR" sz="1400" baseline="0" dirty="0" smtClean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pt-BR" sz="1400" dirty="0" smtClean="0">
                          <a:latin typeface="Calibri Light" panose="020F0302020204030204" pitchFamily="34" charset="0"/>
                        </a:rPr>
                        <a:t>]</a:t>
                      </a:r>
                      <a:endParaRPr lang="pt-BR" sz="14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Calibri Light" panose="020F0302020204030204" pitchFamily="34" charset="0"/>
                        </a:rPr>
                        <a:t>5</a:t>
                      </a:r>
                      <a:endParaRPr lang="pt-BR" sz="14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49637"/>
              </p:ext>
            </p:extLst>
          </p:nvPr>
        </p:nvGraphicFramePr>
        <p:xfrm>
          <a:off x="4770647" y="1628800"/>
          <a:ext cx="3888432" cy="171842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72108"/>
                <a:gridCol w="972108"/>
                <a:gridCol w="972108"/>
                <a:gridCol w="972108"/>
              </a:tblGrid>
              <a:tr h="5895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44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44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tângulo 15"/>
          <p:cNvSpPr/>
          <p:nvPr/>
        </p:nvSpPr>
        <p:spPr bwMode="auto">
          <a:xfrm>
            <a:off x="4283968" y="3975814"/>
            <a:ext cx="4774419" cy="1552126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r>
              <a:rPr lang="pt-BR" sz="1400" dirty="0" err="1" smtClean="0">
                <a:latin typeface="Calibri Light" panose="020F0302020204030204" pitchFamily="34" charset="0"/>
                <a:cs typeface="Times New Roman" panose="02020603050405020304" pitchFamily="18" charset="0"/>
              </a:rPr>
              <a:t>private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 smtClean="0">
                <a:latin typeface="Calibri Light" panose="020F03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solidFill>
                  <a:srgbClr val="0070C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latin typeface="Calibri Light" panose="020F03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[ ] </a:t>
            </a:r>
            <a:r>
              <a:rPr lang="pt-BR" sz="1400" dirty="0" smtClean="0">
                <a:latin typeface="Calibri Light" panose="020F03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[ </a:t>
            </a:r>
            <a:r>
              <a:rPr lang="pt-BR" sz="1400" dirty="0">
                <a:latin typeface="Calibri Light" panose="020F03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] = </a:t>
            </a:r>
            <a:r>
              <a:rPr lang="pt-BR" sz="1400" b="1" dirty="0">
                <a:latin typeface="Calibri Light" panose="020F03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{ { 2,4,6,8 } , { 10,12,14,16 } , { 18,20,22,24 }</a:t>
            </a:r>
            <a:r>
              <a:rPr lang="pt-BR" sz="1400" dirty="0">
                <a:latin typeface="Calibri Light" panose="020F03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latin typeface="Calibri Light" panose="020F03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}</a:t>
            </a:r>
            <a:r>
              <a:rPr lang="pt-BR" sz="1400" dirty="0">
                <a:latin typeface="Calibri Light" panose="020F0302020204030204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defRPr/>
            </a:pPr>
            <a:endParaRPr lang="pt-BR" sz="1400" dirty="0" smtClean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pt-BR" sz="1400" dirty="0" err="1" smtClean="0">
                <a:latin typeface="Calibri Light" panose="020F03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 smtClean="0">
                <a:latin typeface="Calibri Light" panose="020F03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 smtClean="0">
                <a:latin typeface="Calibri Light" panose="020F0302020204030204" pitchFamily="34" charset="0"/>
                <a:cs typeface="Times New Roman" panose="02020603050405020304" pitchFamily="18" charset="0"/>
              </a:rPr>
              <a:t>manipulaVetor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 eaLnBrk="1" hangingPunct="1">
              <a:defRPr/>
            </a:pPr>
            <a:r>
              <a:rPr lang="pt-BR" sz="1400" dirty="0">
                <a:latin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400" dirty="0" err="1" smtClean="0">
                <a:latin typeface="Calibri Light" panose="020F0302020204030204" pitchFamily="34" charset="0"/>
                <a:cs typeface="Times New Roman" panose="02020603050405020304" pitchFamily="18" charset="0"/>
              </a:rPr>
              <a:t>ManipulaVetor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 v  = new </a:t>
            </a:r>
            <a:r>
              <a:rPr lang="pt-BR" sz="1400" dirty="0" err="1" smtClean="0">
                <a:latin typeface="Calibri Light" panose="020F0302020204030204" pitchFamily="34" charset="0"/>
                <a:cs typeface="Times New Roman" panose="02020603050405020304" pitchFamily="18" charset="0"/>
              </a:rPr>
              <a:t>ManipulaVetor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();</a:t>
            </a:r>
            <a:endParaRPr lang="pt-BR" sz="140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pt-BR" sz="1400" dirty="0">
                <a:latin typeface="Calibri Light" panose="020F03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.....</a:t>
            </a:r>
            <a:endParaRPr lang="pt-BR" sz="140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pt-BR" sz="1400" dirty="0">
                <a:latin typeface="Calibri Light" panose="020F03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v. mostra( </a:t>
            </a:r>
            <a:r>
              <a:rPr lang="pt-BR" sz="1400" b="1" dirty="0">
                <a:solidFill>
                  <a:srgbClr val="0070C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</a:t>
            </a: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 ) ;</a:t>
            </a:r>
          </a:p>
          <a:p>
            <a:pPr eaLnBrk="1" hangingPunct="1">
              <a:defRPr/>
            </a:pPr>
            <a:r>
              <a:rPr lang="pt-BR" sz="14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}</a:t>
            </a:r>
            <a:endParaRPr lang="pt-BR" sz="140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Seta em curva para baixo 12"/>
          <p:cNvSpPr>
            <a:spLocks noChangeArrowheads="1"/>
          </p:cNvSpPr>
          <p:nvPr/>
        </p:nvSpPr>
        <p:spPr bwMode="auto">
          <a:xfrm rot="16200000">
            <a:off x="3774833" y="3191222"/>
            <a:ext cx="1229639" cy="364695"/>
          </a:xfrm>
          <a:prstGeom prst="curvedDownArrow">
            <a:avLst>
              <a:gd name="adj1" fmla="val 24957"/>
              <a:gd name="adj2" fmla="val 4991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4283968" y="5646564"/>
            <a:ext cx="2751138" cy="1166812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r>
              <a:rPr lang="pt-B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mostra(</a:t>
            </a:r>
            <a:r>
              <a:rPr lang="pt-B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 ] [ ] </a:t>
            </a:r>
            <a:r>
              <a:rPr lang="pt-B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>
              <a:defRPr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.....</a:t>
            </a:r>
          </a:p>
          <a:p>
            <a:pPr eaLnBrk="1" hangingPunct="1">
              <a:defRPr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eaLnBrk="1" hangingPunct="1">
              <a:defRPr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eaLnBrk="1" hangingPunct="1">
              <a:defRPr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" name="Seta em curva para baixo 12"/>
          <p:cNvSpPr>
            <a:spLocks noChangeArrowheads="1"/>
          </p:cNvSpPr>
          <p:nvPr/>
        </p:nvSpPr>
        <p:spPr bwMode="auto">
          <a:xfrm rot="17992049" flipV="1">
            <a:off x="6300345" y="4354683"/>
            <a:ext cx="2767982" cy="460058"/>
          </a:xfrm>
          <a:prstGeom prst="curvedDownArrow">
            <a:avLst>
              <a:gd name="adj1" fmla="val 24957"/>
              <a:gd name="adj2" fmla="val 4991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2000" dirty="0"/>
              <a:t>     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0" name="Seta em curva para baixo 12"/>
          <p:cNvSpPr>
            <a:spLocks noChangeArrowheads="1"/>
          </p:cNvSpPr>
          <p:nvPr/>
        </p:nvSpPr>
        <p:spPr bwMode="auto">
          <a:xfrm rot="1875880">
            <a:off x="5642973" y="5071208"/>
            <a:ext cx="1081175" cy="333710"/>
          </a:xfrm>
          <a:prstGeom prst="curvedDownArrow">
            <a:avLst>
              <a:gd name="adj1" fmla="val 24957"/>
              <a:gd name="adj2" fmla="val 4991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sz="2000" dirty="0"/>
              <a:t>     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48770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Calibri Light" panose="020F0302020204030204" pitchFamily="34" charset="0"/>
              </a:rPr>
              <a:t>Java e a representação de vetor multidimensional</a:t>
            </a:r>
            <a:endParaRPr lang="pt-BR" b="1" dirty="0">
              <a:latin typeface="Calibri Light" panose="020F03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 Java não suporta vetores multidimensionais diretamente, mas permite especificar vetores unidimensionais cujos elementos também são vetores unidimensionais, alcançando assim o mesmo efeito.</a:t>
            </a:r>
          </a:p>
          <a:p>
            <a:r>
              <a:rPr lang="pt-BR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m[ ] [ ] = new </a:t>
            </a:r>
            <a:r>
              <a:rPr lang="pt-BR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pt-BR" sz="26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pt-B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pt-BR" sz="2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endParaRPr lang="pt-BR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m = [   </a:t>
            </a:r>
            <a:r>
              <a:rPr lang="pt-BR" sz="26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r>
              <a:rPr lang="pt-B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t-BR" sz="26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r>
              <a:rPr lang="pt-B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pt-BR" sz="26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v3</a:t>
            </a:r>
            <a:r>
              <a:rPr lang="pt-B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]  </a:t>
            </a:r>
          </a:p>
          <a:p>
            <a:endParaRPr lang="pt-BR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interpreta: m é um vetor de </a:t>
            </a:r>
            <a:r>
              <a:rPr lang="pt-BR" sz="26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três</a:t>
            </a:r>
            <a:r>
              <a:rPr lang="pt-B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elementos (linhas), onde cada elemento é um novo vetor com </a:t>
            </a:r>
            <a:r>
              <a:rPr lang="pt-BR" sz="2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quatro</a:t>
            </a:r>
            <a:r>
              <a:rPr lang="pt-B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elementos(colunas).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 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351B-819B-43DA-8843-6DE2A3517540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 bwMode="auto">
          <a:xfrm>
            <a:off x="5580112" y="3717032"/>
            <a:ext cx="360040" cy="792088"/>
          </a:xfrm>
          <a:prstGeom prst="rect">
            <a:avLst/>
          </a:prstGeom>
          <a:solidFill>
            <a:srgbClr val="B27B32">
              <a:alpha val="57000"/>
            </a:srgb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680999" y="3725348"/>
            <a:ext cx="4788024" cy="3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m[ ][ ] = </a:t>
            </a:r>
            <a:r>
              <a:rPr lang="pt-BR" sz="16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{ { </a:t>
            </a:r>
            <a:r>
              <a:rPr lang="pt-BR" sz="1600" b="1" dirty="0" smtClean="0">
                <a:solidFill>
                  <a:srgbClr val="FFC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2,4,6,8</a:t>
            </a:r>
            <a:r>
              <a:rPr lang="pt-BR" sz="16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} , { </a:t>
            </a:r>
            <a:r>
              <a:rPr lang="pt-BR" sz="1600" b="1" dirty="0" smtClean="0">
                <a:solidFill>
                  <a:srgbClr val="00B05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10,12,14,16</a:t>
            </a:r>
            <a:r>
              <a:rPr lang="pt-BR" sz="16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} , </a:t>
            </a:r>
            <a:r>
              <a:rPr lang="pt-BR" sz="1600" b="1" dirty="0">
                <a:ea typeface="Batang" panose="02030600000101010101" pitchFamily="18" charset="-127"/>
                <a:cs typeface="Times New Roman" panose="02020603050405020304" pitchFamily="18" charset="0"/>
              </a:rPr>
              <a:t>{ </a:t>
            </a:r>
            <a:r>
              <a:rPr lang="pt-BR" sz="1600" b="1" dirty="0" smtClean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18,20,22,24</a:t>
            </a:r>
            <a:r>
              <a:rPr lang="pt-BR" sz="16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ea typeface="Batang" panose="02030600000101010101" pitchFamily="18" charset="-127"/>
                <a:cs typeface="Times New Roman" panose="02020603050405020304" pitchFamily="18" charset="0"/>
              </a:rPr>
              <a:t>}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6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}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pt-BR" sz="18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83243"/>
              </p:ext>
            </p:extLst>
          </p:nvPr>
        </p:nvGraphicFramePr>
        <p:xfrm>
          <a:off x="5547633" y="3140968"/>
          <a:ext cx="3373624" cy="15087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843406"/>
                <a:gridCol w="843406"/>
                <a:gridCol w="843406"/>
                <a:gridCol w="843406"/>
              </a:tblGrid>
              <a:tr h="5006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06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1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06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1" baseline="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Elipse 12"/>
          <p:cNvSpPr/>
          <p:nvPr/>
        </p:nvSpPr>
        <p:spPr bwMode="auto">
          <a:xfrm>
            <a:off x="5580112" y="3140968"/>
            <a:ext cx="3168352" cy="432048"/>
          </a:xfrm>
          <a:prstGeom prst="ellipse">
            <a:avLst/>
          </a:prstGeom>
          <a:solidFill>
            <a:srgbClr val="FFC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8" name="Elipse 17"/>
          <p:cNvSpPr/>
          <p:nvPr/>
        </p:nvSpPr>
        <p:spPr bwMode="auto">
          <a:xfrm>
            <a:off x="5652120" y="3645024"/>
            <a:ext cx="3168352" cy="432048"/>
          </a:xfrm>
          <a:prstGeom prst="ellipse">
            <a:avLst/>
          </a:prstGeom>
          <a:solidFill>
            <a:srgbClr val="92D05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Elipse 18"/>
          <p:cNvSpPr/>
          <p:nvPr/>
        </p:nvSpPr>
        <p:spPr bwMode="auto">
          <a:xfrm>
            <a:off x="5652120" y="4149080"/>
            <a:ext cx="3168352" cy="432048"/>
          </a:xfrm>
          <a:prstGeom prst="ellipse">
            <a:avLst/>
          </a:prstGeom>
          <a:solidFill>
            <a:srgbClr val="C0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4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Matriz de modo Genérico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351B-819B-43DA-8843-6DE2A351754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539552" y="1560983"/>
            <a:ext cx="8269288" cy="4532313"/>
          </a:xfrm>
        </p:spPr>
        <p:txBody>
          <a:bodyPr/>
          <a:lstStyle/>
          <a:p>
            <a:r>
              <a:rPr lang="nn-NO" dirty="0">
                <a:solidFill>
                  <a:srgbClr val="7F0055"/>
                </a:solidFill>
              </a:rPr>
              <a:t>O método abaixo, serve </a:t>
            </a:r>
            <a:r>
              <a:rPr lang="nn-NO" dirty="0" smtClean="0">
                <a:solidFill>
                  <a:srgbClr val="7F0055"/>
                </a:solidFill>
              </a:rPr>
              <a:t>apenas para </a:t>
            </a:r>
            <a:r>
              <a:rPr lang="nn-NO" dirty="0">
                <a:solidFill>
                  <a:srgbClr val="7F0055"/>
                </a:solidFill>
              </a:rPr>
              <a:t>matriz[3][4]</a:t>
            </a:r>
          </a:p>
          <a:p>
            <a:endParaRPr lang="nn-NO" dirty="0" smtClean="0">
              <a:solidFill>
                <a:srgbClr val="7F0055"/>
              </a:solidFill>
            </a:endParaRPr>
          </a:p>
          <a:p>
            <a:endParaRPr lang="nn-NO" dirty="0">
              <a:solidFill>
                <a:srgbClr val="7F0055"/>
              </a:solidFill>
            </a:endParaRPr>
          </a:p>
          <a:p>
            <a:pPr marL="0" indent="0">
              <a:buNone/>
            </a:pPr>
            <a:endParaRPr lang="nn-NO" dirty="0" smtClean="0">
              <a:solidFill>
                <a:srgbClr val="7F0055"/>
              </a:solidFill>
            </a:endParaRPr>
          </a:p>
          <a:p>
            <a:pPr marL="400050" lvl="1" indent="0">
              <a:buNone/>
            </a:pPr>
            <a:r>
              <a:rPr lang="nn-NO" sz="2000" dirty="0" smtClean="0">
                <a:solidFill>
                  <a:srgbClr val="7F0055"/>
                </a:solidFill>
              </a:rPr>
              <a:t>public </a:t>
            </a:r>
            <a:r>
              <a:rPr lang="nn-NO" sz="2000" dirty="0">
                <a:solidFill>
                  <a:srgbClr val="7F0055"/>
                </a:solidFill>
              </a:rPr>
              <a:t>void mostra( int m [ ] [ ] </a:t>
            </a:r>
            <a:r>
              <a:rPr lang="nn-NO" sz="2000" dirty="0" smtClean="0">
                <a:solidFill>
                  <a:srgbClr val="7F0055"/>
                </a:solidFill>
              </a:rPr>
              <a:t>) {</a:t>
            </a:r>
            <a:endParaRPr lang="nn-NO" sz="2000" dirty="0">
              <a:solidFill>
                <a:srgbClr val="7F0055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nn-NO" sz="2000" dirty="0" smtClean="0">
                <a:solidFill>
                  <a:srgbClr val="7F0055"/>
                </a:solidFill>
              </a:rPr>
              <a:t>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nn-NO" sz="2000" b="1" dirty="0">
                <a:solidFill>
                  <a:srgbClr val="7F0055"/>
                </a:solidFill>
              </a:rPr>
              <a:t> </a:t>
            </a:r>
            <a:r>
              <a:rPr lang="nn-NO" sz="2000" b="1" dirty="0" smtClean="0">
                <a:solidFill>
                  <a:srgbClr val="7F0055"/>
                </a:solidFill>
              </a:rPr>
              <a:t>      for</a:t>
            </a:r>
            <a:r>
              <a:rPr lang="nn-NO" sz="2000" dirty="0" smtClean="0">
                <a:solidFill>
                  <a:srgbClr val="000000"/>
                </a:solidFill>
              </a:rPr>
              <a:t> </a:t>
            </a:r>
            <a:r>
              <a:rPr lang="nn-NO" sz="2000" dirty="0">
                <a:solidFill>
                  <a:srgbClr val="000000"/>
                </a:solidFill>
              </a:rPr>
              <a:t>( </a:t>
            </a:r>
            <a:r>
              <a:rPr lang="nn-NO" sz="2000" dirty="0">
                <a:solidFill>
                  <a:srgbClr val="7F0055"/>
                </a:solidFill>
              </a:rPr>
              <a:t>int</a:t>
            </a:r>
            <a:r>
              <a:rPr lang="nn-NO" sz="2000" dirty="0">
                <a:solidFill>
                  <a:srgbClr val="000000"/>
                </a:solidFill>
              </a:rPr>
              <a:t> </a:t>
            </a:r>
            <a:r>
              <a:rPr lang="nn-NO" sz="2000" dirty="0">
                <a:solidFill>
                  <a:srgbClr val="6A3E3E"/>
                </a:solidFill>
              </a:rPr>
              <a:t>linha</a:t>
            </a:r>
            <a:r>
              <a:rPr lang="nn-NO" sz="2000" dirty="0">
                <a:solidFill>
                  <a:srgbClr val="000000"/>
                </a:solidFill>
              </a:rPr>
              <a:t>= 0; </a:t>
            </a:r>
            <a:r>
              <a:rPr lang="nn-NO" sz="2000" dirty="0">
                <a:solidFill>
                  <a:srgbClr val="6A3E3E"/>
                </a:solidFill>
              </a:rPr>
              <a:t>linha</a:t>
            </a:r>
            <a:r>
              <a:rPr lang="nn-NO" sz="2000" dirty="0">
                <a:solidFill>
                  <a:srgbClr val="000000"/>
                </a:solidFill>
              </a:rPr>
              <a:t> &lt; </a:t>
            </a:r>
            <a:r>
              <a:rPr lang="nn-NO" sz="2000" b="1" dirty="0">
                <a:solidFill>
                  <a:srgbClr val="FF0000"/>
                </a:solidFill>
              </a:rPr>
              <a:t>3</a:t>
            </a:r>
            <a:r>
              <a:rPr lang="nn-NO" sz="2000" dirty="0">
                <a:solidFill>
                  <a:srgbClr val="000000"/>
                </a:solidFill>
              </a:rPr>
              <a:t> ; </a:t>
            </a:r>
            <a:r>
              <a:rPr lang="nn-NO" sz="2000" dirty="0">
                <a:solidFill>
                  <a:srgbClr val="6A3E3E"/>
                </a:solidFill>
              </a:rPr>
              <a:t>linha </a:t>
            </a:r>
            <a:r>
              <a:rPr lang="nn-NO" sz="2000" dirty="0">
                <a:solidFill>
                  <a:srgbClr val="000000"/>
                </a:solidFill>
              </a:rPr>
              <a:t>++) </a:t>
            </a:r>
            <a:r>
              <a:rPr lang="nn-NO" sz="2000" dirty="0" smtClean="0">
                <a:solidFill>
                  <a:srgbClr val="000000"/>
                </a:solidFill>
              </a:rPr>
              <a:t>{  </a:t>
            </a:r>
            <a:r>
              <a:rPr lang="nn-NO" sz="2000" dirty="0">
                <a:solidFill>
                  <a:srgbClr val="3F7F5F"/>
                </a:solidFill>
              </a:rPr>
              <a:t>// linhas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7F0055"/>
                </a:solidFill>
              </a:rPr>
              <a:t>         </a:t>
            </a:r>
            <a:endParaRPr lang="en-US" sz="2000" dirty="0" smtClean="0">
              <a:solidFill>
                <a:srgbClr val="7F0055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</a:rPr>
              <a:t>	</a:t>
            </a:r>
            <a:r>
              <a:rPr lang="en-US" sz="2000" b="1" dirty="0" smtClean="0">
                <a:solidFill>
                  <a:srgbClr val="7F0055"/>
                </a:solidFill>
              </a:rPr>
              <a:t>    for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( </a:t>
            </a:r>
            <a:r>
              <a:rPr lang="en-US" sz="2000" dirty="0" err="1">
                <a:solidFill>
                  <a:srgbClr val="7F0055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6A3E3E"/>
                </a:solidFill>
              </a:rPr>
              <a:t>col</a:t>
            </a:r>
            <a:r>
              <a:rPr lang="en-US" sz="2000" dirty="0">
                <a:solidFill>
                  <a:srgbClr val="000000"/>
                </a:solidFill>
              </a:rPr>
              <a:t> = 0; </a:t>
            </a:r>
            <a:r>
              <a:rPr lang="en-US" sz="2000" dirty="0">
                <a:solidFill>
                  <a:srgbClr val="6A3E3E"/>
                </a:solidFill>
              </a:rPr>
              <a:t>col</a:t>
            </a:r>
            <a:r>
              <a:rPr lang="en-US" sz="2000" dirty="0">
                <a:solidFill>
                  <a:srgbClr val="000000"/>
                </a:solidFill>
              </a:rPr>
              <a:t> &lt; </a:t>
            </a:r>
            <a:r>
              <a:rPr lang="en-US" sz="2000" b="1" dirty="0">
                <a:solidFill>
                  <a:srgbClr val="FF0000"/>
                </a:solidFill>
              </a:rPr>
              <a:t>4</a:t>
            </a:r>
            <a:r>
              <a:rPr lang="en-US" sz="2000" dirty="0">
                <a:solidFill>
                  <a:srgbClr val="000000"/>
                </a:solidFill>
              </a:rPr>
              <a:t> ; col++)  </a:t>
            </a:r>
            <a:r>
              <a:rPr lang="en-US" sz="2000" dirty="0">
                <a:solidFill>
                  <a:srgbClr val="3F7F5F"/>
                </a:solidFill>
              </a:rPr>
              <a:t>// </a:t>
            </a:r>
            <a:r>
              <a:rPr lang="en-US" sz="2000" dirty="0" err="1">
                <a:solidFill>
                  <a:srgbClr val="3F7F5F"/>
                </a:solidFill>
              </a:rPr>
              <a:t>coluna</a:t>
            </a:r>
            <a:endParaRPr lang="en-US" sz="2000" dirty="0">
              <a:solidFill>
                <a:srgbClr val="3F7F5F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pt-BR" sz="2000" dirty="0">
                <a:solidFill>
                  <a:srgbClr val="000000"/>
                </a:solidFill>
              </a:rPr>
              <a:t>            </a:t>
            </a:r>
            <a:r>
              <a:rPr lang="pt-BR" sz="2000" dirty="0" smtClean="0">
                <a:solidFill>
                  <a:srgbClr val="000000"/>
                </a:solidFill>
              </a:rPr>
              <a:t>          </a:t>
            </a:r>
            <a:r>
              <a:rPr lang="pt-BR" sz="2000" dirty="0" err="1" smtClean="0">
                <a:solidFill>
                  <a:srgbClr val="000000"/>
                </a:solidFill>
              </a:rPr>
              <a:t>System.</a:t>
            </a:r>
            <a:r>
              <a:rPr lang="pt-BR" sz="2000" i="1" dirty="0" err="1" smtClean="0">
                <a:solidFill>
                  <a:srgbClr val="0000C0"/>
                </a:solidFill>
              </a:rPr>
              <a:t>out</a:t>
            </a:r>
            <a:r>
              <a:rPr lang="pt-BR" sz="2000" i="1" dirty="0" err="1" smtClean="0">
                <a:solidFill>
                  <a:srgbClr val="000000"/>
                </a:solidFill>
              </a:rPr>
              <a:t>.printf</a:t>
            </a:r>
            <a:r>
              <a:rPr lang="pt-BR" sz="2000" i="1" dirty="0">
                <a:solidFill>
                  <a:srgbClr val="000000"/>
                </a:solidFill>
              </a:rPr>
              <a:t>( </a:t>
            </a:r>
            <a:r>
              <a:rPr lang="pt-BR" sz="2000" i="1" dirty="0">
                <a:solidFill>
                  <a:srgbClr val="2A00FF"/>
                </a:solidFill>
              </a:rPr>
              <a:t>“%d "</a:t>
            </a:r>
            <a:r>
              <a:rPr lang="pt-BR" sz="2000" i="1" dirty="0">
                <a:solidFill>
                  <a:srgbClr val="000000"/>
                </a:solidFill>
              </a:rPr>
              <a:t>,  </a:t>
            </a:r>
            <a:r>
              <a:rPr lang="pt-BR" sz="2000" i="1" dirty="0">
                <a:solidFill>
                  <a:srgbClr val="0000C0"/>
                </a:solidFill>
              </a:rPr>
              <a:t>m </a:t>
            </a:r>
            <a:r>
              <a:rPr lang="pt-BR" sz="2000" i="1" dirty="0">
                <a:solidFill>
                  <a:srgbClr val="000000"/>
                </a:solidFill>
              </a:rPr>
              <a:t>[ linha ] [ </a:t>
            </a:r>
            <a:r>
              <a:rPr lang="pt-BR" sz="2000" i="1" dirty="0" err="1">
                <a:solidFill>
                  <a:srgbClr val="000000"/>
                </a:solidFill>
              </a:rPr>
              <a:t>col</a:t>
            </a:r>
            <a:r>
              <a:rPr lang="pt-BR" sz="2000" i="1" dirty="0">
                <a:solidFill>
                  <a:srgbClr val="000000"/>
                </a:solidFill>
              </a:rPr>
              <a:t> ]);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000000"/>
                </a:solidFill>
              </a:rPr>
              <a:t> 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smtClean="0">
                <a:solidFill>
                  <a:srgbClr val="000000"/>
                </a:solidFill>
              </a:rPr>
              <a:t>             </a:t>
            </a:r>
            <a:r>
              <a:rPr lang="pt-BR" sz="2000" dirty="0" err="1" smtClean="0">
                <a:solidFill>
                  <a:srgbClr val="000000"/>
                </a:solidFill>
              </a:rPr>
              <a:t>System.</a:t>
            </a:r>
            <a:r>
              <a:rPr lang="pt-BR" sz="2000" i="1" dirty="0" err="1" smtClean="0">
                <a:solidFill>
                  <a:srgbClr val="0000C0"/>
                </a:solidFill>
              </a:rPr>
              <a:t>out</a:t>
            </a:r>
            <a:r>
              <a:rPr lang="pt-BR" sz="2000" i="1" dirty="0" err="1" smtClean="0">
                <a:solidFill>
                  <a:srgbClr val="000000"/>
                </a:solidFill>
              </a:rPr>
              <a:t>.println</a:t>
            </a:r>
            <a:r>
              <a:rPr lang="pt-BR" sz="2000" i="1" dirty="0">
                <a:solidFill>
                  <a:srgbClr val="000000"/>
                </a:solidFill>
              </a:rPr>
              <a:t>(); </a:t>
            </a:r>
            <a:r>
              <a:rPr lang="nn-NO" sz="2000" dirty="0">
                <a:solidFill>
                  <a:srgbClr val="3F7F5F"/>
                </a:solidFill>
              </a:rPr>
              <a:t>// nova linha da matriz</a:t>
            </a:r>
            <a:endParaRPr lang="pt-BR" sz="2000" dirty="0">
              <a:solidFill>
                <a:srgbClr val="0000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000000"/>
                </a:solidFill>
              </a:rPr>
              <a:t>       }</a:t>
            </a:r>
            <a:r>
              <a:rPr lang="nn-NO" sz="2000" dirty="0">
                <a:solidFill>
                  <a:srgbClr val="3F7F5F"/>
                </a:solidFill>
              </a:rPr>
              <a:t> // </a:t>
            </a:r>
            <a:r>
              <a:rPr lang="nn-NO" sz="2000" dirty="0" smtClean="0">
                <a:solidFill>
                  <a:srgbClr val="3F7F5F"/>
                </a:solidFill>
              </a:rPr>
              <a:t>fim for externo</a:t>
            </a:r>
            <a:endParaRPr lang="pt-BR" sz="2000" dirty="0" smtClean="0">
              <a:solidFill>
                <a:srgbClr val="00000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000000"/>
                </a:solidFill>
              </a:rPr>
              <a:t>} </a:t>
            </a:r>
            <a:r>
              <a:rPr lang="nn-NO" sz="2000" dirty="0">
                <a:solidFill>
                  <a:srgbClr val="3F7F5F"/>
                </a:solidFill>
              </a:rPr>
              <a:t>// </a:t>
            </a:r>
            <a:r>
              <a:rPr lang="nn-NO" sz="2000" dirty="0" smtClean="0">
                <a:solidFill>
                  <a:srgbClr val="3F7F5F"/>
                </a:solidFill>
              </a:rPr>
              <a:t>fim metodo</a:t>
            </a:r>
            <a:endParaRPr lang="pt-BR" sz="2000" dirty="0"/>
          </a:p>
          <a:p>
            <a:endParaRPr lang="pt-BR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36645"/>
              </p:ext>
            </p:extLst>
          </p:nvPr>
        </p:nvGraphicFramePr>
        <p:xfrm>
          <a:off x="3203848" y="2276872"/>
          <a:ext cx="2880320" cy="968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720080"/>
                <a:gridCol w="720080"/>
                <a:gridCol w="720080"/>
                <a:gridCol w="720080"/>
              </a:tblGrid>
              <a:tr h="328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29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Matriz de modo Genérico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351B-819B-43DA-8843-6DE2A351754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 bwMode="auto">
          <a:xfrm>
            <a:off x="771681" y="1556792"/>
            <a:ext cx="1351560" cy="179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sz="16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.length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</a:t>
            </a:r>
            <a:r>
              <a:rPr lang="pt-BR" sz="16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row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0        </a:t>
            </a:r>
          </a:p>
          <a:p>
            <a:pPr marL="0" indent="0">
              <a:buNone/>
            </a:pPr>
            <a:endParaRPr lang="pt-BR" sz="16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</a:t>
            </a:r>
            <a:r>
              <a:rPr lang="pt-BR" sz="16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row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1          </a:t>
            </a:r>
          </a:p>
          <a:p>
            <a:pPr marL="0" indent="0">
              <a:buNone/>
            </a:pPr>
            <a:endParaRPr lang="pt-BR" sz="1600" dirty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</a:t>
            </a:r>
            <a:r>
              <a:rPr lang="pt-BR" sz="16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row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2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pt-BR" sz="18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 bwMode="auto">
          <a:xfrm>
            <a:off x="2107136" y="1821371"/>
            <a:ext cx="1413520" cy="3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[0].</a:t>
            </a:r>
            <a:r>
              <a:rPr lang="pt-BR" sz="16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length</a:t>
            </a:r>
            <a:endParaRPr lang="pt-BR" sz="16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6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[1].</a:t>
            </a:r>
            <a:r>
              <a:rPr lang="pt-BR" sz="16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length</a:t>
            </a:r>
            <a:endParaRPr lang="pt-BR" sz="16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6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[2].</a:t>
            </a:r>
            <a:r>
              <a:rPr lang="pt-BR" sz="1600" dirty="0" err="1">
                <a:ea typeface="Batang" panose="02030600000101010101" pitchFamily="18" charset="-127"/>
                <a:cs typeface="Times New Roman" panose="02020603050405020304" pitchFamily="18" charset="0"/>
              </a:rPr>
              <a:t>length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pt-BR" sz="18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36904"/>
              </p:ext>
            </p:extLst>
          </p:nvPr>
        </p:nvGraphicFramePr>
        <p:xfrm>
          <a:off x="3707904" y="1821371"/>
          <a:ext cx="3373624" cy="15087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843406"/>
                <a:gridCol w="843406"/>
                <a:gridCol w="843406"/>
                <a:gridCol w="843406"/>
              </a:tblGrid>
              <a:tr h="5006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06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1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06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1" baseline="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Elipse 24"/>
          <p:cNvSpPr/>
          <p:nvPr/>
        </p:nvSpPr>
        <p:spPr bwMode="auto">
          <a:xfrm>
            <a:off x="3740383" y="1821371"/>
            <a:ext cx="3168352" cy="432048"/>
          </a:xfrm>
          <a:prstGeom prst="ellipse">
            <a:avLst/>
          </a:prstGeom>
          <a:solidFill>
            <a:srgbClr val="FFC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6" name="Elipse 25"/>
          <p:cNvSpPr/>
          <p:nvPr/>
        </p:nvSpPr>
        <p:spPr bwMode="auto">
          <a:xfrm>
            <a:off x="3812391" y="2325427"/>
            <a:ext cx="3168352" cy="432048"/>
          </a:xfrm>
          <a:prstGeom prst="ellipse">
            <a:avLst/>
          </a:prstGeom>
          <a:solidFill>
            <a:srgbClr val="92D05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7" name="Elipse 26"/>
          <p:cNvSpPr/>
          <p:nvPr/>
        </p:nvSpPr>
        <p:spPr bwMode="auto">
          <a:xfrm>
            <a:off x="3812391" y="2829483"/>
            <a:ext cx="3168352" cy="432048"/>
          </a:xfrm>
          <a:prstGeom prst="ellipse">
            <a:avLst/>
          </a:prstGeom>
          <a:solidFill>
            <a:srgbClr val="C0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467544" y="4205406"/>
            <a:ext cx="8476431" cy="2554545"/>
          </a:xfrm>
          <a:prstGeom prst="rect">
            <a:avLst/>
          </a:prstGeom>
          <a:solidFill>
            <a:srgbClr val="FFE293"/>
          </a:solidFill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Mostra todos os elementos de uma matriz</a:t>
            </a: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linhas loop pelas linhas do vetor</a:t>
            </a:r>
            <a:endParaRPr lang="pt-BR" sz="16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linha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linha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pt-B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linha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 </a:t>
            </a:r>
            <a:r>
              <a:rPr lang="pt-B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linhas</a:t>
            </a:r>
          </a:p>
          <a:p>
            <a:r>
              <a:rPr lang="pt-B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linhas loop pelas </a:t>
            </a:r>
            <a:r>
              <a:rPr lang="pt-BR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colunas da linha atual</a:t>
            </a:r>
            <a:r>
              <a:rPr lang="pt-B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t-B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it-IT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it-IT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coluna</a:t>
            </a:r>
            <a:r>
              <a:rPr lang="it-IT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 0; </a:t>
            </a:r>
            <a:r>
              <a:rPr lang="it-IT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coluna</a:t>
            </a:r>
            <a:r>
              <a:rPr lang="it-IT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it-IT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it-IT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linha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it-IT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it-IT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coluna</a:t>
            </a:r>
            <a:r>
              <a:rPr lang="it-IT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 </a:t>
            </a:r>
            <a:r>
              <a:rPr lang="it-IT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 coluna</a:t>
            </a:r>
          </a:p>
          <a:p>
            <a:r>
              <a:rPr lang="pt-B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“%d "</a:t>
            </a:r>
            <a:r>
              <a:rPr lang="pt-B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linha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pt-BR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coluna</a:t>
            </a:r>
            <a:r>
              <a:rPr lang="pt-B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b="1" dirty="0"/>
          </a:p>
        </p:txBody>
      </p:sp>
      <p:graphicFrame>
        <p:nvGraphicFramePr>
          <p:cNvPr id="30" name="Tabe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17521"/>
              </p:ext>
            </p:extLst>
          </p:nvPr>
        </p:nvGraphicFramePr>
        <p:xfrm>
          <a:off x="6063655" y="3645024"/>
          <a:ext cx="2880320" cy="9687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720080"/>
                <a:gridCol w="720080"/>
                <a:gridCol w="720080"/>
                <a:gridCol w="720080"/>
              </a:tblGrid>
              <a:tr h="328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4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Matriz de modo Genérico</a:t>
            </a:r>
            <a:br>
              <a:rPr lang="pt-BR" dirty="0" smtClean="0"/>
            </a:br>
            <a:r>
              <a:rPr lang="pt-BR" dirty="0"/>
              <a:t>	</a:t>
            </a:r>
            <a:r>
              <a:rPr lang="pt-BR" dirty="0" smtClean="0"/>
              <a:t>		             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aprimorado alinhado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351B-819B-43DA-8843-6DE2A351754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 bwMode="auto">
          <a:xfrm>
            <a:off x="771681" y="1556792"/>
            <a:ext cx="1351560" cy="179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array.length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</a:t>
            </a:r>
            <a:r>
              <a:rPr lang="pt-BR" sz="16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row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0        </a:t>
            </a:r>
          </a:p>
          <a:p>
            <a:pPr marL="0" indent="0">
              <a:buNone/>
            </a:pPr>
            <a:endParaRPr lang="pt-BR" sz="16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</a:t>
            </a:r>
            <a:r>
              <a:rPr lang="pt-BR" sz="16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row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1          </a:t>
            </a:r>
          </a:p>
          <a:p>
            <a:pPr marL="0" indent="0">
              <a:buNone/>
            </a:pPr>
            <a:endParaRPr lang="pt-BR" sz="1600" dirty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</a:t>
            </a:r>
            <a:r>
              <a:rPr lang="pt-BR" sz="16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row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2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pt-BR" sz="18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1" name="Espaço Reservado para Conteúdo 2"/>
          <p:cNvSpPr txBox="1">
            <a:spLocks/>
          </p:cNvSpPr>
          <p:nvPr/>
        </p:nvSpPr>
        <p:spPr bwMode="auto">
          <a:xfrm>
            <a:off x="2107136" y="1821371"/>
            <a:ext cx="1413520" cy="3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>
                <a:solidFill>
                  <a:srgbClr val="3333FF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[0].</a:t>
            </a:r>
            <a:r>
              <a:rPr lang="pt-BR" sz="16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length</a:t>
            </a:r>
            <a:endParaRPr lang="pt-BR" sz="16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6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3333FF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[1].</a:t>
            </a:r>
            <a:r>
              <a:rPr lang="pt-BR" sz="16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length</a:t>
            </a:r>
            <a:endParaRPr lang="pt-BR" sz="16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6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rgbClr val="3333FF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[2].</a:t>
            </a:r>
            <a:r>
              <a:rPr lang="pt-BR" sz="1600" dirty="0" err="1">
                <a:ea typeface="Batang" panose="02030600000101010101" pitchFamily="18" charset="-127"/>
                <a:cs typeface="Times New Roman" panose="02020603050405020304" pitchFamily="18" charset="0"/>
              </a:rPr>
              <a:t>length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pt-BR" sz="18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36904"/>
              </p:ext>
            </p:extLst>
          </p:nvPr>
        </p:nvGraphicFramePr>
        <p:xfrm>
          <a:off x="3707904" y="1821371"/>
          <a:ext cx="3373624" cy="15087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843406"/>
                <a:gridCol w="843406"/>
                <a:gridCol w="843406"/>
                <a:gridCol w="843406"/>
              </a:tblGrid>
              <a:tr h="5006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900" b="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06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1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9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06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1" baseline="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9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9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9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9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9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Elipse 24"/>
          <p:cNvSpPr/>
          <p:nvPr/>
        </p:nvSpPr>
        <p:spPr bwMode="auto">
          <a:xfrm>
            <a:off x="3740383" y="1821371"/>
            <a:ext cx="3168352" cy="432048"/>
          </a:xfrm>
          <a:prstGeom prst="ellipse">
            <a:avLst/>
          </a:prstGeom>
          <a:solidFill>
            <a:srgbClr val="FFC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6" name="Elipse 25"/>
          <p:cNvSpPr/>
          <p:nvPr/>
        </p:nvSpPr>
        <p:spPr bwMode="auto">
          <a:xfrm>
            <a:off x="3812391" y="2325427"/>
            <a:ext cx="3168352" cy="432048"/>
          </a:xfrm>
          <a:prstGeom prst="ellipse">
            <a:avLst/>
          </a:prstGeom>
          <a:solidFill>
            <a:srgbClr val="92D05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7" name="Elipse 26"/>
          <p:cNvSpPr/>
          <p:nvPr/>
        </p:nvSpPr>
        <p:spPr bwMode="auto">
          <a:xfrm>
            <a:off x="3812391" y="2829483"/>
            <a:ext cx="3168352" cy="432048"/>
          </a:xfrm>
          <a:prstGeom prst="ellipse">
            <a:avLst/>
          </a:prstGeom>
          <a:solidFill>
            <a:srgbClr val="C0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99592" y="3825618"/>
            <a:ext cx="7632848" cy="2893100"/>
          </a:xfrm>
          <a:prstGeom prst="rect">
            <a:avLst/>
          </a:prstGeom>
          <a:solidFill>
            <a:srgbClr val="FFE293"/>
          </a:solidFill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//assume que o primeiro elemento da matriz é a menor </a:t>
            </a:r>
            <a:r>
              <a:rPr lang="pt-BR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valor</a:t>
            </a:r>
            <a:endParaRPr lang="pt-BR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menorValor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][0];</a:t>
            </a:r>
          </a:p>
          <a:p>
            <a:endParaRPr lang="pt-BR" sz="1400" b="1" dirty="0"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pt-B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valoresLinha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pt-BR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4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valoreslinhas</a:t>
            </a:r>
            <a:r>
              <a:rPr lang="pt-BR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recebe os valores das linha</a:t>
            </a:r>
            <a:endParaRPr lang="pt-BR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for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valoresLinha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pt-B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coluna</a:t>
            </a:r>
          </a:p>
          <a:p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  <a:endParaRPr lang="pt-B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      // </a:t>
            </a:r>
            <a:r>
              <a:rPr lang="pt-B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se </a:t>
            </a:r>
            <a:r>
              <a:rPr lang="pt-BR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valor </a:t>
            </a:r>
            <a:r>
              <a:rPr lang="pt-B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for menor que </a:t>
            </a:r>
            <a:r>
              <a:rPr lang="pt-BR" sz="14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menorValor</a:t>
            </a:r>
            <a:r>
              <a:rPr lang="pt-BR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atribui </a:t>
            </a:r>
            <a:r>
              <a:rPr lang="pt-BR" sz="1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valor para </a:t>
            </a:r>
            <a:r>
              <a:rPr lang="pt-BR" sz="14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menorValor</a:t>
            </a:r>
            <a:endParaRPr lang="pt-BR" sz="14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</a:t>
            </a:r>
            <a:r>
              <a:rPr lang="pt-B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sz="1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pt-BR" sz="1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menor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	    menor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pt-B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menor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3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Matrizes (vetores bidimensionais) com linhas de diferentes tamanhos.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351B-819B-43DA-8843-6DE2A351754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415159"/>
            <a:ext cx="5837401" cy="77592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707774" y="5220428"/>
            <a:ext cx="81126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alibri Light" panose="020F0302020204030204" pitchFamily="34" charset="0"/>
              </a:rPr>
              <a:t>Pode-se criar um </a:t>
            </a:r>
            <a:r>
              <a:rPr lang="pt-BR" dirty="0" smtClean="0">
                <a:latin typeface="Calibri Light" panose="020F0302020204030204" pitchFamily="34" charset="0"/>
              </a:rPr>
              <a:t>vetor </a:t>
            </a:r>
            <a:r>
              <a:rPr lang="pt-BR" dirty="0">
                <a:latin typeface="Calibri Light" panose="020F0302020204030204" pitchFamily="34" charset="0"/>
              </a:rPr>
              <a:t>multidimensional em que cada linha tem um número </a:t>
            </a:r>
            <a:r>
              <a:rPr lang="pt-BR" i="1" dirty="0">
                <a:latin typeface="Calibri Light" panose="020F0302020204030204" pitchFamily="34" charset="0"/>
              </a:rPr>
              <a:t>diferente </a:t>
            </a:r>
            <a:r>
              <a:rPr lang="pt-BR" dirty="0">
                <a:latin typeface="Calibri Light" panose="020F0302020204030204" pitchFamily="34" charset="0"/>
              </a:rPr>
              <a:t>de </a:t>
            </a:r>
            <a:r>
              <a:rPr lang="pt-BR" dirty="0" smtClean="0">
                <a:latin typeface="Calibri Light" panose="020F0302020204030204" pitchFamily="34" charset="0"/>
              </a:rPr>
              <a:t>colunas. As </a:t>
            </a:r>
            <a:r>
              <a:rPr lang="pt-BR" dirty="0">
                <a:latin typeface="Calibri Light" panose="020F0302020204030204" pitchFamily="34" charset="0"/>
              </a:rPr>
              <a:t>instruções anteriores criam um </a:t>
            </a:r>
            <a:r>
              <a:rPr lang="pt-BR" dirty="0" smtClean="0">
                <a:latin typeface="Calibri Light" panose="020F0302020204030204" pitchFamily="34" charset="0"/>
              </a:rPr>
              <a:t>vetor </a:t>
            </a:r>
            <a:r>
              <a:rPr lang="pt-BR" dirty="0">
                <a:latin typeface="Calibri Light" panose="020F0302020204030204" pitchFamily="34" charset="0"/>
              </a:rPr>
              <a:t>bidimensional com duas linhas. A linha 0 tem </a:t>
            </a:r>
            <a:r>
              <a:rPr lang="pt-BR" i="1" dirty="0">
                <a:latin typeface="Calibri Light" panose="020F0302020204030204" pitchFamily="34" charset="0"/>
              </a:rPr>
              <a:t>cinco </a:t>
            </a:r>
            <a:r>
              <a:rPr lang="pt-BR" dirty="0">
                <a:latin typeface="Calibri Light" panose="020F0302020204030204" pitchFamily="34" charset="0"/>
              </a:rPr>
              <a:t>colunas, e a linha 1, </a:t>
            </a:r>
            <a:r>
              <a:rPr lang="pt-BR" i="1" dirty="0">
                <a:latin typeface="Calibri Light" panose="020F0302020204030204" pitchFamily="34" charset="0"/>
              </a:rPr>
              <a:t>três </a:t>
            </a:r>
            <a:r>
              <a:rPr lang="pt-BR" dirty="0" smtClean="0">
                <a:latin typeface="Calibri Light" panose="020F0302020204030204" pitchFamily="34" charset="0"/>
              </a:rPr>
              <a:t>colunas.</a:t>
            </a:r>
            <a:endParaRPr lang="pt-BR" dirty="0">
              <a:latin typeface="Calibri Light" panose="020F03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4687" y="1894761"/>
            <a:ext cx="8269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>
                <a:latin typeface="Calibri Light" panose="020F0302020204030204" pitchFamily="34" charset="0"/>
              </a:rPr>
              <a:t>Cria vetor </a:t>
            </a:r>
            <a:r>
              <a:rPr lang="pt-BR" dirty="0">
                <a:latin typeface="Calibri Light" panose="020F0302020204030204" pitchFamily="34" charset="0"/>
              </a:rPr>
              <a:t>de inteiros </a:t>
            </a:r>
            <a:r>
              <a:rPr lang="pt-BR" sz="1600" dirty="0">
                <a:latin typeface="Calibri Light" panose="020F0302020204030204" pitchFamily="34" charset="0"/>
              </a:rPr>
              <a:t>b </a:t>
            </a:r>
            <a:r>
              <a:rPr lang="pt-BR" dirty="0">
                <a:latin typeface="Calibri Light" panose="020F0302020204030204" pitchFamily="34" charset="0"/>
              </a:rPr>
              <a:t>com dois elementos (determinados </a:t>
            </a:r>
            <a:r>
              <a:rPr lang="pt-BR" dirty="0" smtClean="0">
                <a:latin typeface="Calibri Light" panose="020F0302020204030204" pitchFamily="34" charset="0"/>
              </a:rPr>
              <a:t>pelo número </a:t>
            </a:r>
            <a:r>
              <a:rPr lang="pt-BR" dirty="0">
                <a:latin typeface="Calibri Light" panose="020F0302020204030204" pitchFamily="34" charset="0"/>
              </a:rPr>
              <a:t>de </a:t>
            </a:r>
            <a:r>
              <a:rPr lang="pt-BR" dirty="0" err="1">
                <a:latin typeface="Calibri Light" panose="020F0302020204030204" pitchFamily="34" charset="0"/>
              </a:rPr>
              <a:t>inicializadores</a:t>
            </a:r>
            <a:r>
              <a:rPr lang="pt-BR" dirty="0">
                <a:latin typeface="Calibri Light" panose="020F0302020204030204" pitchFamily="34" charset="0"/>
              </a:rPr>
              <a:t> </a:t>
            </a:r>
            <a:r>
              <a:rPr lang="pt-BR" dirty="0" smtClean="0">
                <a:latin typeface="Calibri Light" panose="020F0302020204030204" pitchFamily="34" charset="0"/>
              </a:rPr>
              <a:t>do vetor </a:t>
            </a:r>
            <a:r>
              <a:rPr lang="pt-BR" dirty="0">
                <a:latin typeface="Calibri Light" panose="020F0302020204030204" pitchFamily="34" charset="0"/>
              </a:rPr>
              <a:t>aninhados) que </a:t>
            </a:r>
            <a:r>
              <a:rPr lang="pt-BR" dirty="0" smtClean="0">
                <a:latin typeface="Calibri Light" panose="020F0302020204030204" pitchFamily="34" charset="0"/>
              </a:rPr>
              <a:t>representam as </a:t>
            </a:r>
            <a:r>
              <a:rPr lang="pt-BR" dirty="0">
                <a:latin typeface="Calibri Light" panose="020F0302020204030204" pitchFamily="34" charset="0"/>
              </a:rPr>
              <a:t>linhas do </a:t>
            </a:r>
            <a:r>
              <a:rPr lang="pt-BR" dirty="0" smtClean="0">
                <a:latin typeface="Calibri Light" panose="020F0302020204030204" pitchFamily="34" charset="0"/>
              </a:rPr>
              <a:t>vetor </a:t>
            </a:r>
            <a:r>
              <a:rPr lang="pt-BR" dirty="0">
                <a:latin typeface="Calibri Light" panose="020F0302020204030204" pitchFamily="34" charset="0"/>
              </a:rPr>
              <a:t>bidimensional. Cada elemento de </a:t>
            </a:r>
            <a:r>
              <a:rPr lang="pt-BR" sz="1600" dirty="0">
                <a:latin typeface="Calibri Light" panose="020F0302020204030204" pitchFamily="34" charset="0"/>
              </a:rPr>
              <a:t>b </a:t>
            </a:r>
            <a:r>
              <a:rPr lang="pt-BR" dirty="0">
                <a:latin typeface="Calibri Light" panose="020F0302020204030204" pitchFamily="34" charset="0"/>
              </a:rPr>
              <a:t>é uma </a:t>
            </a:r>
            <a:r>
              <a:rPr lang="pt-BR" i="1" dirty="0">
                <a:latin typeface="Calibri Light" panose="020F0302020204030204" pitchFamily="34" charset="0"/>
              </a:rPr>
              <a:t>referência </a:t>
            </a:r>
            <a:r>
              <a:rPr lang="pt-BR" dirty="0">
                <a:latin typeface="Calibri Light" panose="020F0302020204030204" pitchFamily="34" charset="0"/>
              </a:rPr>
              <a:t>a um </a:t>
            </a:r>
            <a:r>
              <a:rPr lang="pt-BR" dirty="0" smtClean="0">
                <a:latin typeface="Calibri Light" panose="020F0302020204030204" pitchFamily="34" charset="0"/>
              </a:rPr>
              <a:t>vetor </a:t>
            </a:r>
            <a:r>
              <a:rPr lang="pt-BR" dirty="0">
                <a:latin typeface="Calibri Light" panose="020F0302020204030204" pitchFamily="34" charset="0"/>
              </a:rPr>
              <a:t>unidimensional de variáveis </a:t>
            </a:r>
            <a:r>
              <a:rPr lang="pt-BR" sz="1600" dirty="0">
                <a:latin typeface="Calibri Light" panose="020F0302020204030204" pitchFamily="34" charset="0"/>
              </a:rPr>
              <a:t>int</a:t>
            </a:r>
            <a:r>
              <a:rPr lang="pt-BR" dirty="0">
                <a:latin typeface="Calibri Light" panose="020F0302020204030204" pitchFamily="34" charset="0"/>
              </a:rPr>
              <a:t>. O </a:t>
            </a:r>
            <a:r>
              <a:rPr lang="pt-BR" dirty="0" smtClean="0">
                <a:latin typeface="Calibri Light" panose="020F0302020204030204" pitchFamily="34" charset="0"/>
              </a:rPr>
              <a:t>vetor </a:t>
            </a:r>
            <a:r>
              <a:rPr lang="pt-BR" sz="1600" dirty="0" err="1" smtClean="0">
                <a:latin typeface="Calibri Light" panose="020F0302020204030204" pitchFamily="34" charset="0"/>
              </a:rPr>
              <a:t>int</a:t>
            </a:r>
            <a:r>
              <a:rPr lang="pt-BR" sz="1600" dirty="0" smtClean="0">
                <a:latin typeface="Calibri Light" panose="020F0302020204030204" pitchFamily="34" charset="0"/>
              </a:rPr>
              <a:t> </a:t>
            </a:r>
            <a:r>
              <a:rPr lang="pt-BR" dirty="0" smtClean="0">
                <a:latin typeface="Calibri Light" panose="020F0302020204030204" pitchFamily="34" charset="0"/>
              </a:rPr>
              <a:t>da </a:t>
            </a:r>
            <a:r>
              <a:rPr lang="pt-BR" dirty="0">
                <a:latin typeface="Calibri Light" panose="020F0302020204030204" pitchFamily="34" charset="0"/>
              </a:rPr>
              <a:t>linha </a:t>
            </a:r>
            <a:r>
              <a:rPr lang="pt-BR" sz="1600" dirty="0">
                <a:latin typeface="Calibri Light" panose="020F0302020204030204" pitchFamily="34" charset="0"/>
              </a:rPr>
              <a:t>0 </a:t>
            </a:r>
            <a:r>
              <a:rPr lang="pt-BR" dirty="0">
                <a:latin typeface="Calibri Light" panose="020F0302020204030204" pitchFamily="34" charset="0"/>
              </a:rPr>
              <a:t>é um </a:t>
            </a:r>
            <a:r>
              <a:rPr lang="pt-BR" dirty="0" smtClean="0">
                <a:latin typeface="Calibri Light" panose="020F0302020204030204" pitchFamily="34" charset="0"/>
              </a:rPr>
              <a:t>vetor </a:t>
            </a:r>
            <a:r>
              <a:rPr lang="pt-BR" dirty="0">
                <a:latin typeface="Calibri Light" panose="020F0302020204030204" pitchFamily="34" charset="0"/>
              </a:rPr>
              <a:t>unidimensional com </a:t>
            </a:r>
            <a:r>
              <a:rPr lang="pt-BR" i="1" dirty="0">
                <a:latin typeface="Calibri Light" panose="020F0302020204030204" pitchFamily="34" charset="0"/>
              </a:rPr>
              <a:t>dois </a:t>
            </a:r>
            <a:r>
              <a:rPr lang="pt-BR" dirty="0">
                <a:latin typeface="Calibri Light" panose="020F0302020204030204" pitchFamily="34" charset="0"/>
              </a:rPr>
              <a:t>elementos (</a:t>
            </a:r>
            <a:r>
              <a:rPr lang="pt-BR" sz="1600" dirty="0">
                <a:latin typeface="Calibri Light" panose="020F0302020204030204" pitchFamily="34" charset="0"/>
              </a:rPr>
              <a:t>1 </a:t>
            </a:r>
            <a:r>
              <a:rPr lang="pt-BR" dirty="0">
                <a:latin typeface="Calibri Light" panose="020F0302020204030204" pitchFamily="34" charset="0"/>
              </a:rPr>
              <a:t>e </a:t>
            </a:r>
            <a:r>
              <a:rPr lang="pt-BR" sz="1600" dirty="0">
                <a:latin typeface="Calibri Light" panose="020F0302020204030204" pitchFamily="34" charset="0"/>
              </a:rPr>
              <a:t>2</a:t>
            </a:r>
            <a:r>
              <a:rPr lang="pt-BR" dirty="0">
                <a:latin typeface="Calibri Light" panose="020F0302020204030204" pitchFamily="34" charset="0"/>
              </a:rPr>
              <a:t>), e o </a:t>
            </a:r>
            <a:r>
              <a:rPr lang="pt-BR" dirty="0" smtClean="0">
                <a:latin typeface="Calibri Light" panose="020F0302020204030204" pitchFamily="34" charset="0"/>
              </a:rPr>
              <a:t>vetor </a:t>
            </a:r>
            <a:r>
              <a:rPr lang="pt-BR" sz="1600" dirty="0" err="1" smtClean="0">
                <a:latin typeface="Calibri Light" panose="020F0302020204030204" pitchFamily="34" charset="0"/>
              </a:rPr>
              <a:t>int</a:t>
            </a:r>
            <a:r>
              <a:rPr lang="pt-BR" sz="1600" dirty="0" smtClean="0">
                <a:latin typeface="Calibri Light" panose="020F0302020204030204" pitchFamily="34" charset="0"/>
              </a:rPr>
              <a:t> </a:t>
            </a:r>
            <a:r>
              <a:rPr lang="pt-BR" dirty="0">
                <a:latin typeface="Calibri Light" panose="020F0302020204030204" pitchFamily="34" charset="0"/>
              </a:rPr>
              <a:t>da linha </a:t>
            </a:r>
            <a:r>
              <a:rPr lang="pt-BR" sz="1600" dirty="0">
                <a:latin typeface="Calibri Light" panose="020F0302020204030204" pitchFamily="34" charset="0"/>
              </a:rPr>
              <a:t>1 </a:t>
            </a:r>
            <a:r>
              <a:rPr lang="pt-BR" dirty="0">
                <a:latin typeface="Calibri Light" panose="020F0302020204030204" pitchFamily="34" charset="0"/>
              </a:rPr>
              <a:t>é </a:t>
            </a:r>
            <a:r>
              <a:rPr lang="pt-BR" dirty="0" smtClean="0">
                <a:latin typeface="Calibri Light" panose="020F0302020204030204" pitchFamily="34" charset="0"/>
              </a:rPr>
              <a:t>um vetor </a:t>
            </a:r>
            <a:r>
              <a:rPr lang="pt-BR" dirty="0">
                <a:latin typeface="Calibri Light" panose="020F0302020204030204" pitchFamily="34" charset="0"/>
              </a:rPr>
              <a:t>unidimensional com </a:t>
            </a:r>
            <a:r>
              <a:rPr lang="pt-BR" i="1" dirty="0" smtClean="0">
                <a:latin typeface="Calibri Light" panose="020F0302020204030204" pitchFamily="34" charset="0"/>
              </a:rPr>
              <a:t>três </a:t>
            </a:r>
            <a:r>
              <a:rPr lang="pt-BR" dirty="0" smtClean="0">
                <a:latin typeface="Calibri Light" panose="020F0302020204030204" pitchFamily="34" charset="0"/>
              </a:rPr>
              <a:t>elementos </a:t>
            </a:r>
            <a:r>
              <a:rPr lang="pt-BR" dirty="0">
                <a:latin typeface="Calibri Light" panose="020F0302020204030204" pitchFamily="34" charset="0"/>
              </a:rPr>
              <a:t>(</a:t>
            </a:r>
            <a:r>
              <a:rPr lang="pt-BR" sz="1600" dirty="0">
                <a:latin typeface="Calibri Light" panose="020F0302020204030204" pitchFamily="34" charset="0"/>
              </a:rPr>
              <a:t>3</a:t>
            </a:r>
            <a:r>
              <a:rPr lang="pt-BR" dirty="0">
                <a:latin typeface="Calibri Light" panose="020F0302020204030204" pitchFamily="34" charset="0"/>
              </a:rPr>
              <a:t>, </a:t>
            </a:r>
            <a:r>
              <a:rPr lang="pt-BR" sz="1600" dirty="0">
                <a:latin typeface="Calibri Light" panose="020F0302020204030204" pitchFamily="34" charset="0"/>
              </a:rPr>
              <a:t>4 </a:t>
            </a:r>
            <a:r>
              <a:rPr lang="pt-BR" dirty="0">
                <a:latin typeface="Calibri Light" panose="020F0302020204030204" pitchFamily="34" charset="0"/>
              </a:rPr>
              <a:t>e </a:t>
            </a:r>
            <a:r>
              <a:rPr lang="pt-BR" sz="1600" dirty="0">
                <a:latin typeface="Calibri Light" panose="020F0302020204030204" pitchFamily="34" charset="0"/>
              </a:rPr>
              <a:t>5</a:t>
            </a:r>
            <a:r>
              <a:rPr lang="pt-BR" dirty="0">
                <a:latin typeface="Calibri Light" panose="020F0302020204030204" pitchFamily="34" charset="0"/>
              </a:rPr>
              <a:t>).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3" y="1556377"/>
            <a:ext cx="5938921" cy="3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barra (deitado)</a:t>
            </a:r>
            <a:br>
              <a:rPr lang="pt-BR" dirty="0" smtClean="0"/>
            </a:br>
            <a:r>
              <a:rPr lang="pt-BR" dirty="0" smtClean="0"/>
              <a:t>para frequência</a:t>
            </a:r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EB19CE-1F21-4568-A7CC-BDB17D894833}" type="datetime1">
              <a:rPr lang="pt-BR" smtClean="0"/>
              <a:pPr>
                <a:defRPr/>
              </a:pPr>
              <a:t>11/03/2019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© naur jr. 2009 - 2014( IFSP-HTO)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E5F85-BFFB-42AC-A376-2C59C617A0F7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94783" y="3652569"/>
            <a:ext cx="847643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Distribuicao</a:t>
            </a:r>
            <a:r>
              <a:rPr lang="pt-B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das Notas"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pt-BR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600" b="1" i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cabecalho</a:t>
            </a:r>
            <a:endParaRPr lang="pt-BR" sz="1600" b="1" i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"Nota  Quantidade"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 </a:t>
            </a:r>
            <a:r>
              <a:rPr lang="pt-BR" sz="16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600" b="1" i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cabecalho</a:t>
            </a:r>
            <a:endParaRPr lang="pt-BR" sz="1600" b="1" i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contador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contador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freq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;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contador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"\n%4d:%6d -"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contador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freq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pt-B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contador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] );</a:t>
            </a:r>
          </a:p>
          <a:p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// mostra a </a:t>
            </a:r>
            <a:r>
              <a:rPr lang="pt-BR" sz="1600" dirty="0" err="1" smtClean="0">
                <a:latin typeface="Consolas" panose="020B0609020204030204" pitchFamily="49" charset="0"/>
              </a:rPr>
              <a:t>qtd</a:t>
            </a:r>
            <a:r>
              <a:rPr lang="pt-BR" sz="1600" dirty="0" smtClean="0">
                <a:latin typeface="Consolas" panose="020B0609020204030204" pitchFamily="49" charset="0"/>
              </a:rPr>
              <a:t> de estrela de acordo com a </a:t>
            </a:r>
            <a:r>
              <a:rPr lang="pt-BR" sz="1600" dirty="0" err="1" smtClean="0">
                <a:latin typeface="Consolas" panose="020B0609020204030204" pitchFamily="49" charset="0"/>
              </a:rPr>
              <a:t>qtd</a:t>
            </a:r>
            <a:r>
              <a:rPr lang="pt-BR" sz="1600" dirty="0" smtClean="0">
                <a:latin typeface="Consolas" panose="020B0609020204030204" pitchFamily="49" charset="0"/>
              </a:rPr>
              <a:t> existente em </a:t>
            </a:r>
            <a:r>
              <a:rPr lang="pt-BR" sz="1600" dirty="0" err="1" smtClean="0">
                <a:latin typeface="Consolas" panose="020B0609020204030204" pitchFamily="49" charset="0"/>
              </a:rPr>
              <a:t>freq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for</a:t>
            </a:r>
            <a:r>
              <a:rPr lang="pt-B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estrela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estrela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freq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contador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;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estrela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pt-B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pt-B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tângulo 8"/>
          <p:cNvSpPr/>
          <p:nvPr/>
        </p:nvSpPr>
        <p:spPr>
          <a:xfrm>
            <a:off x="2784918" y="1281722"/>
            <a:ext cx="33843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Distribuição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das Notas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Nota  Quantidade</a:t>
            </a:r>
          </a:p>
          <a:p>
            <a:r>
              <a:rPr lang="pt-B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0:     0 -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1:     0 -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2:     1 -*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3:     2 -**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4:     3 -***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5:     4 -****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9206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1027"/>
          <p:cNvSpPr>
            <a:spLocks noChangeArrowheads="1"/>
          </p:cNvSpPr>
          <p:nvPr/>
        </p:nvSpPr>
        <p:spPr bwMode="auto">
          <a:xfrm>
            <a:off x="1981200" y="5805488"/>
            <a:ext cx="577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b="1">
                <a:latin typeface="Times New Roman" panose="02020603050405020304" pitchFamily="18" charset="0"/>
              </a:rPr>
              <a:t>FIM!!!!</a:t>
            </a:r>
            <a:endParaRPr lang="pt-BR" sz="1800">
              <a:latin typeface="Times New Roman" panose="02020603050405020304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E5F85-BFFB-42AC-A376-2C59C617A0F7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graphicFrame>
        <p:nvGraphicFramePr>
          <p:cNvPr id="5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134987"/>
              </p:ext>
            </p:extLst>
          </p:nvPr>
        </p:nvGraphicFramePr>
        <p:xfrm>
          <a:off x="3707904" y="1484784"/>
          <a:ext cx="1857375" cy="399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5" name="Clip" r:id="rId3" imgW="1857375" imgH="3995738" progId="MS_ClipArt_Gallery.2">
                  <p:embed/>
                </p:oleObj>
              </mc:Choice>
              <mc:Fallback>
                <p:oleObj name="Clip" r:id="rId3" imgW="1857375" imgH="399573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484784"/>
                        <a:ext cx="1857375" cy="399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Próximas </a:t>
            </a:r>
            <a:r>
              <a:rPr lang="pt-BR" dirty="0"/>
              <a:t>aulas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smtClean="0"/>
              <a:t>Revisão </a:t>
            </a:r>
            <a:r>
              <a:rPr lang="pt-BR" dirty="0" smtClean="0"/>
              <a:t>de métodos e atributos </a:t>
            </a:r>
            <a:r>
              <a:rPr lang="pt-BR" dirty="0" err="1" smtClean="0"/>
              <a:t>static</a:t>
            </a:r>
            <a:r>
              <a:rPr lang="pt-BR" dirty="0" smtClean="0"/>
              <a:t>. </a:t>
            </a:r>
          </a:p>
          <a:p>
            <a:pPr lvl="1"/>
            <a:r>
              <a:rPr lang="pt-BR" dirty="0" err="1" smtClean="0"/>
              <a:t>Properties</a:t>
            </a:r>
            <a:r>
              <a:rPr lang="pt-BR" dirty="0" smtClean="0"/>
              <a:t> para tradução.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E5F85-BFFB-42AC-A376-2C59C617A0F7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2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Objetivo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631238" cy="4724400"/>
          </a:xfrm>
        </p:spPr>
        <p:txBody>
          <a:bodyPr/>
          <a:lstStyle/>
          <a:p>
            <a:pPr eaLnBrk="1" hangingPunct="1">
              <a:spcAft>
                <a:spcPts val="1800"/>
              </a:spcAft>
            </a:pPr>
            <a:r>
              <a:rPr lang="pt-BR" sz="2400" dirty="0" smtClean="0"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Ao final desta aula você deve responder: 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Sobre Matriz</a:t>
            </a:r>
            <a:endParaRPr lang="pt-BR" dirty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Compreender que matriz nada mais é que um vetor multidimensional (vetor onde cada elemento é um vetor).</a:t>
            </a:r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Qual</a:t>
            </a:r>
            <a:r>
              <a:rPr lang="en-US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a 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sua</a:t>
            </a:r>
            <a:r>
              <a:rPr lang="en-US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importância</a:t>
            </a:r>
            <a:r>
              <a:rPr lang="en-US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como</a:t>
            </a:r>
            <a:r>
              <a:rPr lang="en-US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estrutura</a:t>
            </a:r>
            <a:r>
              <a:rPr lang="en-US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de dados</a:t>
            </a:r>
            <a:r>
              <a:rPr lang="en-US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para </a:t>
            </a:r>
            <a:r>
              <a:rPr lang="en-US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armazenar</a:t>
            </a:r>
            <a:r>
              <a:rPr lang="en-US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informações</a:t>
            </a:r>
            <a:r>
              <a:rPr lang="en-US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Como </a:t>
            </a:r>
            <a:r>
              <a:rPr lang="en-US" b="1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declarar</a:t>
            </a:r>
            <a:r>
              <a:rPr lang="en-US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inicializar</a:t>
            </a:r>
            <a:r>
              <a:rPr lang="en-US" dirty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e </a:t>
            </a:r>
            <a:r>
              <a:rPr lang="en-US" b="1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iterar</a:t>
            </a:r>
            <a:r>
              <a:rPr lang="en-US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percorrer</a:t>
            </a:r>
            <a:r>
              <a:rPr lang="en-US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matriz</a:t>
            </a:r>
            <a:r>
              <a:rPr lang="en-US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Como utilizar a instrução </a:t>
            </a:r>
            <a:r>
              <a:rPr lang="pt-BR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for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encadeada (for com outro for para iterar sobre a matriz. E </a:t>
            </a:r>
            <a:r>
              <a:rPr lang="pt-BR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for aprimorado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encadeado.</a:t>
            </a:r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</a:pP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Saber realizar as operações matemáticas de Matriz de modo computacional.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351B-819B-43DA-8843-6DE2A351754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Conteúdo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00200"/>
            <a:ext cx="8676456" cy="4532313"/>
          </a:xfrm>
        </p:spPr>
        <p:txBody>
          <a:bodyPr/>
          <a:lstStyle/>
          <a:p>
            <a:pPr eaLnBrk="1" hangingPunct="1">
              <a:spcBef>
                <a:spcPts val="2400"/>
              </a:spcBef>
              <a:spcAft>
                <a:spcPts val="0"/>
              </a:spcAft>
            </a:pPr>
            <a:endParaRPr lang="pt-BR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eaLnBrk="1" hangingPunct="1">
              <a:spcBef>
                <a:spcPts val="2400"/>
              </a:spcBef>
              <a:spcAft>
                <a:spcPts val="0"/>
              </a:spcAft>
            </a:pP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Matriz: declaração, inicialização e manipulação de matriz </a:t>
            </a:r>
          </a:p>
          <a:p>
            <a:pPr eaLnBrk="1" hangingPunct="1">
              <a:spcBef>
                <a:spcPts val="2400"/>
              </a:spcBef>
              <a:spcAft>
                <a:spcPts val="0"/>
              </a:spcAft>
            </a:pP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Matriz com vetor multidimensional</a:t>
            </a:r>
          </a:p>
          <a:p>
            <a:pPr eaLnBrk="1" hangingPunct="1">
              <a:spcBef>
                <a:spcPts val="2400"/>
              </a:spcBef>
              <a:spcAft>
                <a:spcPts val="0"/>
              </a:spcAft>
            </a:pPr>
            <a:endParaRPr lang="pt-BR" dirty="0" smtClean="0">
              <a:solidFill>
                <a:srgbClr val="C00000"/>
              </a:solidFill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Cap</a:t>
            </a:r>
            <a:r>
              <a:rPr lang="pt-BR" sz="2400" dirty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. 7 </a:t>
            </a:r>
            <a:r>
              <a:rPr lang="pt-BR" sz="2400" dirty="0" err="1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 e </a:t>
            </a:r>
            <a:r>
              <a:rPr lang="pt-BR" sz="2400" dirty="0" err="1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ArrayLists</a:t>
            </a:r>
            <a:r>
              <a:rPr lang="pt-BR" sz="2400" dirty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 – Java Como Programar (</a:t>
            </a:r>
            <a:r>
              <a:rPr lang="pt-BR" sz="2400" dirty="0" err="1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Deitel</a:t>
            </a:r>
            <a:r>
              <a:rPr lang="pt-BR" sz="2400" dirty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 &amp; </a:t>
            </a:r>
            <a:r>
              <a:rPr lang="pt-BR" sz="2400" dirty="0" err="1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Deitel</a:t>
            </a:r>
            <a:r>
              <a:rPr lang="pt-BR" sz="2400" dirty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spcBef>
                <a:spcPts val="2400"/>
              </a:spcBef>
              <a:spcAft>
                <a:spcPts val="0"/>
              </a:spcAft>
              <a:buNone/>
            </a:pPr>
            <a:endParaRPr lang="pt-BR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351B-819B-43DA-8843-6DE2A3517540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759" y="3875484"/>
            <a:ext cx="5025241" cy="2505840"/>
          </a:xfrm>
          <a:prstGeom prst="rect">
            <a:avLst/>
          </a:prstGeom>
        </p:spPr>
      </p:pic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Matriz: conceito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600200"/>
            <a:ext cx="8559800" cy="4532313"/>
          </a:xfrm>
        </p:spPr>
        <p:txBody>
          <a:bodyPr/>
          <a:lstStyle/>
          <a:p>
            <a:pPr algn="just"/>
            <a:r>
              <a:rPr lang="pt-BR" sz="20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A matriz ou vetores multidimensionais com duas dimensões costuma ser usados para representar </a:t>
            </a:r>
            <a:r>
              <a:rPr lang="pt-BR" sz="2000" dirty="0" smtClean="0">
                <a:solidFill>
                  <a:srgbClr val="3333FF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tabela</a:t>
            </a:r>
            <a:r>
              <a:rPr lang="pt-BR" sz="20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de valores consistindo em informações organizadas em linhas e colunas. </a:t>
            </a:r>
          </a:p>
          <a:p>
            <a:r>
              <a:rPr lang="pt-BR" sz="2000" i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Para identificar um elemento da </a:t>
            </a:r>
            <a:r>
              <a:rPr lang="pt-BR" sz="2000" dirty="0" smtClean="0">
                <a:solidFill>
                  <a:srgbClr val="3333FF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tabela</a:t>
            </a:r>
            <a:r>
              <a:rPr lang="pt-BR" sz="20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, devemos especificar dois índices. Por convenção o primeiro identifica </a:t>
            </a:r>
            <a:r>
              <a:rPr lang="pt-BR" sz="20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linha</a:t>
            </a:r>
            <a:r>
              <a:rPr lang="pt-BR" sz="20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do elemento e o segundo sua </a:t>
            </a:r>
            <a:r>
              <a:rPr lang="pt-BR" sz="20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coluna</a:t>
            </a:r>
            <a:r>
              <a:rPr lang="pt-BR" sz="2000" dirty="0">
                <a:solidFill>
                  <a:srgbClr val="3333FF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.</a:t>
            </a:r>
            <a:endParaRPr lang="pt-BR" sz="2000" i="1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pt-BR" sz="20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Os vetores com dois índice, são chamados de bidimensional (vetor multidimensional podem ter mais de duas dimensões).</a:t>
            </a:r>
          </a:p>
          <a:p>
            <a:endParaRPr lang="pt-BR" sz="20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pt-BR" sz="20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Vetor bidimensional </a:t>
            </a:r>
          </a:p>
          <a:p>
            <a:pPr marL="0" indent="0">
              <a:buNone/>
            </a:pPr>
            <a:r>
              <a:rPr lang="pt-BR" sz="20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chamado </a:t>
            </a:r>
            <a:r>
              <a:rPr lang="pt-BR" sz="2000" b="1" dirty="0" smtClean="0">
                <a:solidFill>
                  <a:srgbClr val="3333FF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pt-BR" sz="20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com 3 linhas e 4 colunas</a:t>
            </a:r>
            <a:endParaRPr lang="pt-BR" sz="2000" b="1" dirty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pt-BR" sz="20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pt-BR" sz="20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Matriz é uma caso especial de </a:t>
            </a:r>
          </a:p>
          <a:p>
            <a:pPr marL="0" indent="0">
              <a:buNone/>
            </a:pPr>
            <a:r>
              <a:rPr lang="pt-BR" sz="20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vetor, mas tem as </a:t>
            </a:r>
            <a:r>
              <a:rPr lang="pt-BR" sz="2000" dirty="0" smtClean="0">
                <a:solidFill>
                  <a:srgbClr val="3333FF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mesma características</a:t>
            </a:r>
            <a:r>
              <a:rPr lang="pt-BR" sz="20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!!!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351B-819B-43DA-8843-6DE2A351754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1150938" y="230240"/>
            <a:ext cx="7793037" cy="988960"/>
          </a:xfrm>
        </p:spPr>
        <p:txBody>
          <a:bodyPr/>
          <a:lstStyle/>
          <a:p>
            <a:r>
              <a:rPr lang="pt-BR" dirty="0" smtClean="0"/>
              <a:t>Declaração   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vetor(unidimensional) 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x matriz(bidimensional)</a:t>
            </a:r>
            <a:endParaRPr lang="pt-BR" sz="2800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600200"/>
            <a:ext cx="6769000" cy="1396752"/>
          </a:xfrm>
        </p:spPr>
        <p:txBody>
          <a:bodyPr/>
          <a:lstStyle/>
          <a:p>
            <a:pPr algn="just"/>
            <a:r>
              <a:rPr lang="pt-BR" sz="2400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Declaração </a:t>
            </a:r>
            <a:r>
              <a:rPr lang="pt-BR" sz="2400" b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vetor</a:t>
            </a:r>
            <a:r>
              <a:rPr lang="pt-BR" sz="2400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	 </a:t>
            </a:r>
            <a:r>
              <a:rPr lang="pt-BR" sz="2400" dirty="0" err="1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2400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[] c ;</a:t>
            </a:r>
          </a:p>
          <a:p>
            <a:pPr marL="0" indent="0" algn="just">
              <a:buNone/>
            </a:pPr>
            <a:r>
              <a:rPr lang="pt-BR" sz="2400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351B-819B-43DA-8843-6DE2A351754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01376"/>
              </p:ext>
            </p:extLst>
          </p:nvPr>
        </p:nvGraphicFramePr>
        <p:xfrm>
          <a:off x="5436096" y="1412776"/>
          <a:ext cx="1201688" cy="174327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00844"/>
                <a:gridCol w="600844"/>
              </a:tblGrid>
              <a:tr h="217909">
                <a:tc>
                  <a:txBody>
                    <a:bodyPr/>
                    <a:lstStyle/>
                    <a:p>
                      <a:pPr algn="ctr"/>
                      <a:r>
                        <a:rPr lang="pt-BR" sz="800" b="0" dirty="0" smtClean="0">
                          <a:solidFill>
                            <a:schemeClr val="tx1"/>
                          </a:solidFill>
                        </a:rPr>
                        <a:t>c [ </a:t>
                      </a:r>
                      <a:r>
                        <a:rPr lang="pt-BR" sz="8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pt-BR" sz="800" b="0" dirty="0" smtClean="0">
                          <a:solidFill>
                            <a:schemeClr val="tx1"/>
                          </a:solidFill>
                        </a:rPr>
                        <a:t> ]</a:t>
                      </a:r>
                      <a:endParaRPr lang="pt-BR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7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 smtClean="0"/>
                        <a:t>c [ 1 ]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7909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 [ 2</a:t>
                      </a:r>
                      <a:r>
                        <a:rPr lang="pt-BR" sz="800" baseline="0" dirty="0" smtClean="0"/>
                        <a:t> </a:t>
                      </a:r>
                      <a:r>
                        <a:rPr lang="pt-BR" sz="800" dirty="0" smtClean="0"/>
                        <a:t>]</a:t>
                      </a:r>
                      <a:endParaRPr lang="pt-BR" sz="8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7909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 [ 3</a:t>
                      </a:r>
                      <a:r>
                        <a:rPr lang="pt-BR" sz="800" baseline="0" dirty="0" smtClean="0"/>
                        <a:t> </a:t>
                      </a:r>
                      <a:r>
                        <a:rPr lang="pt-BR" sz="800" dirty="0" smtClean="0"/>
                        <a:t>]</a:t>
                      </a:r>
                      <a:endParaRPr lang="pt-BR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7909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 [ 4</a:t>
                      </a:r>
                      <a:r>
                        <a:rPr lang="pt-BR" sz="800" baseline="0" dirty="0" smtClean="0"/>
                        <a:t> </a:t>
                      </a:r>
                      <a:r>
                        <a:rPr lang="pt-BR" sz="800" dirty="0" smtClean="0"/>
                        <a:t>]</a:t>
                      </a:r>
                      <a:endParaRPr lang="pt-BR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7909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 [ 5</a:t>
                      </a:r>
                      <a:r>
                        <a:rPr lang="pt-BR" sz="800" baseline="0" dirty="0" smtClean="0"/>
                        <a:t> </a:t>
                      </a:r>
                      <a:r>
                        <a:rPr lang="pt-BR" sz="800" dirty="0" smtClean="0"/>
                        <a:t>]</a:t>
                      </a:r>
                      <a:endParaRPr lang="pt-BR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7909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 [ 6</a:t>
                      </a:r>
                      <a:r>
                        <a:rPr lang="pt-BR" sz="800" baseline="0" dirty="0" smtClean="0"/>
                        <a:t> </a:t>
                      </a:r>
                      <a:r>
                        <a:rPr lang="pt-BR" sz="800" dirty="0" smtClean="0"/>
                        <a:t>]</a:t>
                      </a:r>
                      <a:endParaRPr lang="pt-BR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7909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c [ 7</a:t>
                      </a:r>
                      <a:r>
                        <a:rPr lang="pt-BR" sz="800" baseline="0" dirty="0" smtClean="0"/>
                        <a:t> </a:t>
                      </a:r>
                      <a:r>
                        <a:rPr lang="pt-BR" sz="800" dirty="0" smtClean="0"/>
                        <a:t>]</a:t>
                      </a:r>
                      <a:endParaRPr lang="pt-BR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396709" y="5159744"/>
            <a:ext cx="7991715" cy="166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O </a:t>
            </a:r>
            <a:r>
              <a:rPr lang="pt-BR" sz="1800" i="1" dirty="0" smtClean="0">
                <a:solidFill>
                  <a:srgbClr val="0070C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vetor como matriz é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um objeto.</a:t>
            </a:r>
          </a:p>
          <a:p>
            <a:pPr algn="just"/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Os elementos dos vetores e matrizes podem ser de tipos </a:t>
            </a:r>
            <a:r>
              <a:rPr lang="pt-BR" sz="1800" dirty="0" smtClean="0">
                <a:solidFill>
                  <a:srgbClr val="FF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primitivos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ou </a:t>
            </a:r>
            <a:r>
              <a:rPr lang="pt-BR" sz="1800" i="1" dirty="0" smtClean="0">
                <a:solidFill>
                  <a:srgbClr val="0070C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tipos por referência.</a:t>
            </a:r>
            <a:endParaRPr lang="pt-BR" sz="1800" i="1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/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O </a:t>
            </a:r>
            <a:r>
              <a:rPr lang="pt-BR" sz="1800" dirty="0" smtClean="0">
                <a:solidFill>
                  <a:srgbClr val="3333FF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índice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precisa ser um valor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ou um valor de tipo que possa ser promovido a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(byte, short, char)</a:t>
            </a:r>
            <a:r>
              <a:rPr lang="pt-BR" sz="1800" i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. </a:t>
            </a:r>
            <a:r>
              <a:rPr lang="pt-BR" sz="1800" b="1" i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E o primeiro índice é 0.</a:t>
            </a:r>
            <a:endParaRPr lang="pt-BR" sz="1800" b="1" i="1" dirty="0"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19039" y="3284984"/>
            <a:ext cx="8192913" cy="1874760"/>
            <a:chOff x="611560" y="3486640"/>
            <a:chExt cx="8192913" cy="2177278"/>
          </a:xfrm>
        </p:grpSpPr>
        <p:sp>
          <p:nvSpPr>
            <p:cNvPr id="6" name="Espaço Reservado para Conteúdo 2"/>
            <p:cNvSpPr txBox="1">
              <a:spLocks/>
            </p:cNvSpPr>
            <p:nvPr/>
          </p:nvSpPr>
          <p:spPr bwMode="auto">
            <a:xfrm>
              <a:off x="611560" y="3603814"/>
              <a:ext cx="6769000" cy="2060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ern="1200">
                  <a:solidFill>
                    <a:schemeClr val="tx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pt-BR" sz="2400" dirty="0" smtClean="0">
                  <a:latin typeface="Batang" panose="02030600000101010101" pitchFamily="18" charset="-127"/>
                  <a:ea typeface="Batang" panose="02030600000101010101" pitchFamily="18" charset="-127"/>
                  <a:cs typeface="Times New Roman" panose="02020603050405020304" pitchFamily="18" charset="0"/>
                </a:rPr>
                <a:t>Declaração </a:t>
              </a:r>
              <a:r>
                <a:rPr lang="pt-BR" sz="2400" b="1" dirty="0" smtClean="0">
                  <a:latin typeface="Batang" panose="02030600000101010101" pitchFamily="18" charset="-127"/>
                  <a:ea typeface="Batang" panose="02030600000101010101" pitchFamily="18" charset="-127"/>
                  <a:cs typeface="Times New Roman" panose="02020603050405020304" pitchFamily="18" charset="0"/>
                </a:rPr>
                <a:t>matriz  </a:t>
              </a:r>
              <a:r>
                <a:rPr lang="pt-BR" sz="2400" dirty="0" smtClean="0">
                  <a:latin typeface="Batang" panose="02030600000101010101" pitchFamily="18" charset="-127"/>
                  <a:ea typeface="Batang" panose="02030600000101010101" pitchFamily="18" charset="-127"/>
                  <a:cs typeface="Times New Roman" panose="02020603050405020304" pitchFamily="18" charset="0"/>
                </a:rPr>
                <a:t>:</a:t>
              </a:r>
            </a:p>
            <a:p>
              <a:pPr marL="0" indent="0" algn="just">
                <a:buFont typeface="Wingdings" panose="05000000000000000000" pitchFamily="2" charset="2"/>
                <a:buNone/>
              </a:pPr>
              <a:r>
                <a:rPr lang="pt-BR" sz="2400" dirty="0" smtClean="0">
                  <a:latin typeface="Batang" panose="02030600000101010101" pitchFamily="18" charset="-127"/>
                  <a:ea typeface="Batang" panose="02030600000101010101" pitchFamily="18" charset="-127"/>
                  <a:cs typeface="Times New Roman" panose="02020603050405020304" pitchFamily="18" charset="0"/>
                </a:rPr>
                <a:t>	</a:t>
              </a:r>
              <a:r>
                <a:rPr lang="pt-BR" sz="2400" dirty="0" err="1" smtClean="0">
                  <a:latin typeface="Batang" panose="02030600000101010101" pitchFamily="18" charset="-127"/>
                  <a:ea typeface="Batang" panose="02030600000101010101" pitchFamily="18" charset="-127"/>
                  <a:cs typeface="Times New Roman" panose="02020603050405020304" pitchFamily="18" charset="0"/>
                </a:rPr>
                <a:t>int</a:t>
              </a:r>
              <a:r>
                <a:rPr lang="pt-BR" sz="2400" dirty="0" smtClean="0">
                  <a:latin typeface="Batang" panose="02030600000101010101" pitchFamily="18" charset="-127"/>
                  <a:ea typeface="Batang" panose="02030600000101010101" pitchFamily="18" charset="-127"/>
                  <a:cs typeface="Times New Roman" panose="02020603050405020304" pitchFamily="18" charset="0"/>
                </a:rPr>
                <a:t> [] [] a ;</a:t>
              </a:r>
            </a:p>
            <a:p>
              <a:pPr marL="0" indent="0" algn="just">
                <a:buFont typeface="Wingdings" panose="05000000000000000000" pitchFamily="2" charset="2"/>
                <a:buNone/>
              </a:pPr>
              <a:r>
                <a:rPr lang="pt-BR" sz="2400" dirty="0" smtClean="0">
                  <a:latin typeface="Batang" panose="02030600000101010101" pitchFamily="18" charset="-127"/>
                  <a:ea typeface="Batang" panose="02030600000101010101" pitchFamily="18" charset="-127"/>
                  <a:cs typeface="Times New Roman" panose="02020603050405020304" pitchFamily="18" charset="0"/>
                </a:rPr>
                <a:t>	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2553" y="3486640"/>
              <a:ext cx="3851920" cy="1920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9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e instanciação (criação)                                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vetor(unidimensional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) x matriz(bidimensional)</a:t>
            </a:r>
            <a:endParaRPr lang="pt-BR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556792"/>
            <a:ext cx="3816672" cy="4925144"/>
          </a:xfrm>
        </p:spPr>
        <p:txBody>
          <a:bodyPr/>
          <a:lstStyle/>
          <a:p>
            <a:pPr algn="just"/>
            <a:r>
              <a:rPr lang="pt-BR" sz="1800" dirty="0" smtClean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Declara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800" dirty="0">
                <a:ea typeface="Batang" panose="02030600000101010101" pitchFamily="18" charset="-127"/>
                <a:cs typeface="Times New Roman" panose="02020603050405020304" pitchFamily="18" charset="0"/>
              </a:rPr>
              <a:t>a variável </a:t>
            </a:r>
            <a:r>
              <a:rPr lang="pt-BR" sz="1800" b="1" dirty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como referência para um vetor de inteiro</a:t>
            </a:r>
            <a:r>
              <a:rPr lang="pt-BR" sz="1800" i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.            </a:t>
            </a:r>
          </a:p>
          <a:p>
            <a:pPr marL="0" indent="0" algn="just">
              <a:buNone/>
            </a:pPr>
            <a:r>
              <a:rPr lang="pt-BR" sz="1800" i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               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[ ] </a:t>
            </a:r>
            <a:r>
              <a:rPr lang="pt-BR" sz="1800" b="1" dirty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pt-BR" sz="1800" dirty="0">
                <a:ea typeface="Batang" panose="02030600000101010101" pitchFamily="18" charset="-127"/>
                <a:cs typeface="Times New Roman" panose="02020603050405020304" pitchFamily="18" charset="0"/>
              </a:rPr>
              <a:t>;   </a:t>
            </a:r>
            <a:endParaRPr lang="pt-BR" sz="18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rgbClr val="00B050"/>
              </a:solidFill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/>
            <a:r>
              <a:rPr lang="pt-BR" sz="1800" dirty="0" smtClean="0">
                <a:solidFill>
                  <a:srgbClr val="3333FF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Cria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/instância </a:t>
            </a:r>
            <a:r>
              <a:rPr lang="pt-BR" sz="1800" dirty="0">
                <a:ea typeface="Batang" panose="02030600000101010101" pitchFamily="18" charset="-127"/>
                <a:cs typeface="Times New Roman" panose="02020603050405020304" pitchFamily="18" charset="0"/>
              </a:rPr>
              <a:t>o 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vetor </a:t>
            </a:r>
            <a:r>
              <a:rPr lang="pt-BR" sz="1800" dirty="0">
                <a:ea typeface="Batang" panose="02030600000101010101" pitchFamily="18" charset="-127"/>
                <a:cs typeface="Times New Roman" panose="02020603050405020304" pitchFamily="18" charset="0"/>
              </a:rPr>
              <a:t>e atribui 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a variável </a:t>
            </a:r>
            <a:r>
              <a:rPr lang="pt-BR" sz="1800" b="1" dirty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800" dirty="0">
                <a:ea typeface="Batang" panose="02030600000101010101" pitchFamily="18" charset="-127"/>
                <a:cs typeface="Times New Roman" panose="02020603050405020304" pitchFamily="18" charset="0"/>
              </a:rPr>
              <a:t>como referência para um vetor de inteiro</a:t>
            </a:r>
            <a:r>
              <a:rPr lang="pt-BR" sz="1800" i="1" dirty="0">
                <a:ea typeface="Batang" panose="02030600000101010101" pitchFamily="18" charset="-127"/>
                <a:cs typeface="Times New Roman" panose="02020603050405020304" pitchFamily="18" charset="0"/>
              </a:rPr>
              <a:t>.</a:t>
            </a:r>
            <a:endParaRPr lang="pt-BR" sz="1800" dirty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ea typeface="Batang" panose="02030600000101010101" pitchFamily="18" charset="-127"/>
                <a:cs typeface="Times New Roman" panose="02020603050405020304" pitchFamily="18" charset="0"/>
              </a:rPr>
              <a:t>   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            </a:t>
            </a:r>
            <a:r>
              <a:rPr lang="pt-BR" sz="1800" b="1" dirty="0" smtClean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800" dirty="0">
                <a:ea typeface="Batang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pt-BR" sz="1800" b="1" dirty="0">
                <a:solidFill>
                  <a:srgbClr val="3333FF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new</a:t>
            </a:r>
            <a:r>
              <a:rPr lang="pt-BR" sz="1800" dirty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[ 8 ]; </a:t>
            </a:r>
            <a:endParaRPr lang="pt-BR" sz="1800" i="1" dirty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/>
            <a:r>
              <a:rPr lang="pt-BR" sz="1800" dirty="0" smtClean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DECLARA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e </a:t>
            </a:r>
            <a:r>
              <a:rPr lang="pt-BR" sz="1800" dirty="0" smtClean="0">
                <a:solidFill>
                  <a:srgbClr val="3333FF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INSTÂNCIA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o vetor</a:t>
            </a:r>
            <a:r>
              <a:rPr lang="pt-BR" sz="1800" dirty="0" smtClean="0">
                <a:solidFill>
                  <a:srgbClr val="00B05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  `      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          </a:t>
            </a:r>
          </a:p>
          <a:p>
            <a:pPr marL="0" indent="0" algn="just">
              <a:buNone/>
            </a:pPr>
            <a:r>
              <a:rPr lang="pt-BR" sz="1800" dirty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              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[ ] </a:t>
            </a:r>
            <a:r>
              <a:rPr lang="pt-BR" sz="1800" b="1" dirty="0" smtClean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pt-BR" sz="1800" dirty="0" smtClean="0">
                <a:solidFill>
                  <a:srgbClr val="0070C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new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[8];  </a:t>
            </a:r>
          </a:p>
          <a:p>
            <a:pPr marL="0" indent="0">
              <a:buNone/>
            </a:pPr>
            <a:r>
              <a:rPr lang="pt-BR" sz="2400" i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351B-819B-43DA-8843-6DE2A351754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86538"/>
              </p:ext>
            </p:extLst>
          </p:nvPr>
        </p:nvGraphicFramePr>
        <p:xfrm>
          <a:off x="1150938" y="5216488"/>
          <a:ext cx="1306488" cy="156531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53244"/>
                <a:gridCol w="653244"/>
              </a:tblGrid>
              <a:tr h="195664">
                <a:tc>
                  <a:txBody>
                    <a:bodyPr/>
                    <a:lstStyle/>
                    <a:p>
                      <a:pPr algn="ctr"/>
                      <a:r>
                        <a:rPr lang="pt-BR" sz="600" b="0" dirty="0" smtClean="0">
                          <a:solidFill>
                            <a:schemeClr val="tx1"/>
                          </a:solidFill>
                        </a:rPr>
                        <a:t>c [ </a:t>
                      </a:r>
                      <a:r>
                        <a:rPr lang="pt-BR" sz="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pt-BR" sz="600" b="0" dirty="0" smtClean="0">
                          <a:solidFill>
                            <a:schemeClr val="tx1"/>
                          </a:solidFill>
                        </a:rPr>
                        <a:t> ]</a:t>
                      </a:r>
                      <a:endParaRPr lang="pt-BR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600" dirty="0" smtClean="0"/>
                        <a:t>c [ 1 ]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c [ 2</a:t>
                      </a:r>
                      <a:r>
                        <a:rPr lang="pt-BR" sz="600" baseline="0" dirty="0" smtClean="0"/>
                        <a:t> </a:t>
                      </a:r>
                      <a:r>
                        <a:rPr lang="pt-BR" sz="600" dirty="0" smtClean="0"/>
                        <a:t>]</a:t>
                      </a:r>
                      <a:endParaRPr lang="pt-BR" sz="6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c [ 3</a:t>
                      </a:r>
                      <a:r>
                        <a:rPr lang="pt-BR" sz="600" baseline="0" dirty="0" smtClean="0"/>
                        <a:t> </a:t>
                      </a:r>
                      <a:r>
                        <a:rPr lang="pt-BR" sz="600" dirty="0" smtClean="0"/>
                        <a:t>]</a:t>
                      </a:r>
                      <a:endParaRPr lang="pt-BR" sz="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c [ 4</a:t>
                      </a:r>
                      <a:r>
                        <a:rPr lang="pt-BR" sz="600" baseline="0" dirty="0" smtClean="0"/>
                        <a:t> </a:t>
                      </a:r>
                      <a:r>
                        <a:rPr lang="pt-BR" sz="600" dirty="0" smtClean="0"/>
                        <a:t>]</a:t>
                      </a:r>
                      <a:endParaRPr lang="pt-BR" sz="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c [ 5</a:t>
                      </a:r>
                      <a:r>
                        <a:rPr lang="pt-BR" sz="600" baseline="0" dirty="0" smtClean="0"/>
                        <a:t> </a:t>
                      </a:r>
                      <a:r>
                        <a:rPr lang="pt-BR" sz="600" dirty="0" smtClean="0"/>
                        <a:t>]</a:t>
                      </a:r>
                      <a:endParaRPr lang="pt-BR" sz="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c [ 6</a:t>
                      </a:r>
                      <a:r>
                        <a:rPr lang="pt-BR" sz="600" baseline="0" dirty="0" smtClean="0"/>
                        <a:t> </a:t>
                      </a:r>
                      <a:r>
                        <a:rPr lang="pt-BR" sz="600" dirty="0" smtClean="0"/>
                        <a:t>]</a:t>
                      </a:r>
                      <a:endParaRPr lang="pt-BR" sz="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5664">
                <a:tc>
                  <a:txBody>
                    <a:bodyPr/>
                    <a:lstStyle/>
                    <a:p>
                      <a:pPr algn="ctr"/>
                      <a:r>
                        <a:rPr lang="pt-BR" sz="600" dirty="0" smtClean="0"/>
                        <a:t>c [ 7</a:t>
                      </a:r>
                      <a:r>
                        <a:rPr lang="pt-BR" sz="600" baseline="0" dirty="0" smtClean="0"/>
                        <a:t> </a:t>
                      </a:r>
                      <a:r>
                        <a:rPr lang="pt-BR" sz="600" dirty="0" smtClean="0"/>
                        <a:t>]</a:t>
                      </a:r>
                      <a:endParaRPr lang="pt-BR" sz="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600" dirty="0">
                        <a:ln>
                          <a:solidFill>
                            <a:schemeClr val="accent6"/>
                          </a:solidFill>
                        </a:ln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4952305" y="1556792"/>
            <a:ext cx="4084191" cy="49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Declara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a variável </a:t>
            </a:r>
            <a:r>
              <a:rPr lang="pt-BR" sz="1800" b="1" dirty="0" smtClean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como referência para uma matriz de inteiro</a:t>
            </a:r>
            <a:r>
              <a:rPr lang="pt-BR" sz="1800" i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sz="1800" i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              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[ ] [ ] </a:t>
            </a:r>
            <a:r>
              <a:rPr lang="pt-BR" sz="1800" b="1" dirty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;   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pt-BR" sz="1800" dirty="0" smtClean="0">
              <a:solidFill>
                <a:srgbClr val="00B050"/>
              </a:solidFill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/>
            <a:r>
              <a:rPr lang="pt-BR" sz="1800" dirty="0" smtClean="0">
                <a:solidFill>
                  <a:srgbClr val="3333FF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Cria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/instância a matriz e atribui a variável </a:t>
            </a:r>
            <a:r>
              <a:rPr lang="pt-BR" sz="1800" b="1" dirty="0" smtClean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como referência para a matriz de inteiro 3 (linha) x 4 (coluna) </a:t>
            </a:r>
            <a:r>
              <a:rPr lang="pt-BR" sz="1800" i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.</a:t>
            </a:r>
            <a:endParaRPr lang="pt-BR" sz="18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               </a:t>
            </a:r>
            <a:r>
              <a:rPr lang="pt-BR" sz="1800" b="1" dirty="0" smtClean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= </a:t>
            </a:r>
            <a:r>
              <a:rPr lang="pt-BR" sz="1800" b="1" dirty="0" smtClean="0">
                <a:solidFill>
                  <a:srgbClr val="3333FF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new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[ 3 ] [ 4 ]; </a:t>
            </a:r>
            <a:endParaRPr lang="pt-BR" sz="1800" i="1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pt-BR" sz="18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just"/>
            <a:r>
              <a:rPr lang="pt-BR" sz="1800" dirty="0" smtClean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DECLARA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e </a:t>
            </a:r>
            <a:r>
              <a:rPr lang="pt-BR" sz="1800" dirty="0" smtClean="0">
                <a:solidFill>
                  <a:srgbClr val="3333FF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INSTÂNCIA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o vetor</a:t>
            </a:r>
            <a:r>
              <a:rPr lang="pt-BR" sz="1800" dirty="0" smtClean="0">
                <a:solidFill>
                  <a:srgbClr val="00B05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               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[ ] [ ] </a:t>
            </a:r>
            <a:r>
              <a:rPr lang="pt-BR" sz="1800" b="1" dirty="0" smtClean="0">
                <a:solidFill>
                  <a:srgbClr val="C0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pt-BR" sz="1800" dirty="0" smtClean="0">
                <a:solidFill>
                  <a:srgbClr val="0070C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new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[ 3 ][ 4 ];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2400" i="1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170" y="5093706"/>
            <a:ext cx="3559696" cy="17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8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76200"/>
            <a:ext cx="7793037" cy="1143000"/>
          </a:xfrm>
        </p:spPr>
        <p:txBody>
          <a:bodyPr/>
          <a:lstStyle/>
          <a:p>
            <a:r>
              <a:rPr lang="pt-BR" dirty="0" smtClean="0"/>
              <a:t>Criação: valores inicializados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vetor(unidimensional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) x matriz(bidimensional)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556792"/>
            <a:ext cx="8001000" cy="1040903"/>
          </a:xfrm>
        </p:spPr>
        <p:txBody>
          <a:bodyPr/>
          <a:lstStyle/>
          <a:p>
            <a:r>
              <a:rPr lang="pt-BR" sz="2200" b="1" dirty="0"/>
              <a:t>Lembrando</a:t>
            </a:r>
            <a:r>
              <a:rPr lang="pt-BR" sz="2200" dirty="0"/>
              <a:t>: o </a:t>
            </a:r>
            <a:r>
              <a:rPr lang="pt-BR" sz="2200" dirty="0" smtClean="0"/>
              <a:t>vetor e matriz são objetos, </a:t>
            </a:r>
            <a:r>
              <a:rPr lang="pt-BR" sz="2200" dirty="0"/>
              <a:t>portanto </a:t>
            </a:r>
            <a:r>
              <a:rPr lang="pt-BR" sz="2200" dirty="0" smtClean="0"/>
              <a:t>na </a:t>
            </a:r>
            <a:r>
              <a:rPr lang="pt-BR" sz="2200" dirty="0"/>
              <a:t>sua criação os seus valores são inicializados </a:t>
            </a:r>
            <a:r>
              <a:rPr lang="pt-BR" sz="2200" dirty="0" smtClean="0"/>
              <a:t>pela JVM (</a:t>
            </a:r>
            <a:r>
              <a:rPr lang="pt-BR" sz="2200" b="1" dirty="0" smtClean="0"/>
              <a:t>tempo de execução</a:t>
            </a:r>
            <a:r>
              <a:rPr lang="pt-BR" sz="2200" dirty="0" smtClean="0"/>
              <a:t>) com </a:t>
            </a:r>
            <a:r>
              <a:rPr lang="pt-BR" sz="2200" dirty="0"/>
              <a:t>valores de acordo com o seu tipo</a:t>
            </a:r>
            <a:r>
              <a:rPr lang="pt-BR" sz="22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351B-819B-43DA-8843-6DE2A351754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60050"/>
              </p:ext>
            </p:extLst>
          </p:nvPr>
        </p:nvGraphicFramePr>
        <p:xfrm>
          <a:off x="1331640" y="3610704"/>
          <a:ext cx="1800200" cy="21945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00100"/>
                <a:gridCol w="900100"/>
              </a:tblGrid>
              <a:tr h="258384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c [ 0 ]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83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smtClean="0"/>
                        <a:t>c [ 1 ]</a:t>
                      </a:r>
                      <a:endParaRPr lang="pt-BR" sz="12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838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 [ 2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]</a:t>
                      </a:r>
                      <a:endParaRPr lang="pt-BR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838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 [ 3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]</a:t>
                      </a:r>
                      <a:endParaRPr lang="pt-BR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8384"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/>
                        <a:t>c [ 4</a:t>
                      </a:r>
                      <a:r>
                        <a:rPr lang="pt-BR" sz="1200" baseline="0" smtClean="0"/>
                        <a:t> </a:t>
                      </a:r>
                      <a:r>
                        <a:rPr lang="pt-BR" sz="1200" smtClean="0"/>
                        <a:t>]</a:t>
                      </a:r>
                      <a:endParaRPr lang="pt-BR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8384"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/>
                        <a:t>c [ 5</a:t>
                      </a:r>
                      <a:r>
                        <a:rPr lang="pt-BR" sz="1200" baseline="0" smtClean="0"/>
                        <a:t> </a:t>
                      </a:r>
                      <a:r>
                        <a:rPr lang="pt-BR" sz="1200" smtClean="0"/>
                        <a:t>]</a:t>
                      </a:r>
                      <a:endParaRPr lang="pt-BR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8384">
                <a:tc>
                  <a:txBody>
                    <a:bodyPr/>
                    <a:lstStyle/>
                    <a:p>
                      <a:pPr algn="ctr"/>
                      <a:r>
                        <a:rPr lang="pt-BR" sz="1200" smtClean="0"/>
                        <a:t>c [ 6</a:t>
                      </a:r>
                      <a:r>
                        <a:rPr lang="pt-BR" sz="1200" baseline="0" smtClean="0"/>
                        <a:t> </a:t>
                      </a:r>
                      <a:r>
                        <a:rPr lang="pt-BR" sz="1200" smtClean="0"/>
                        <a:t>]</a:t>
                      </a:r>
                      <a:endParaRPr lang="pt-BR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5838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 [ 7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]</a:t>
                      </a:r>
                      <a:endParaRPr lang="pt-BR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685800" y="2772170"/>
            <a:ext cx="3637086" cy="4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</a:t>
            </a:r>
            <a:r>
              <a:rPr lang="pt-BR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[ ]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pt-BR" dirty="0" smtClean="0">
                <a:solidFill>
                  <a:srgbClr val="0070C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new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[8] 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2200" dirty="0" smtClean="0"/>
              <a:t>          </a:t>
            </a:r>
            <a:endParaRPr lang="pt-BR" sz="2200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661257" y="5904656"/>
            <a:ext cx="8280920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sz="22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Qual o valores no vetor c e matriz m, após a execução da linha anterior?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22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E seu o tipo ao invés de </a:t>
            </a:r>
            <a:r>
              <a:rPr lang="pt-BR" sz="22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22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fosse: </a:t>
            </a:r>
            <a:r>
              <a:rPr lang="pt-BR" sz="22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float</a:t>
            </a:r>
            <a:r>
              <a:rPr lang="pt-BR" sz="22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, char, objeto, </a:t>
            </a:r>
            <a:r>
              <a:rPr lang="pt-BR" sz="22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boolean</a:t>
            </a:r>
            <a:r>
              <a:rPr lang="pt-BR" sz="22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?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</a:t>
            </a:r>
            <a:r>
              <a:rPr lang="pt-BR" dirty="0" smtClean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 </a:t>
            </a:r>
          </a:p>
          <a:p>
            <a:endParaRPr lang="pt-BR" sz="2200" b="1" dirty="0" smtClean="0"/>
          </a:p>
          <a:p>
            <a:endParaRPr lang="pt-BR" sz="2200" b="1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2200" dirty="0" smtClean="0"/>
              <a:t>          </a:t>
            </a:r>
            <a:endParaRPr lang="pt-BR" sz="2200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4607322" y="2741575"/>
            <a:ext cx="4429174" cy="4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</a:t>
            </a:r>
            <a:r>
              <a:rPr lang="pt-BR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dirty="0" smtClean="0">
                <a:solidFill>
                  <a:srgbClr val="00B05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[ ]</a:t>
            </a:r>
            <a:r>
              <a:rPr lang="pt-BR" dirty="0" smtClean="0">
                <a:solidFill>
                  <a:srgbClr val="FF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[ ]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b="1" dirty="0">
                <a:ea typeface="Batang" panose="02030600000101010101" pitchFamily="18" charset="-127"/>
                <a:cs typeface="Times New Roman" panose="02020603050405020304" pitchFamily="18" charset="0"/>
              </a:rPr>
              <a:t>m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pt-BR" dirty="0" smtClean="0">
                <a:solidFill>
                  <a:srgbClr val="0070C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new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[</a:t>
            </a:r>
            <a:r>
              <a:rPr lang="pt-BR" dirty="0" smtClean="0">
                <a:solidFill>
                  <a:srgbClr val="00B05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3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][</a:t>
            </a:r>
            <a:r>
              <a:rPr lang="pt-BR" dirty="0" smtClean="0">
                <a:solidFill>
                  <a:srgbClr val="FF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4</a:t>
            </a: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] 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sz="2200" dirty="0" smtClean="0"/>
              <a:t>          </a:t>
            </a:r>
            <a:endParaRPr lang="pt-BR" sz="2200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34723"/>
              </p:ext>
            </p:extLst>
          </p:nvPr>
        </p:nvGraphicFramePr>
        <p:xfrm>
          <a:off x="5184750" y="3466686"/>
          <a:ext cx="3600400" cy="18345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703524"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/>
                      <a:endParaRPr lang="pt-B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/>
                      <a:endParaRPr lang="pt-B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</a:p>
                    <a:p>
                      <a:pPr algn="ctr"/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/>
                      <a:endParaRPr lang="pt-B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</a:p>
                    <a:p>
                      <a:pPr algn="ctr"/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 smtClean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5498"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/>
                      <a:endParaRPr lang="pt-B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/>
                      <a:endParaRPr lang="pt-B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/>
                      <a:endParaRPr lang="pt-B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 smtClean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5498"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/>
                      <a:endParaRPr lang="pt-B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/>
                      <a:endParaRPr lang="pt-B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/>
                      <a:endParaRPr lang="pt-B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 smtClean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??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4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dos elementos</a:t>
            </a:r>
            <a:br>
              <a:rPr lang="pt-BR" dirty="0" smtClean="0"/>
            </a:br>
            <a:r>
              <a:rPr lang="pt-BR" dirty="0" smtClean="0"/>
              <a:t>         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vetor(unidimensional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) x matriz(bidimensional)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204864"/>
            <a:ext cx="3742184" cy="4464496"/>
          </a:xfrm>
        </p:spPr>
        <p:txBody>
          <a:bodyPr/>
          <a:lstStyle/>
          <a:p>
            <a:pPr marL="0" indent="0" algn="just">
              <a:buNone/>
            </a:pP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     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[ ]</a:t>
            </a:r>
            <a:r>
              <a:rPr lang="pt-BR" sz="1800" dirty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a typeface="Batang" panose="02030600000101010101" pitchFamily="18" charset="-127"/>
                <a:cs typeface="Times New Roman" panose="02020603050405020304" pitchFamily="18" charset="0"/>
              </a:rPr>
              <a:t>c</a:t>
            </a:r>
            <a:r>
              <a:rPr lang="pt-BR" sz="1800" dirty="0">
                <a:ea typeface="Batang" panose="02030600000101010101" pitchFamily="18" charset="-127"/>
                <a:cs typeface="Times New Roman" panose="02020603050405020304" pitchFamily="18" charset="0"/>
              </a:rPr>
              <a:t> = </a:t>
            </a:r>
            <a:r>
              <a:rPr lang="pt-BR" sz="1800" dirty="0">
                <a:solidFill>
                  <a:srgbClr val="0070C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new</a:t>
            </a:r>
            <a:r>
              <a:rPr lang="pt-BR" sz="1800" dirty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>
                <a:ea typeface="Batang" panose="02030600000101010101" pitchFamily="18" charset="-127"/>
                <a:cs typeface="Times New Roman" panose="02020603050405020304" pitchFamily="18" charset="0"/>
              </a:rPr>
              <a:t>[8];  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Para deixar o vetor conforme a fig.</a:t>
            </a:r>
          </a:p>
          <a:p>
            <a:pPr marL="0" indent="0" algn="just">
              <a:buNone/>
            </a:pPr>
            <a:r>
              <a:rPr lang="pt-BR" sz="1800" dirty="0"/>
              <a:t> </a:t>
            </a:r>
            <a:r>
              <a:rPr lang="pt-BR" sz="1800" dirty="0" smtClean="0"/>
              <a:t>   </a:t>
            </a:r>
          </a:p>
          <a:p>
            <a:pPr marL="0" indent="0" algn="just">
              <a:buNone/>
            </a:pPr>
            <a:r>
              <a:rPr lang="pt-BR" sz="1800" dirty="0"/>
              <a:t> </a:t>
            </a:r>
            <a:r>
              <a:rPr lang="pt-BR" sz="1800" dirty="0" smtClean="0"/>
              <a:t>    c [ 0 ] = -4;</a:t>
            </a:r>
          </a:p>
          <a:p>
            <a:pPr marL="0" indent="0" algn="just">
              <a:buNone/>
            </a:pPr>
            <a:r>
              <a:rPr lang="pt-BR" sz="1800" dirty="0"/>
              <a:t> </a:t>
            </a:r>
            <a:r>
              <a:rPr lang="pt-BR" sz="1800" dirty="0" smtClean="0"/>
              <a:t>    c [ 1 ] = 6;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/>
              <a:t> </a:t>
            </a:r>
            <a:r>
              <a:rPr lang="pt-BR" sz="1800" dirty="0" smtClean="0"/>
              <a:t>     .....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 smtClean="0"/>
              <a:t>     c [ 7 ] </a:t>
            </a:r>
            <a:r>
              <a:rPr lang="pt-BR" sz="1800" dirty="0"/>
              <a:t>= 3</a:t>
            </a:r>
            <a:r>
              <a:rPr lang="pt-BR" sz="1800" dirty="0" smtClean="0"/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/>
          </a:p>
          <a:p>
            <a:pPr marL="0" indent="0" algn="just">
              <a:spcBef>
                <a:spcPts val="0"/>
              </a:spcBef>
              <a:buNone/>
            </a:pPr>
            <a:endParaRPr lang="pt-BR" sz="18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18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18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 smtClean="0"/>
              <a:t>Como </a:t>
            </a:r>
            <a:r>
              <a:rPr lang="pt-BR" sz="1800" dirty="0"/>
              <a:t>faz para mostrar o elemento que </a:t>
            </a:r>
            <a:r>
              <a:rPr lang="pt-BR" sz="1800" dirty="0" smtClean="0"/>
              <a:t>esta na </a:t>
            </a:r>
            <a:r>
              <a:rPr lang="pt-BR" sz="1800" dirty="0"/>
              <a:t>3 posição? Qual o seu índice?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/>
              <a:t>               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351B-819B-43DA-8843-6DE2A351754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6426"/>
              </p:ext>
            </p:extLst>
          </p:nvPr>
        </p:nvGraphicFramePr>
        <p:xfrm>
          <a:off x="2104458" y="3341912"/>
          <a:ext cx="1596088" cy="21945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798044"/>
                <a:gridCol w="798044"/>
              </a:tblGrid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pt-BR" sz="1200" b="0" dirty="0" smtClean="0">
                          <a:solidFill>
                            <a:schemeClr val="tx1"/>
                          </a:solidFill>
                        </a:rPr>
                        <a:t>c [ 0 ]</a:t>
                      </a:r>
                      <a:endParaRPr lang="pt-B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c [ 1 ]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 [ 2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]</a:t>
                      </a:r>
                      <a:endParaRPr lang="pt-BR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 [ 3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]</a:t>
                      </a:r>
                      <a:endParaRPr lang="pt-BR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72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 [ 4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]</a:t>
                      </a:r>
                      <a:endParaRPr lang="pt-BR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64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 [ 5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]</a:t>
                      </a:r>
                      <a:endParaRPr lang="pt-BR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 [ 6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]</a:t>
                      </a:r>
                      <a:endParaRPr lang="pt-BR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78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c [ 7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]</a:t>
                      </a:r>
                      <a:endParaRPr lang="pt-BR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827584" y="1484784"/>
            <a:ext cx="719856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 smtClean="0"/>
              <a:t>Os elementos do vetor/matriz são </a:t>
            </a:r>
            <a:r>
              <a:rPr lang="pt-BR" sz="1800" b="1" dirty="0" smtClean="0"/>
              <a:t>acessados ou alterados</a:t>
            </a:r>
            <a:r>
              <a:rPr lang="pt-BR" sz="1800" dirty="0" smtClean="0"/>
              <a:t> por meio dos índices que indicam a posição do elemento que deseja manipular.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       </a:t>
            </a:r>
            <a:endParaRPr lang="pt-BR" sz="2200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4718248" y="2204864"/>
            <a:ext cx="374218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        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800" dirty="0" smtClean="0">
                <a:solidFill>
                  <a:srgbClr val="FF000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[ ]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[ ] m = </a:t>
            </a:r>
            <a:r>
              <a:rPr lang="pt-BR" sz="1800" dirty="0" smtClean="0">
                <a:solidFill>
                  <a:srgbClr val="0070C0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new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[ 3 ] [ 4 ];  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Para deixar o vetor conforme a fig.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sz="1800" dirty="0" smtClean="0"/>
              <a:t>         m [ 0 ] [ 0 ] = 2;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sz="1800" dirty="0" smtClean="0"/>
              <a:t>         m [ 0 ] [ 1 ] = 4;               </a:t>
            </a:r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sz="1800" dirty="0" smtClean="0"/>
              <a:t>         .....                                   </a:t>
            </a:r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sz="1800" dirty="0" smtClean="0"/>
              <a:t>          m [ 2 ] [ 3 ]= 24;</a:t>
            </a:r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endParaRPr lang="pt-BR" sz="1800" dirty="0" smtClean="0"/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endParaRPr lang="pt-BR" sz="1800" dirty="0" smtClean="0"/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endParaRPr lang="pt-BR" sz="1800" dirty="0" smtClean="0"/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endParaRPr lang="pt-BR" sz="1800" dirty="0" smtClean="0"/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endParaRPr lang="pt-BR" sz="1800" dirty="0" smtClean="0"/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sz="1800" dirty="0" smtClean="0"/>
              <a:t>Como faz para mostrar o elemento que esta na segunda linha e terceira coluna? Qual os seus índices?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pt-BR" sz="2200" dirty="0" smtClean="0"/>
              <a:t>              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pt-BR" sz="22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65293"/>
              </p:ext>
            </p:extLst>
          </p:nvPr>
        </p:nvGraphicFramePr>
        <p:xfrm>
          <a:off x="5123084" y="4469451"/>
          <a:ext cx="3563716" cy="126380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890929"/>
                <a:gridCol w="890929"/>
                <a:gridCol w="890929"/>
                <a:gridCol w="890929"/>
              </a:tblGrid>
              <a:tr h="471325"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/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0401"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/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0401"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/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                 </a:t>
            </a:r>
            <a:r>
              <a:rPr lang="pt-BR" dirty="0"/>
              <a:t> </a:t>
            </a:r>
            <a:r>
              <a:rPr lang="pt-BR" dirty="0" smtClean="0"/>
              <a:t>                             </a:t>
            </a:r>
            <a:br>
              <a:rPr lang="pt-BR" dirty="0" smtClean="0"/>
            </a:br>
            <a:r>
              <a:rPr lang="pt-BR" dirty="0"/>
              <a:t> </a:t>
            </a:r>
            <a:r>
              <a:rPr lang="pt-BR" dirty="0" smtClean="0"/>
              <a:t>        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</a:rPr>
              <a:t>vetor(unidimensional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) x matriz(bidimensional)</a:t>
            </a:r>
            <a:endParaRPr lang="pt-BR" sz="2800" dirty="0" smtClean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600200"/>
            <a:ext cx="8291512" cy="964704"/>
          </a:xfrm>
        </p:spPr>
        <p:txBody>
          <a:bodyPr/>
          <a:lstStyle/>
          <a:p>
            <a:r>
              <a:rPr lang="pt-BR" sz="24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Pode-se criar um vetor/matriz e inicializar seus elementos com uma declaração de inicialização: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C351B-819B-43DA-8843-6DE2A351754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6958"/>
              </p:ext>
            </p:extLst>
          </p:nvPr>
        </p:nvGraphicFramePr>
        <p:xfrm>
          <a:off x="1154453" y="3140968"/>
          <a:ext cx="2016224" cy="24384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08112"/>
                <a:gridCol w="1008112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c [ 0 ]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-4</a:t>
                      </a:r>
                      <a:endParaRPr lang="pt-BR" sz="14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c [ 1 ]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 [ 2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dirty="0" smtClean="0"/>
                        <a:t>]</a:t>
                      </a:r>
                      <a:endParaRPr lang="pt-BR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 [ 3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dirty="0" smtClean="0"/>
                        <a:t>]</a:t>
                      </a:r>
                      <a:endParaRPr lang="pt-BR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72</a:t>
                      </a:r>
                      <a:endParaRPr lang="pt-BR" sz="14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 [ 4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dirty="0" smtClean="0"/>
                        <a:t>]</a:t>
                      </a:r>
                      <a:endParaRPr lang="pt-BR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64</a:t>
                      </a:r>
                      <a:endParaRPr lang="pt-BR" sz="14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 [ 5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dirty="0" smtClean="0"/>
                        <a:t>]</a:t>
                      </a:r>
                      <a:endParaRPr lang="pt-BR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pt-BR" sz="14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 [ 6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dirty="0" smtClean="0"/>
                        <a:t>]</a:t>
                      </a:r>
                      <a:endParaRPr lang="pt-BR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78</a:t>
                      </a:r>
                      <a:endParaRPr lang="pt-BR" sz="14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 [ 7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dirty="0" smtClean="0"/>
                        <a:t>]</a:t>
                      </a:r>
                      <a:endParaRPr lang="pt-BR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-28398" y="2621868"/>
            <a:ext cx="396068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sz="24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pt-BR" sz="18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c [ ] = </a:t>
            </a:r>
            <a:r>
              <a:rPr lang="pt-BR" sz="18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{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-4 , 6 , 0 , 72 , 64, 53 , 78, 3 </a:t>
            </a:r>
            <a:r>
              <a:rPr lang="pt-BR" sz="18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}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pt-BR" sz="18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2605088" y="6061720"/>
            <a:ext cx="417671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A operação apropriada do new ocorre nos </a:t>
            </a:r>
            <a:r>
              <a:rPr lang="pt-BR" sz="1800" i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“bastidores</a:t>
            </a:r>
            <a:r>
              <a:rPr lang="pt-BR" sz="1800" b="1" i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”</a:t>
            </a:r>
            <a:r>
              <a:rPr lang="pt-BR" sz="18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8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pela JVM.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84931"/>
              </p:ext>
            </p:extLst>
          </p:nvPr>
        </p:nvGraphicFramePr>
        <p:xfrm>
          <a:off x="4716016" y="3356992"/>
          <a:ext cx="3888432" cy="171842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72108"/>
                <a:gridCol w="972108"/>
                <a:gridCol w="972108"/>
                <a:gridCol w="972108"/>
              </a:tblGrid>
              <a:tr h="5895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000" b="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44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44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1" baseline="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pt-B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pt-BR" sz="10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[ </a:t>
                      </a:r>
                      <a:r>
                        <a:rPr lang="pt-BR" sz="1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pt-BR" sz="1000" b="0" dirty="0" smtClean="0">
                          <a:solidFill>
                            <a:schemeClr val="tx1"/>
                          </a:solidFill>
                        </a:rPr>
                        <a:t> ] 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sz="1000" dirty="0" smtClean="0">
                          <a:ln>
                            <a:solidFill>
                              <a:schemeClr val="accent6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pt-BR" sz="1000" dirty="0">
                        <a:ln>
                          <a:solidFill>
                            <a:schemeClr val="accent6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Espaço Reservado para Conteúdo 2"/>
          <p:cNvSpPr txBox="1">
            <a:spLocks/>
          </p:cNvSpPr>
          <p:nvPr/>
        </p:nvSpPr>
        <p:spPr bwMode="auto">
          <a:xfrm>
            <a:off x="4392488" y="2708920"/>
            <a:ext cx="4788024" cy="38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 err="1" smtClean="0">
                <a:ea typeface="Batang" panose="02030600000101010101" pitchFamily="18" charset="-127"/>
                <a:cs typeface="Times New Roman" panose="02020603050405020304" pitchFamily="18" charset="0"/>
              </a:rPr>
              <a:t>int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m[ ][ ] = </a:t>
            </a:r>
            <a:r>
              <a:rPr lang="pt-BR" sz="16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{ { 2,4,6,8 } , { 10,12,14,16 } , </a:t>
            </a:r>
            <a:r>
              <a:rPr lang="pt-BR" sz="1600" b="1" dirty="0">
                <a:ea typeface="Batang" panose="02030600000101010101" pitchFamily="18" charset="-127"/>
                <a:cs typeface="Times New Roman" panose="02020603050405020304" pitchFamily="18" charset="0"/>
              </a:rPr>
              <a:t>{ </a:t>
            </a:r>
            <a:r>
              <a:rPr lang="pt-BR" sz="16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18,20,22,24 </a:t>
            </a:r>
            <a:r>
              <a:rPr lang="pt-BR" sz="1600" b="1" dirty="0">
                <a:ea typeface="Batang" panose="02030600000101010101" pitchFamily="18" charset="-127"/>
                <a:cs typeface="Times New Roman" panose="02020603050405020304" pitchFamily="18" charset="0"/>
              </a:rPr>
              <a:t>}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pt-BR" sz="1600" b="1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}</a:t>
            </a:r>
            <a:r>
              <a:rPr lang="pt-BR" sz="1600" dirty="0" smtClean="0">
                <a:ea typeface="Batang" panose="02030600000101010101" pitchFamily="18" charset="-127"/>
                <a:cs typeface="Times New Roman" panose="02020603050405020304" pitchFamily="18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pt-BR" sz="1800" dirty="0" smtClean="0"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Geometrico">
  <a:themeElements>
    <a:clrScheme name="Geometrico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e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Geome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e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etrico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D:\Arquivos de programas\Microsoft Office\Templates\Estruturas de apresentação\Geometrico.pot</Template>
  <TotalTime>4635</TotalTime>
  <Words>2661</Words>
  <Application>Microsoft Office PowerPoint</Application>
  <PresentationFormat>Apresentação na tela (4:3)</PresentationFormat>
  <Paragraphs>596</Paragraphs>
  <Slides>19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9" baseType="lpstr">
      <vt:lpstr>Batang</vt:lpstr>
      <vt:lpstr>Arial</vt:lpstr>
      <vt:lpstr>Calibri</vt:lpstr>
      <vt:lpstr>Calibri Light</vt:lpstr>
      <vt:lpstr>Consolas</vt:lpstr>
      <vt:lpstr>Tahoma</vt:lpstr>
      <vt:lpstr>Times New Roman</vt:lpstr>
      <vt:lpstr>Wingdings</vt:lpstr>
      <vt:lpstr>Geometrico</vt:lpstr>
      <vt:lpstr>Clip</vt:lpstr>
      <vt:lpstr>Matriz: vetores multidimensional</vt:lpstr>
      <vt:lpstr>Objetivo</vt:lpstr>
      <vt:lpstr>Conteúdo</vt:lpstr>
      <vt:lpstr>Matriz: conceito</vt:lpstr>
      <vt:lpstr>Declaração                              vetor(unidimensional) x matriz(bidimensional)</vt:lpstr>
      <vt:lpstr>Declaração e instanciação (criação)                                                           vetor(unidimensional) x matriz(bidimensional)</vt:lpstr>
      <vt:lpstr>Criação: valores inicializados                vetor(unidimensional) x matriz(bidimensional)</vt:lpstr>
      <vt:lpstr>Manipulação dos elementos          vetor(unidimensional) x matriz(bidimensional)</vt:lpstr>
      <vt:lpstr>Inicialização                                                          vetor(unidimensional) x matriz(bidimensional)</vt:lpstr>
      <vt:lpstr>Manipulação                                               vetor(unidimensional) x matriz(bidimensional)</vt:lpstr>
      <vt:lpstr>Passando como parâmetro          vetor(unidimensional) x matriz(bidimensional)                   </vt:lpstr>
      <vt:lpstr>Java e a representação de vetor multidimensional</vt:lpstr>
      <vt:lpstr>Manipulando Matriz de modo Genérico</vt:lpstr>
      <vt:lpstr>Manipulando Matriz de modo Genérico</vt:lpstr>
      <vt:lpstr>Manipulando Matriz de modo Genérico                 for aprimorado alinhado</vt:lpstr>
      <vt:lpstr>Matrizes (vetores bidimensionais) com linhas de diferentes tamanhos.</vt:lpstr>
      <vt:lpstr>Gráfico de barra (deitado) para frequência</vt:lpstr>
      <vt:lpstr>Apresentação do PowerPoint</vt:lpstr>
      <vt:lpstr>Próximas aulas</vt:lpstr>
    </vt:vector>
  </TitlesOfParts>
  <Company>Unicamp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naur</dc:creator>
  <cp:lastModifiedBy>naur</cp:lastModifiedBy>
  <cp:revision>820</cp:revision>
  <cp:lastPrinted>2014-03-11T00:11:24Z</cp:lastPrinted>
  <dcterms:created xsi:type="dcterms:W3CDTF">2004-02-26T17:16:42Z</dcterms:created>
  <dcterms:modified xsi:type="dcterms:W3CDTF">2019-03-11T18:43:41Z</dcterms:modified>
</cp:coreProperties>
</file>