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notesMasterIdLst>
    <p:notesMasterId r:id="rId23"/>
  </p:notesMasterIdLst>
  <p:sldIdLst>
    <p:sldId id="256" r:id="rId2"/>
    <p:sldId id="401" r:id="rId3"/>
    <p:sldId id="399" r:id="rId4"/>
    <p:sldId id="382" r:id="rId5"/>
    <p:sldId id="395" r:id="rId6"/>
    <p:sldId id="424" r:id="rId7"/>
    <p:sldId id="425" r:id="rId8"/>
    <p:sldId id="426" r:id="rId9"/>
    <p:sldId id="427" r:id="rId10"/>
    <p:sldId id="428" r:id="rId11"/>
    <p:sldId id="429" r:id="rId12"/>
    <p:sldId id="430" r:id="rId13"/>
    <p:sldId id="431" r:id="rId14"/>
    <p:sldId id="405" r:id="rId15"/>
    <p:sldId id="396" r:id="rId16"/>
    <p:sldId id="397" r:id="rId17"/>
    <p:sldId id="412" r:id="rId18"/>
    <p:sldId id="422" r:id="rId19"/>
    <p:sldId id="413" r:id="rId20"/>
    <p:sldId id="432" r:id="rId21"/>
    <p:sldId id="381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9F42"/>
    <a:srgbClr val="F9F9F9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4" autoAdjust="0"/>
    <p:restoredTop sz="76809" autoAdjust="0"/>
  </p:normalViewPr>
  <p:slideViewPr>
    <p:cSldViewPr snapToGrid="0">
      <p:cViewPr varScale="1">
        <p:scale>
          <a:sx n="66" d="100"/>
          <a:sy n="66" d="100"/>
        </p:scale>
        <p:origin x="1238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6F471-8F83-40DC-A8ED-BE4126B29409}" type="datetimeFigureOut">
              <a:rPr lang="pt-BR" smtClean="0"/>
              <a:t>21/05/2021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139A8-FC88-4D10-A165-8D8FF469C6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6309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1139A8-FC88-4D10-A165-8D8FF469C6E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366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9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5168900"/>
            <a:ext cx="12192000" cy="168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0973754-2A46-4A7E-A125-20B69955B9AC}" type="datetimeFigureOut">
              <a:rPr lang="pt-BR" smtClean="0"/>
              <a:t>21/05/2021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693FCA4-E992-431D-9E4A-CDB0109EA6DD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Imagem 10" descr="Uma imagem contendo Ícone&#10;&#10;Descrição gerada automaticamente">
            <a:extLst>
              <a:ext uri="{FF2B5EF4-FFF2-40B4-BE49-F238E27FC236}">
                <a16:creationId xmlns:a16="http://schemas.microsoft.com/office/drawing/2014/main" id="{FF5B87B7-A8A6-476A-AF67-2C13F0EECE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544" y="5490590"/>
            <a:ext cx="1340338" cy="115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13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2F9F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274" y="2361427"/>
            <a:ext cx="10753725" cy="3766185"/>
          </a:xfr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7472" indent="-3429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FCA4-E992-431D-9E4A-CDB0109EA6DD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 descr="Uma imagem contendo Ícone&#10;&#10;Descrição gerada automaticamente">
            <a:extLst>
              <a:ext uri="{FF2B5EF4-FFF2-40B4-BE49-F238E27FC236}">
                <a16:creationId xmlns:a16="http://schemas.microsoft.com/office/drawing/2014/main" id="{71845239-C12A-4D61-BF92-4B2DE1178D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062" y="5993273"/>
            <a:ext cx="850937" cy="73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277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1" baseline="0">
                <a:solidFill>
                  <a:srgbClr val="2F9F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73754-2A46-4A7E-A125-20B69955B9AC}" type="datetimeFigureOut">
              <a:rPr lang="pt-BR" smtClean="0"/>
              <a:t>21/05/2021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FCA4-E992-431D-9E4A-CDB0109EA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86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73754-2A46-4A7E-A125-20B69955B9AC}" type="datetimeFigureOut">
              <a:rPr lang="pt-BR" smtClean="0"/>
              <a:t>21/05/2021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FCA4-E992-431D-9E4A-CDB0109EA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00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73754-2A46-4A7E-A125-20B69955B9AC}" type="datetimeFigureOut">
              <a:rPr lang="pt-BR" smtClean="0"/>
              <a:t>21/05/2021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FCA4-E992-431D-9E4A-CDB0109EA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8445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0973754-2A46-4A7E-A125-20B69955B9AC}" type="datetimeFigureOut">
              <a:rPr lang="pt-BR" smtClean="0"/>
              <a:t>21/05/2021</a:t>
            </a:fld>
            <a:endParaRPr lang="pt-B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693FCA4-E992-431D-9E4A-CDB0109EA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17753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73754-2A46-4A7E-A125-20B69955B9AC}" type="datetimeFigureOut">
              <a:rPr lang="pt-BR" smtClean="0"/>
              <a:t>21/05/2021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FCA4-E992-431D-9E4A-CDB0109EA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222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73754-2A46-4A7E-A125-20B69955B9AC}" type="datetimeFigureOut">
              <a:rPr lang="pt-BR" smtClean="0"/>
              <a:t>21/05/2021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FCA4-E992-431D-9E4A-CDB0109EA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201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0973754-2A46-4A7E-A125-20B69955B9AC}" type="datetimeFigureOut">
              <a:rPr lang="pt-BR" smtClean="0"/>
              <a:t>21/05/2021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B693FCA4-E992-431D-9E4A-CDB0109EA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855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62" r:id="rId6"/>
    <p:sldLayoutId id="2147483863" r:id="rId7"/>
    <p:sldLayoutId id="2147483864" r:id="rId8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120" baseline="0">
          <a:solidFill>
            <a:srgbClr val="2F9F4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nio.com/pt/media/colorido-moda-lazer-tenis-desporto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la de fundo abstrata de dados">
            <a:extLst>
              <a:ext uri="{FF2B5EF4-FFF2-40B4-BE49-F238E27FC236}">
                <a16:creationId xmlns:a16="http://schemas.microsoft.com/office/drawing/2014/main" id="{DA530C9F-74EA-4C35-8D12-59EE6E1199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25000"/>
          </a:blip>
          <a:srcRect/>
          <a:stretch/>
        </p:blipFill>
        <p:spPr>
          <a:xfrm>
            <a:off x="20" y="-77481"/>
            <a:ext cx="12191980" cy="68579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>
            <a:normAutofit/>
          </a:bodyPr>
          <a:lstStyle/>
          <a:p>
            <a:r>
              <a:rPr lang="pt-BR" sz="8000" b="1" dirty="0"/>
              <a:t>Programaçã</a:t>
            </a:r>
            <a:r>
              <a:rPr lang="pt-BR" sz="8000" dirty="0"/>
              <a:t>o </a:t>
            </a:r>
            <a:r>
              <a:rPr lang="pt-BR" sz="8000" b="1" dirty="0"/>
              <a:t>Orientada a Objeto </a:t>
            </a:r>
            <a:r>
              <a:rPr lang="pt-BR" sz="8000" dirty="0"/>
              <a:t>I</a:t>
            </a:r>
            <a:endParaRPr lang="pt-BR" sz="80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/>
          <a:p>
            <a:r>
              <a:rPr lang="pt-BR" dirty="0"/>
              <a:t>Prof. </a:t>
            </a:r>
            <a:r>
              <a:rPr lang="pt-BR" dirty="0" err="1"/>
              <a:t>Msc</a:t>
            </a:r>
            <a:r>
              <a:rPr lang="pt-BR" dirty="0"/>
              <a:t>. Hélio Bentzen</a:t>
            </a:r>
          </a:p>
        </p:txBody>
      </p:sp>
    </p:spTree>
    <p:extLst>
      <p:ext uri="{BB962C8B-B14F-4D97-AF65-F5344CB8AC3E}">
        <p14:creationId xmlns:p14="http://schemas.microsoft.com/office/powerpoint/2010/main" val="341576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054873-A3A9-44E5-BB43-4B2EC9300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FA2801-F9FF-44E9-9A44-779EEAE3F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7BEAAF3-FF1C-4FB5-AEFD-8219DD7F9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140"/>
            <a:ext cx="12192000" cy="647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083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15ABC2-23D7-4D92-A06E-C10A42FEE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450842-5ED9-4DEB-9C92-ED2D4B16B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82DC9A7-7C4C-45C7-BD05-F8237CD9F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376237"/>
            <a:ext cx="11058525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570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CA7162-6942-4A82-B64C-99CEE4C83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477" y="5026319"/>
            <a:ext cx="10753725" cy="2334398"/>
          </a:xfrm>
        </p:spPr>
        <p:txBody>
          <a:bodyPr/>
          <a:lstStyle/>
          <a:p>
            <a:r>
              <a:rPr lang="pt-BR" dirty="0"/>
              <a:t>Falando sobre o bolo, comparando com classe e objeto. Das imagens, qual delas é o objeto bolo? Qual dela é a classe (forma) para o bolo?</a:t>
            </a:r>
          </a:p>
          <a:p>
            <a:r>
              <a:rPr lang="pt-BR" dirty="0"/>
              <a:t>Assim podemos dizer que a Classe só dá o formato para os objetos, podemos ter vários objetos daquela classe. </a:t>
            </a:r>
          </a:p>
        </p:txBody>
      </p:sp>
      <p:pic>
        <p:nvPicPr>
          <p:cNvPr id="1026" name="Picture 2" descr="FORMA PARA BOLO MINI VULCÃO P 13X6CM (3194) UN CAPARROZ">
            <a:extLst>
              <a:ext uri="{FF2B5EF4-FFF2-40B4-BE49-F238E27FC236}">
                <a16:creationId xmlns:a16="http://schemas.microsoft.com/office/drawing/2014/main" id="{3025D442-1E65-4726-95FA-9A51D326E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17" y="518902"/>
            <a:ext cx="390525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orma para Bolo Vulcão 21x9cm (2841) un CAPARROZ - lojasantoantonio">
            <a:extLst>
              <a:ext uri="{FF2B5EF4-FFF2-40B4-BE49-F238E27FC236}">
                <a16:creationId xmlns:a16="http://schemas.microsoft.com/office/drawing/2014/main" id="{BD6C40AC-AFB4-4918-B4B2-67EC52CED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542" y="0"/>
            <a:ext cx="3826411" cy="449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206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913C73-0AB0-41B2-8B5A-0BAD41CA8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8973FB-8102-4DD5-A948-87516788E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04F9A01-AF6B-4CF5-B12D-4493DB688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600075"/>
            <a:ext cx="110966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334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Carros de brinquedo enfileirados no chão">
            <a:extLst>
              <a:ext uri="{FF2B5EF4-FFF2-40B4-BE49-F238E27FC236}">
                <a16:creationId xmlns:a16="http://schemas.microsoft.com/office/drawing/2014/main" id="{05B4710E-8D68-4D6D-AAAB-9ECFE9F0FC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48B68E5-358F-432E-B1FF-F48151034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Exercício 00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5B8E81-94EC-479B-A79C-511763A9D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3766185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Cite 4 atributos de um carro</a:t>
            </a:r>
          </a:p>
          <a:p>
            <a:r>
              <a:rPr lang="pt-BR" dirty="0">
                <a:solidFill>
                  <a:schemeClr val="tx1"/>
                </a:solidFill>
              </a:rPr>
              <a:t>Cite 3 métodos deste carro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0250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D7651-6655-449F-B333-A4CA7B7F9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8088A7-00CA-49D3-8C24-BA5BD3B9D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" lvl="1" indent="0">
              <a:buNone/>
            </a:pPr>
            <a:r>
              <a:rPr lang="pt-BR" dirty="0"/>
              <a:t>Objetos de uma mesma classe possuem características e comportamentos semelhantes. </a:t>
            </a:r>
          </a:p>
          <a:p>
            <a:pPr marL="4572" lvl="1" indent="0">
              <a:buNone/>
            </a:pPr>
            <a:endParaRPr lang="pt-BR" dirty="0"/>
          </a:p>
          <a:p>
            <a:pPr marL="4572" lvl="1" indent="0">
              <a:buNone/>
            </a:pPr>
            <a:r>
              <a:rPr lang="pt-BR" dirty="0"/>
              <a:t>As classes são compostas por:</a:t>
            </a:r>
          </a:p>
          <a:p>
            <a:pPr marL="4572" lvl="1" indent="0">
              <a:buNone/>
            </a:pPr>
            <a:endParaRPr lang="pt-BR" dirty="0"/>
          </a:p>
          <a:p>
            <a:pPr lvl="1"/>
            <a:r>
              <a:rPr lang="pt-BR" dirty="0"/>
              <a:t>Atributos</a:t>
            </a:r>
          </a:p>
          <a:p>
            <a:pPr lvl="1"/>
            <a:r>
              <a:rPr lang="pt-BR" dirty="0"/>
              <a:t>Métodos</a:t>
            </a:r>
          </a:p>
          <a:p>
            <a:pPr lvl="1"/>
            <a:r>
              <a:rPr lang="pt-BR" dirty="0"/>
              <a:t>Construtor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E471675-5DB6-4C9A-880E-29B2FB30A33E}"/>
              </a:ext>
            </a:extLst>
          </p:cNvPr>
          <p:cNvSpPr txBox="1"/>
          <p:nvPr/>
        </p:nvSpPr>
        <p:spPr>
          <a:xfrm>
            <a:off x="3805236" y="4557952"/>
            <a:ext cx="4476750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pt-BR" sz="3200" dirty="0" err="1">
                <a:solidFill>
                  <a:srgbClr val="7030A0"/>
                </a:solidFill>
                <a:latin typeface="Consolas" panose="020B0609020204030204" pitchFamily="49" charset="0"/>
              </a:rPr>
              <a:t>public</a:t>
            </a:r>
            <a:r>
              <a:rPr lang="pt-BR" sz="32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pt-BR" sz="3200" dirty="0" err="1">
                <a:solidFill>
                  <a:srgbClr val="7030A0"/>
                </a:solidFill>
                <a:latin typeface="Consolas" panose="020B0609020204030204" pitchFamily="49" charset="0"/>
              </a:rPr>
              <a:t>class</a:t>
            </a:r>
            <a:r>
              <a:rPr lang="pt-BR" sz="3200" dirty="0">
                <a:latin typeface="Consolas" panose="020B0609020204030204" pitchFamily="49" charset="0"/>
              </a:rPr>
              <a:t> Aluno{</a:t>
            </a:r>
          </a:p>
          <a:p>
            <a:endParaRPr lang="pt-BR" sz="3200" dirty="0">
              <a:latin typeface="Consolas" panose="020B0609020204030204" pitchFamily="49" charset="0"/>
            </a:endParaRPr>
          </a:p>
          <a:p>
            <a:r>
              <a:rPr lang="pt-BR" sz="3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1726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A7A4FF-21C6-46A4-8856-6CED1F798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C6425A-9B88-490B-9682-38C19264D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4" y="1828027"/>
            <a:ext cx="10753725" cy="3766185"/>
          </a:xfrm>
        </p:spPr>
        <p:txBody>
          <a:bodyPr/>
          <a:lstStyle/>
          <a:p>
            <a:pPr lvl="1"/>
            <a:r>
              <a:rPr lang="pt-BR" dirty="0"/>
              <a:t>Conjunto de variáveis que determinam quais informações a classe armazenar</a:t>
            </a:r>
          </a:p>
          <a:p>
            <a:pPr lvl="1"/>
            <a:r>
              <a:rPr lang="pt-BR" dirty="0"/>
              <a:t>Possuem visibilidade</a:t>
            </a:r>
          </a:p>
          <a:p>
            <a:pPr lvl="1"/>
            <a:r>
              <a:rPr lang="pt-BR" dirty="0"/>
              <a:t>Uma classe pode ou ter qualquer quantidade de atributos ou não ter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297909F-83E2-4A82-91A0-B698E1E18916}"/>
              </a:ext>
            </a:extLst>
          </p:cNvPr>
          <p:cNvSpPr txBox="1"/>
          <p:nvPr/>
        </p:nvSpPr>
        <p:spPr>
          <a:xfrm>
            <a:off x="2676525" y="3680811"/>
            <a:ext cx="6838950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pt-BR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public</a:t>
            </a:r>
            <a:r>
              <a:rPr lang="pt-BR" sz="24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class</a:t>
            </a:r>
            <a:r>
              <a:rPr lang="pt-BR" sz="2400" dirty="0">
                <a:latin typeface="Consolas" panose="020B0609020204030204" pitchFamily="49" charset="0"/>
              </a:rPr>
              <a:t> Aluno {</a:t>
            </a:r>
          </a:p>
          <a:p>
            <a:endParaRPr lang="pt-BR" sz="2400" dirty="0">
              <a:latin typeface="Consolas" panose="020B0609020204030204" pitchFamily="49" charset="0"/>
            </a:endParaRPr>
          </a:p>
          <a:p>
            <a:r>
              <a:rPr lang="pt-BR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private</a:t>
            </a:r>
            <a:r>
              <a:rPr lang="pt-BR" sz="24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pt-BR" sz="24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latin typeface="Consolas" panose="020B0609020204030204" pitchFamily="49" charset="0"/>
              </a:rPr>
              <a:t>matricula;</a:t>
            </a:r>
          </a:p>
          <a:p>
            <a:r>
              <a:rPr lang="pt-BR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private</a:t>
            </a:r>
            <a:r>
              <a:rPr lang="pt-BR" sz="24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pt-BR" sz="24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>
                <a:latin typeface="Consolas" panose="020B0609020204030204" pitchFamily="49" charset="0"/>
              </a:rPr>
              <a:t>cpf</a:t>
            </a:r>
            <a:r>
              <a:rPr lang="pt-BR" sz="2400" dirty="0">
                <a:latin typeface="Consolas" panose="020B0609020204030204" pitchFamily="49" charset="0"/>
              </a:rPr>
              <a:t>;</a:t>
            </a:r>
          </a:p>
          <a:p>
            <a:r>
              <a:rPr lang="pt-BR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private</a:t>
            </a:r>
            <a:r>
              <a:rPr lang="pt-BR" sz="2400" dirty="0">
                <a:latin typeface="Consolas" panose="020B0609020204030204" pitchFamily="49" charset="0"/>
              </a:rPr>
              <a:t> </a:t>
            </a:r>
            <a:r>
              <a:rPr lang="pt-BR" sz="2400" dirty="0" err="1">
                <a:latin typeface="Consolas" panose="020B0609020204030204" pitchFamily="49" charset="0"/>
              </a:rPr>
              <a:t>String</a:t>
            </a:r>
            <a:r>
              <a:rPr lang="pt-BR" sz="2400" dirty="0">
                <a:latin typeface="Consolas" panose="020B0609020204030204" pitchFamily="49" charset="0"/>
              </a:rPr>
              <a:t> nome;</a:t>
            </a:r>
          </a:p>
          <a:p>
            <a:endParaRPr lang="pt-BR" sz="2400" dirty="0">
              <a:latin typeface="Consolas" panose="020B0609020204030204" pitchFamily="49" charset="0"/>
            </a:endParaRPr>
          </a:p>
          <a:p>
            <a:r>
              <a:rPr lang="pt-BR" sz="2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2607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8B602-56E9-4B6B-8363-93FDF05E2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Construtor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C48981-9032-49BF-B23A-769BE6856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Construtor é um método chamado assim que uma nova instância de objeto for criada</a:t>
            </a:r>
          </a:p>
          <a:p>
            <a:r>
              <a:rPr lang="pt-BR" dirty="0"/>
              <a:t>Existe para garantir uma criação adequada de um objeto</a:t>
            </a:r>
          </a:p>
          <a:p>
            <a:r>
              <a:rPr lang="pt-BR" dirty="0"/>
              <a:t>A identificação de um construtor em uma classe é sempre o mesmo nome da classe.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0962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C5EC33-CB5F-445A-BFED-C9A950826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456" y="0"/>
            <a:ext cx="6994525" cy="588698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800" dirty="0" err="1">
                <a:solidFill>
                  <a:srgbClr val="7030A0"/>
                </a:solidFill>
                <a:latin typeface="Consolas" panose="020B0609020204030204" pitchFamily="49" charset="0"/>
              </a:rPr>
              <a:t>public</a:t>
            </a:r>
            <a:r>
              <a:rPr lang="pt-BR" sz="18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7030A0"/>
                </a:solidFill>
                <a:latin typeface="Consolas" panose="020B0609020204030204" pitchFamily="49" charset="0"/>
              </a:rPr>
              <a:t>class</a:t>
            </a:r>
            <a:r>
              <a:rPr lang="pt-BR" sz="1800" dirty="0">
                <a:latin typeface="Consolas" panose="020B0609020204030204" pitchFamily="49" charset="0"/>
              </a:rPr>
              <a:t> Pessoa {</a:t>
            </a:r>
          </a:p>
          <a:p>
            <a:pPr marL="266700" indent="0">
              <a:lnSpc>
                <a:spcPct val="100000"/>
              </a:lnSpc>
              <a:spcBef>
                <a:spcPts val="0"/>
              </a:spcBef>
            </a:pPr>
            <a:endParaRPr lang="pt-BR" sz="10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266700" indent="0">
              <a:lnSpc>
                <a:spcPct val="100000"/>
              </a:lnSpc>
              <a:spcBef>
                <a:spcPts val="0"/>
              </a:spcBef>
            </a:pPr>
            <a:r>
              <a:rPr lang="pt-BR" sz="1800" dirty="0" err="1">
                <a:solidFill>
                  <a:srgbClr val="7030A0"/>
                </a:solidFill>
                <a:latin typeface="Consolas" panose="020B0609020204030204" pitchFamily="49" charset="0"/>
              </a:rPr>
              <a:t>private</a:t>
            </a:r>
            <a:r>
              <a:rPr lang="pt-BR" sz="1800" dirty="0">
                <a:latin typeface="Consolas" panose="020B0609020204030204" pitchFamily="49" charset="0"/>
              </a:rPr>
              <a:t> </a:t>
            </a:r>
            <a:r>
              <a:rPr lang="pt-BR" sz="1800" dirty="0" err="1">
                <a:latin typeface="Consolas" panose="020B0609020204030204" pitchFamily="49" charset="0"/>
              </a:rPr>
              <a:t>int</a:t>
            </a:r>
            <a:r>
              <a:rPr lang="pt-BR" sz="1800" dirty="0"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cpf</a:t>
            </a:r>
            <a:r>
              <a:rPr lang="pt-BR" sz="1800" dirty="0">
                <a:latin typeface="Consolas" panose="020B0609020204030204" pitchFamily="49" charset="0"/>
              </a:rPr>
              <a:t>;</a:t>
            </a:r>
          </a:p>
          <a:p>
            <a:pPr marL="266700" indent="0">
              <a:lnSpc>
                <a:spcPct val="100000"/>
              </a:lnSpc>
              <a:spcBef>
                <a:spcPts val="0"/>
              </a:spcBef>
            </a:pPr>
            <a:r>
              <a:rPr lang="pt-BR" sz="1800" dirty="0" err="1">
                <a:solidFill>
                  <a:srgbClr val="7030A0"/>
                </a:solidFill>
                <a:latin typeface="Consolas" panose="020B0609020204030204" pitchFamily="49" charset="0"/>
              </a:rPr>
              <a:t>private</a:t>
            </a:r>
            <a:r>
              <a:rPr lang="pt-BR" sz="1800" dirty="0">
                <a:latin typeface="Consolas" panose="020B0609020204030204" pitchFamily="49" charset="0"/>
              </a:rPr>
              <a:t> </a:t>
            </a:r>
            <a:r>
              <a:rPr lang="pt-BR" sz="1800" dirty="0" err="1">
                <a:latin typeface="Consolas" panose="020B0609020204030204" pitchFamily="49" charset="0"/>
              </a:rPr>
              <a:t>String</a:t>
            </a:r>
            <a:r>
              <a:rPr lang="pt-BR" sz="1800" dirty="0"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0070C0"/>
                </a:solidFill>
                <a:latin typeface="Consolas" panose="020B0609020204030204" pitchFamily="49" charset="0"/>
              </a:rPr>
              <a:t>nome</a:t>
            </a:r>
            <a:r>
              <a:rPr lang="pt-BR" sz="1800" dirty="0">
                <a:latin typeface="Consolas" panose="020B0609020204030204" pitchFamily="49" charset="0"/>
              </a:rPr>
              <a:t>;</a:t>
            </a:r>
          </a:p>
          <a:p>
            <a:pPr marL="266700" indent="0">
              <a:lnSpc>
                <a:spcPct val="100000"/>
              </a:lnSpc>
              <a:spcBef>
                <a:spcPts val="0"/>
              </a:spcBef>
            </a:pPr>
            <a:endParaRPr lang="pt-BR" sz="1100" dirty="0">
              <a:latin typeface="Consolas" panose="020B0609020204030204" pitchFamily="49" charset="0"/>
            </a:endParaRPr>
          </a:p>
          <a:p>
            <a:pPr marL="266700" indent="0">
              <a:lnSpc>
                <a:spcPct val="100000"/>
              </a:lnSpc>
              <a:spcBef>
                <a:spcPts val="0"/>
              </a:spcBef>
            </a:pPr>
            <a:r>
              <a:rPr lang="pt-BR" sz="1800" dirty="0" err="1">
                <a:solidFill>
                  <a:srgbClr val="7030A0"/>
                </a:solidFill>
                <a:latin typeface="Consolas" panose="020B0609020204030204" pitchFamily="49" charset="0"/>
              </a:rPr>
              <a:t>public</a:t>
            </a:r>
            <a:r>
              <a:rPr lang="pt-BR" sz="1800" dirty="0">
                <a:latin typeface="Consolas" panose="020B0609020204030204" pitchFamily="49" charset="0"/>
              </a:rPr>
              <a:t> Pessoa(</a:t>
            </a:r>
            <a:r>
              <a:rPr lang="pt-BR" sz="1800" dirty="0" err="1">
                <a:latin typeface="Consolas" panose="020B0609020204030204" pitchFamily="49" charset="0"/>
              </a:rPr>
              <a:t>int</a:t>
            </a:r>
            <a:r>
              <a:rPr lang="pt-BR" sz="1800" dirty="0">
                <a:latin typeface="Consolas" panose="020B0609020204030204" pitchFamily="49" charset="0"/>
              </a:rPr>
              <a:t> </a:t>
            </a:r>
            <a:r>
              <a:rPr lang="pt-BR" sz="1800" dirty="0" err="1">
                <a:latin typeface="Consolas" panose="020B0609020204030204" pitchFamily="49" charset="0"/>
              </a:rPr>
              <a:t>cpf</a:t>
            </a:r>
            <a:r>
              <a:rPr lang="pt-BR" sz="1800" dirty="0">
                <a:latin typeface="Consolas" panose="020B0609020204030204" pitchFamily="49" charset="0"/>
              </a:rPr>
              <a:t>, </a:t>
            </a:r>
            <a:r>
              <a:rPr lang="pt-BR" sz="1800" dirty="0" err="1">
                <a:latin typeface="Consolas" panose="020B0609020204030204" pitchFamily="49" charset="0"/>
              </a:rPr>
              <a:t>String</a:t>
            </a:r>
            <a:r>
              <a:rPr lang="pt-BR" sz="1800" dirty="0">
                <a:latin typeface="Consolas" panose="020B0609020204030204" pitchFamily="49" charset="0"/>
              </a:rPr>
              <a:t> nome) {</a:t>
            </a:r>
          </a:p>
          <a:p>
            <a:pPr marL="522732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dirty="0" err="1">
                <a:solidFill>
                  <a:srgbClr val="7030A0"/>
                </a:solidFill>
                <a:latin typeface="Consolas" panose="020B0609020204030204" pitchFamily="49" charset="0"/>
              </a:rPr>
              <a:t>this</a:t>
            </a:r>
            <a:r>
              <a:rPr lang="pt-BR" sz="1800" dirty="0" err="1"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cpf</a:t>
            </a:r>
            <a:r>
              <a:rPr lang="pt-BR" sz="1800" dirty="0">
                <a:latin typeface="Consolas" panose="020B0609020204030204" pitchFamily="49" charset="0"/>
              </a:rPr>
              <a:t> = </a:t>
            </a:r>
            <a:r>
              <a:rPr lang="pt-BR" sz="1800" dirty="0" err="1">
                <a:latin typeface="Consolas" panose="020B0609020204030204" pitchFamily="49" charset="0"/>
              </a:rPr>
              <a:t>cpf</a:t>
            </a:r>
            <a:r>
              <a:rPr lang="pt-BR" sz="1800" dirty="0">
                <a:latin typeface="Consolas" panose="020B0609020204030204" pitchFamily="49" charset="0"/>
              </a:rPr>
              <a:t>;</a:t>
            </a:r>
          </a:p>
          <a:p>
            <a:pPr marL="522732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dirty="0" err="1">
                <a:solidFill>
                  <a:srgbClr val="7030A0"/>
                </a:solidFill>
                <a:latin typeface="Consolas" panose="020B0609020204030204" pitchFamily="49" charset="0"/>
              </a:rPr>
              <a:t>this</a:t>
            </a:r>
            <a:r>
              <a:rPr lang="pt-BR" sz="1800" dirty="0" err="1"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nome</a:t>
            </a:r>
            <a:r>
              <a:rPr lang="pt-BR" sz="1800" dirty="0">
                <a:latin typeface="Consolas" panose="020B0609020204030204" pitchFamily="49" charset="0"/>
              </a:rPr>
              <a:t> = nome;</a:t>
            </a:r>
          </a:p>
          <a:p>
            <a:pPr marL="266700" indent="0">
              <a:lnSpc>
                <a:spcPct val="100000"/>
              </a:lnSpc>
              <a:spcBef>
                <a:spcPts val="0"/>
              </a:spcBef>
            </a:pPr>
            <a:r>
              <a:rPr lang="pt-BR" sz="1800" dirty="0">
                <a:latin typeface="Consolas" panose="020B0609020204030204" pitchFamily="49" charset="0"/>
              </a:rPr>
              <a:t>}</a:t>
            </a:r>
          </a:p>
          <a:p>
            <a:pPr marL="266700" indent="0">
              <a:lnSpc>
                <a:spcPct val="100000"/>
              </a:lnSpc>
              <a:spcBef>
                <a:spcPts val="0"/>
              </a:spcBef>
            </a:pPr>
            <a:r>
              <a:rPr lang="pt-BR" sz="1800" dirty="0" err="1">
                <a:solidFill>
                  <a:srgbClr val="7030A0"/>
                </a:solidFill>
                <a:latin typeface="Consolas" panose="020B0609020204030204" pitchFamily="49" charset="0"/>
              </a:rPr>
              <a:t>public</a:t>
            </a:r>
            <a:r>
              <a:rPr lang="pt-BR" sz="1800" dirty="0">
                <a:latin typeface="Consolas" panose="020B0609020204030204" pitchFamily="49" charset="0"/>
              </a:rPr>
              <a:t> </a:t>
            </a:r>
            <a:r>
              <a:rPr lang="pt-BR" sz="1800" dirty="0" err="1">
                <a:latin typeface="Consolas" panose="020B0609020204030204" pitchFamily="49" charset="0"/>
              </a:rPr>
              <a:t>int</a:t>
            </a:r>
            <a:r>
              <a:rPr lang="pt-BR" sz="1800" dirty="0">
                <a:latin typeface="Consolas" panose="020B0609020204030204" pitchFamily="49" charset="0"/>
              </a:rPr>
              <a:t> </a:t>
            </a:r>
            <a:r>
              <a:rPr lang="pt-BR" sz="1800" dirty="0" err="1">
                <a:latin typeface="Consolas" panose="020B0609020204030204" pitchFamily="49" charset="0"/>
              </a:rPr>
              <a:t>getCpf</a:t>
            </a:r>
            <a:r>
              <a:rPr lang="pt-BR" sz="1800" dirty="0">
                <a:latin typeface="Consolas" panose="020B0609020204030204" pitchFamily="49" charset="0"/>
              </a:rPr>
              <a:t>() {</a:t>
            </a:r>
          </a:p>
          <a:p>
            <a:pPr marL="522732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dirty="0" err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pt-BR" sz="1800" dirty="0"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cpf</a:t>
            </a:r>
            <a:r>
              <a:rPr lang="pt-BR" sz="1800" dirty="0">
                <a:latin typeface="Consolas" panose="020B0609020204030204" pitchFamily="49" charset="0"/>
              </a:rPr>
              <a:t>;</a:t>
            </a:r>
          </a:p>
          <a:p>
            <a:pPr marL="266700" indent="0">
              <a:lnSpc>
                <a:spcPct val="100000"/>
              </a:lnSpc>
              <a:spcBef>
                <a:spcPts val="0"/>
              </a:spcBef>
            </a:pPr>
            <a:r>
              <a:rPr lang="pt-BR" sz="1800" dirty="0">
                <a:latin typeface="Consolas" panose="020B0609020204030204" pitchFamily="49" charset="0"/>
              </a:rPr>
              <a:t>}</a:t>
            </a:r>
          </a:p>
          <a:p>
            <a:pPr marL="266700" indent="0">
              <a:lnSpc>
                <a:spcPct val="100000"/>
              </a:lnSpc>
              <a:spcBef>
                <a:spcPts val="0"/>
              </a:spcBef>
            </a:pPr>
            <a:r>
              <a:rPr lang="pt-BR" sz="1800" dirty="0" err="1">
                <a:solidFill>
                  <a:srgbClr val="7030A0"/>
                </a:solidFill>
                <a:latin typeface="Consolas" panose="020B0609020204030204" pitchFamily="49" charset="0"/>
              </a:rPr>
              <a:t>public</a:t>
            </a:r>
            <a:r>
              <a:rPr lang="pt-BR" sz="1800" dirty="0">
                <a:latin typeface="Consolas" panose="020B0609020204030204" pitchFamily="49" charset="0"/>
              </a:rPr>
              <a:t> </a:t>
            </a:r>
            <a:r>
              <a:rPr lang="pt-BR" sz="1800" dirty="0" err="1">
                <a:latin typeface="Consolas" panose="020B0609020204030204" pitchFamily="49" charset="0"/>
              </a:rPr>
              <a:t>void</a:t>
            </a:r>
            <a:r>
              <a:rPr lang="pt-BR" sz="1800" dirty="0">
                <a:latin typeface="Consolas" panose="020B0609020204030204" pitchFamily="49" charset="0"/>
              </a:rPr>
              <a:t> </a:t>
            </a:r>
            <a:r>
              <a:rPr lang="pt-BR" sz="1800" dirty="0" err="1">
                <a:latin typeface="Consolas" panose="020B0609020204030204" pitchFamily="49" charset="0"/>
              </a:rPr>
              <a:t>setCpf</a:t>
            </a:r>
            <a:r>
              <a:rPr lang="pt-BR" sz="1800" dirty="0">
                <a:latin typeface="Consolas" panose="020B0609020204030204" pitchFamily="49" charset="0"/>
              </a:rPr>
              <a:t>(</a:t>
            </a:r>
            <a:r>
              <a:rPr lang="pt-BR" sz="1800" dirty="0" err="1">
                <a:latin typeface="Consolas" panose="020B0609020204030204" pitchFamily="49" charset="0"/>
              </a:rPr>
              <a:t>int</a:t>
            </a:r>
            <a:r>
              <a:rPr lang="pt-BR" sz="1800" dirty="0">
                <a:latin typeface="Consolas" panose="020B0609020204030204" pitchFamily="49" charset="0"/>
              </a:rPr>
              <a:t> </a:t>
            </a:r>
            <a:r>
              <a:rPr lang="pt-BR" sz="1800" dirty="0" err="1">
                <a:highlight>
                  <a:srgbClr val="FF00FF"/>
                </a:highlight>
                <a:latin typeface="Consolas" panose="020B0609020204030204" pitchFamily="49" charset="0"/>
              </a:rPr>
              <a:t>cpf</a:t>
            </a:r>
            <a:r>
              <a:rPr lang="pt-BR" sz="1800" dirty="0">
                <a:latin typeface="Consolas" panose="020B0609020204030204" pitchFamily="49" charset="0"/>
              </a:rPr>
              <a:t>) {</a:t>
            </a:r>
          </a:p>
          <a:p>
            <a:pPr marL="2667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dirty="0">
                <a:solidFill>
                  <a:srgbClr val="7030A0"/>
                </a:solidFill>
                <a:latin typeface="Consolas" panose="020B0609020204030204" pitchFamily="49" charset="0"/>
              </a:rPr>
              <a:t>   </a:t>
            </a:r>
            <a:r>
              <a:rPr lang="pt-BR" sz="1800" dirty="0" err="1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pt-BR" sz="1800" dirty="0" err="1"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cpf</a:t>
            </a:r>
            <a:r>
              <a:rPr lang="pt-BR" sz="1800" dirty="0">
                <a:latin typeface="Consolas" panose="020B0609020204030204" pitchFamily="49" charset="0"/>
              </a:rPr>
              <a:t> = </a:t>
            </a:r>
            <a:r>
              <a:rPr lang="pt-BR" sz="1800" dirty="0" err="1">
                <a:highlight>
                  <a:srgbClr val="FF00FF"/>
                </a:highlight>
                <a:latin typeface="Consolas" panose="020B0609020204030204" pitchFamily="49" charset="0"/>
              </a:rPr>
              <a:t>cpf</a:t>
            </a:r>
            <a:r>
              <a:rPr lang="pt-BR" sz="1800" dirty="0">
                <a:latin typeface="Consolas" panose="020B0609020204030204" pitchFamily="49" charset="0"/>
              </a:rPr>
              <a:t>;</a:t>
            </a:r>
          </a:p>
          <a:p>
            <a:pPr marL="266700" indent="0">
              <a:lnSpc>
                <a:spcPct val="100000"/>
              </a:lnSpc>
              <a:spcBef>
                <a:spcPts val="0"/>
              </a:spcBef>
            </a:pPr>
            <a:r>
              <a:rPr lang="pt-BR" sz="1800" dirty="0">
                <a:latin typeface="Consolas" panose="020B0609020204030204" pitchFamily="49" charset="0"/>
              </a:rPr>
              <a:t>}</a:t>
            </a:r>
          </a:p>
          <a:p>
            <a:pPr marL="266700" indent="0">
              <a:lnSpc>
                <a:spcPct val="100000"/>
              </a:lnSpc>
              <a:spcBef>
                <a:spcPts val="0"/>
              </a:spcBef>
            </a:pPr>
            <a:r>
              <a:rPr lang="pt-BR" sz="1800" dirty="0" err="1">
                <a:solidFill>
                  <a:srgbClr val="7030A0"/>
                </a:solidFill>
                <a:latin typeface="Consolas" panose="020B0609020204030204" pitchFamily="49" charset="0"/>
              </a:rPr>
              <a:t>public</a:t>
            </a:r>
            <a:r>
              <a:rPr lang="pt-BR" sz="1800" dirty="0">
                <a:latin typeface="Consolas" panose="020B0609020204030204" pitchFamily="49" charset="0"/>
              </a:rPr>
              <a:t> </a:t>
            </a:r>
            <a:r>
              <a:rPr lang="pt-BR" sz="1800" dirty="0" err="1">
                <a:latin typeface="Consolas" panose="020B0609020204030204" pitchFamily="49" charset="0"/>
              </a:rPr>
              <a:t>String</a:t>
            </a:r>
            <a:r>
              <a:rPr lang="pt-BR" sz="1800" dirty="0">
                <a:latin typeface="Consolas" panose="020B0609020204030204" pitchFamily="49" charset="0"/>
              </a:rPr>
              <a:t> </a:t>
            </a:r>
            <a:r>
              <a:rPr lang="pt-BR" sz="1800" dirty="0" err="1">
                <a:latin typeface="Consolas" panose="020B0609020204030204" pitchFamily="49" charset="0"/>
              </a:rPr>
              <a:t>getNome</a:t>
            </a:r>
            <a:r>
              <a:rPr lang="pt-BR" sz="1800" dirty="0">
                <a:latin typeface="Consolas" panose="020B0609020204030204" pitchFamily="49" charset="0"/>
              </a:rPr>
              <a:t>() {</a:t>
            </a:r>
          </a:p>
          <a:p>
            <a:pPr marL="2667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dirty="0">
                <a:solidFill>
                  <a:srgbClr val="7030A0"/>
                </a:solidFill>
                <a:latin typeface="Consolas" panose="020B0609020204030204" pitchFamily="49" charset="0"/>
              </a:rPr>
              <a:t>    </a:t>
            </a:r>
            <a:r>
              <a:rPr lang="pt-BR" sz="1800" dirty="0" err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pt-BR" sz="1800" dirty="0"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0070C0"/>
                </a:solidFill>
                <a:latin typeface="Consolas" panose="020B0609020204030204" pitchFamily="49" charset="0"/>
              </a:rPr>
              <a:t>nome</a:t>
            </a:r>
            <a:r>
              <a:rPr lang="pt-BR" sz="1800" dirty="0">
                <a:latin typeface="Consolas" panose="020B0609020204030204" pitchFamily="49" charset="0"/>
              </a:rPr>
              <a:t>;</a:t>
            </a:r>
          </a:p>
          <a:p>
            <a:pPr marL="266700" indent="0">
              <a:lnSpc>
                <a:spcPct val="100000"/>
              </a:lnSpc>
              <a:spcBef>
                <a:spcPts val="0"/>
              </a:spcBef>
            </a:pPr>
            <a:r>
              <a:rPr lang="pt-BR" sz="1800" dirty="0">
                <a:latin typeface="Consolas" panose="020B0609020204030204" pitchFamily="49" charset="0"/>
              </a:rPr>
              <a:t>}</a:t>
            </a:r>
          </a:p>
          <a:p>
            <a:pPr marL="266700" indent="0">
              <a:lnSpc>
                <a:spcPct val="100000"/>
              </a:lnSpc>
              <a:spcBef>
                <a:spcPts val="0"/>
              </a:spcBef>
            </a:pPr>
            <a:r>
              <a:rPr lang="pt-BR" sz="1800" dirty="0" err="1">
                <a:solidFill>
                  <a:srgbClr val="7030A0"/>
                </a:solidFill>
                <a:latin typeface="Consolas" panose="020B0609020204030204" pitchFamily="49" charset="0"/>
              </a:rPr>
              <a:t>public</a:t>
            </a:r>
            <a:r>
              <a:rPr lang="pt-BR" sz="1800" dirty="0">
                <a:latin typeface="Consolas" panose="020B0609020204030204" pitchFamily="49" charset="0"/>
              </a:rPr>
              <a:t> </a:t>
            </a:r>
            <a:r>
              <a:rPr lang="pt-BR" sz="1800" dirty="0" err="1">
                <a:latin typeface="Consolas" panose="020B0609020204030204" pitchFamily="49" charset="0"/>
              </a:rPr>
              <a:t>void</a:t>
            </a:r>
            <a:r>
              <a:rPr lang="pt-BR" sz="1800" dirty="0">
                <a:latin typeface="Consolas" panose="020B0609020204030204" pitchFamily="49" charset="0"/>
              </a:rPr>
              <a:t> </a:t>
            </a:r>
            <a:r>
              <a:rPr lang="pt-BR" sz="1800" dirty="0" err="1">
                <a:latin typeface="Consolas" panose="020B0609020204030204" pitchFamily="49" charset="0"/>
              </a:rPr>
              <a:t>setNome</a:t>
            </a:r>
            <a:r>
              <a:rPr lang="pt-BR" sz="1800" dirty="0">
                <a:latin typeface="Consolas" panose="020B0609020204030204" pitchFamily="49" charset="0"/>
              </a:rPr>
              <a:t>(</a:t>
            </a:r>
            <a:r>
              <a:rPr lang="pt-BR" sz="1800" dirty="0" err="1">
                <a:latin typeface="Consolas" panose="020B0609020204030204" pitchFamily="49" charset="0"/>
              </a:rPr>
              <a:t>String</a:t>
            </a:r>
            <a:r>
              <a:rPr lang="pt-BR" sz="1800" dirty="0">
                <a:latin typeface="Consolas" panose="020B0609020204030204" pitchFamily="49" charset="0"/>
              </a:rPr>
              <a:t> nome) {</a:t>
            </a:r>
          </a:p>
          <a:p>
            <a:pPr marL="2667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dirty="0">
                <a:solidFill>
                  <a:srgbClr val="7030A0"/>
                </a:solidFill>
                <a:latin typeface="Consolas" panose="020B0609020204030204" pitchFamily="49" charset="0"/>
              </a:rPr>
              <a:t>    </a:t>
            </a:r>
            <a:r>
              <a:rPr lang="pt-BR" sz="1800" dirty="0" err="1">
                <a:solidFill>
                  <a:srgbClr val="7030A0"/>
                </a:solidFill>
                <a:latin typeface="Consolas" panose="020B0609020204030204" pitchFamily="49" charset="0"/>
              </a:rPr>
              <a:t>this</a:t>
            </a:r>
            <a:r>
              <a:rPr lang="pt-BR" sz="1800" dirty="0" err="1"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nome</a:t>
            </a:r>
            <a:r>
              <a:rPr lang="pt-BR" sz="1800" dirty="0">
                <a:latin typeface="Consolas" panose="020B0609020204030204" pitchFamily="49" charset="0"/>
              </a:rPr>
              <a:t> = nome;</a:t>
            </a:r>
          </a:p>
          <a:p>
            <a:pPr marL="266700" indent="0">
              <a:lnSpc>
                <a:spcPct val="100000"/>
              </a:lnSpc>
              <a:spcBef>
                <a:spcPts val="0"/>
              </a:spcBef>
            </a:pPr>
            <a:r>
              <a:rPr lang="pt-BR" sz="18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8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pt-BR" sz="1800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800" dirty="0">
                <a:latin typeface="Consolas" panose="020B0609020204030204" pitchFamily="49" charset="0"/>
              </a:rPr>
              <a:t>Pessoa p = new Pessoa(10000000, “Helio Fernando”);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pt-BR" sz="1800" dirty="0">
              <a:latin typeface="Consolas" panose="020B0609020204030204" pitchFamily="49" charset="0"/>
            </a:endParaRPr>
          </a:p>
        </p:txBody>
      </p:sp>
      <p:sp>
        <p:nvSpPr>
          <p:cNvPr id="4" name="Chave Direita 3">
            <a:extLst>
              <a:ext uri="{FF2B5EF4-FFF2-40B4-BE49-F238E27FC236}">
                <a16:creationId xmlns:a16="http://schemas.microsoft.com/office/drawing/2014/main" id="{DD66BCC2-DF36-4F30-8CED-6AE2F6AF1B52}"/>
              </a:ext>
            </a:extLst>
          </p:cNvPr>
          <p:cNvSpPr/>
          <p:nvPr/>
        </p:nvSpPr>
        <p:spPr>
          <a:xfrm>
            <a:off x="7696200" y="1460500"/>
            <a:ext cx="355600" cy="1130300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EEDDED-F6A8-4320-9D87-91AD4DF38983}"/>
              </a:ext>
            </a:extLst>
          </p:cNvPr>
          <p:cNvSpPr txBox="1"/>
          <p:nvPr/>
        </p:nvSpPr>
        <p:spPr>
          <a:xfrm flipH="1">
            <a:off x="8051800" y="1840984"/>
            <a:ext cx="1313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Construtor</a:t>
            </a:r>
          </a:p>
        </p:txBody>
      </p:sp>
    </p:spTree>
    <p:extLst>
      <p:ext uri="{BB962C8B-B14F-4D97-AF65-F5344CB8AC3E}">
        <p14:creationId xmlns:p14="http://schemas.microsoft.com/office/powerpoint/2010/main" val="413734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D2015-130F-4A01-891F-2F570E0B7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02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111718-B69B-4B55-8292-7643DE929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4" y="1636295"/>
            <a:ext cx="10753725" cy="4491317"/>
          </a:xfrm>
        </p:spPr>
        <p:txBody>
          <a:bodyPr>
            <a:normAutofit/>
          </a:bodyPr>
          <a:lstStyle/>
          <a:p>
            <a:r>
              <a:rPr lang="pt-BR" dirty="0"/>
              <a:t>Implemente a classe aluno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9C6BAFC-2534-46F6-8418-D442D72B1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34" y="2133600"/>
            <a:ext cx="4352925" cy="47244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22ABAFB-6E1E-4CEC-A517-1596E4990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064" y="2547937"/>
            <a:ext cx="63912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70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EAEAD2-56EC-4AE4-B6D0-8F5EBACE8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17845B-A268-47FE-B12C-DF039293D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4" y="2418577"/>
            <a:ext cx="10753725" cy="3766185"/>
          </a:xfrm>
        </p:spPr>
        <p:txBody>
          <a:bodyPr>
            <a:normAutofit/>
          </a:bodyPr>
          <a:lstStyle/>
          <a:p>
            <a:r>
              <a:rPr lang="pt-BR" sz="3200" dirty="0"/>
              <a:t>Orientação a objetos significa organizar o mundo real com uma coleção de objetos que incorporam </a:t>
            </a:r>
            <a:r>
              <a:rPr lang="pt-BR" sz="3200" b="1" dirty="0"/>
              <a:t>estrutura de dados </a:t>
            </a:r>
            <a:r>
              <a:rPr lang="pt-BR" sz="3200" dirty="0"/>
              <a:t>e</a:t>
            </a:r>
            <a:r>
              <a:rPr lang="pt-BR" sz="3200" b="1" dirty="0"/>
              <a:t> operações </a:t>
            </a:r>
            <a:r>
              <a:rPr lang="pt-BR" sz="3200" dirty="0"/>
              <a:t>que manipulam os dados.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28957250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FD695C-10FA-439E-948D-9E89C5E8F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46DB6E-EBE6-46E3-B595-E02A76696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2828887-B2E6-4C65-8D38-954B92F2C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79" y="614892"/>
            <a:ext cx="10982325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74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14D391F-BD97-4AAA-9AC8-3F616EB35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9675A8-A7F1-4649-AA40-FA875D195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038" y="770467"/>
            <a:ext cx="3740270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Programação orientada a Objetos?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620253-65CA-4C66-ADE0-DDD3CC8A9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3038" y="4206876"/>
            <a:ext cx="3660084" cy="16459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262626"/>
                </a:solidFill>
                <a:latin typeface="+mj-lt"/>
                <a:ea typeface="+mn-ea"/>
                <a:cs typeface="+mn-cs"/>
              </a:rPr>
              <a:t>Um </a:t>
            </a:r>
            <a:r>
              <a:rPr lang="en-US" sz="1800" b="1" dirty="0" err="1">
                <a:solidFill>
                  <a:srgbClr val="262626"/>
                </a:solidFill>
                <a:latin typeface="+mj-lt"/>
                <a:ea typeface="+mn-ea"/>
                <a:cs typeface="+mn-cs"/>
              </a:rPr>
              <a:t>estilo</a:t>
            </a:r>
            <a:r>
              <a:rPr lang="en-US" sz="1800" b="1" dirty="0">
                <a:solidFill>
                  <a:srgbClr val="262626"/>
                </a:solidFill>
                <a:latin typeface="+mj-lt"/>
                <a:ea typeface="+mn-ea"/>
                <a:cs typeface="+mn-cs"/>
              </a:rPr>
              <a:t> de </a:t>
            </a:r>
            <a:r>
              <a:rPr lang="en-US" sz="1800" b="1" dirty="0" err="1">
                <a:solidFill>
                  <a:srgbClr val="262626"/>
                </a:solidFill>
                <a:latin typeface="+mj-lt"/>
                <a:ea typeface="+mn-ea"/>
                <a:cs typeface="+mn-cs"/>
              </a:rPr>
              <a:t>programação</a:t>
            </a:r>
            <a:endParaRPr lang="en-US" sz="1800" b="1" dirty="0">
              <a:solidFill>
                <a:srgbClr val="262626"/>
              </a:solidFill>
              <a:latin typeface="+mj-lt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2DC67A4-D7AA-4373-A0D2-591098C493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3248" r="13248"/>
          <a:stretch/>
        </p:blipFill>
        <p:spPr>
          <a:xfrm>
            <a:off x="-25785" y="-77482"/>
            <a:ext cx="755226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71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082EE0-53C2-46BE-B661-E580BBDB5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Estruturada </a:t>
            </a:r>
            <a:r>
              <a:rPr lang="pt-BR" dirty="0" err="1"/>
              <a:t>vs</a:t>
            </a:r>
            <a:r>
              <a:rPr lang="pt-BR" dirty="0"/>
              <a:t> OO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8E763B-C93B-4035-8D8E-AB4504DF3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A6C39A2-35F2-457B-8F0F-F0A4CE912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583" y="2017366"/>
            <a:ext cx="7460055" cy="445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584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8AD63A-E827-4958-A4DD-E8E57D818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geral de conceitos de POO</a:t>
            </a:r>
          </a:p>
        </p:txBody>
      </p:sp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D6BF3396-5E4B-4EAB-8A64-3F39FDCBAE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281" y="2362200"/>
            <a:ext cx="6589712" cy="3765550"/>
          </a:xfrm>
        </p:spPr>
      </p:pic>
    </p:spTree>
    <p:extLst>
      <p:ext uri="{BB962C8B-B14F-4D97-AF65-F5344CB8AC3E}">
        <p14:creationId xmlns:p14="http://schemas.microsoft.com/office/powerpoint/2010/main" val="1341378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59ABC9-25FC-4750-AF2A-7F17E8DF9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pt-BR" sz="4400">
                <a:solidFill>
                  <a:srgbClr val="FFFFFF"/>
                </a:solidFill>
              </a:rPr>
              <a:t>POO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E291C3-3A62-4C88-BC5B-E999B8A1F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anchor="ctr">
            <a:normAutofit/>
          </a:bodyPr>
          <a:lstStyle/>
          <a:p>
            <a:r>
              <a:rPr lang="pt-BR" dirty="0"/>
              <a:t>A Programação Orientada a Objetos é formada por: </a:t>
            </a:r>
          </a:p>
          <a:p>
            <a:endParaRPr lang="pt-BR" dirty="0"/>
          </a:p>
          <a:p>
            <a:pPr lvl="1"/>
            <a:r>
              <a:rPr lang="pt-BR" dirty="0"/>
              <a:t>Objetos</a:t>
            </a:r>
          </a:p>
          <a:p>
            <a:pPr lvl="1"/>
            <a:r>
              <a:rPr lang="pt-BR" dirty="0"/>
              <a:t>Classes</a:t>
            </a:r>
          </a:p>
          <a:p>
            <a:pPr lvl="1"/>
            <a:r>
              <a:rPr lang="pt-BR" dirty="0"/>
              <a:t>Atributos</a:t>
            </a:r>
          </a:p>
          <a:p>
            <a:pPr lvl="1"/>
            <a:r>
              <a:rPr lang="pt-BR" dirty="0"/>
              <a:t>Métodos</a:t>
            </a:r>
          </a:p>
          <a:p>
            <a:pPr lvl="1"/>
            <a:r>
              <a:rPr lang="pt-BR" dirty="0"/>
              <a:t>Construtores</a:t>
            </a:r>
          </a:p>
        </p:txBody>
      </p:sp>
    </p:spTree>
    <p:extLst>
      <p:ext uri="{BB962C8B-B14F-4D97-AF65-F5344CB8AC3E}">
        <p14:creationId xmlns:p14="http://schemas.microsoft.com/office/powerpoint/2010/main" val="305959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4C61CD-5264-4042-A050-3E21C7FAC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9D0054-A308-467F-9E8E-25791CA56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F571D7F-1006-43EE-9C78-86206A476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3714"/>
            <a:ext cx="12192000" cy="621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878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E8A7D-19A7-41EC-BE56-F982C8DC9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BA6344-4C7A-49E8-8F3C-82CC768CF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C0F3638-9629-47B3-80E4-1D2C13CCD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845"/>
            <a:ext cx="12192000" cy="673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626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5AB933-3213-4B52-A8E2-E316C0B84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3E611E-4FFD-49FD-AA87-8218C167C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7E1F4CA-76CA-4977-B085-5010C7361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7992"/>
            <a:ext cx="12192000" cy="622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83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E2D822-F991-4647-AB50-8C82D0735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27307D-433D-4948-B008-6AF979710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BDAEAE5-517B-45B6-8AC3-5C7C66F45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92" y="648182"/>
            <a:ext cx="11824708" cy="573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159603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o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A8A2BB7-7C5E-4EB2-B1F1-CFFF0F57E773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2229</TotalTime>
  <Words>353</Words>
  <Application>Microsoft Office PowerPoint</Application>
  <PresentationFormat>Widescreen</PresentationFormat>
  <Paragraphs>78</Paragraphs>
  <Slides>21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Open Sans</vt:lpstr>
      <vt:lpstr>Segoe UI</vt:lpstr>
      <vt:lpstr>Wingdings</vt:lpstr>
      <vt:lpstr>Metropolitano</vt:lpstr>
      <vt:lpstr>Programação Orientada a Objeto I</vt:lpstr>
      <vt:lpstr>Conceito</vt:lpstr>
      <vt:lpstr>Estruturada vs OO</vt:lpstr>
      <vt:lpstr>Visão geral de conceitos de POO</vt:lpstr>
      <vt:lpstr>POO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Exercício 00</vt:lpstr>
      <vt:lpstr>Classes</vt:lpstr>
      <vt:lpstr>Atributos</vt:lpstr>
      <vt:lpstr>Construtor</vt:lpstr>
      <vt:lpstr>Apresentação do PowerPoint</vt:lpstr>
      <vt:lpstr>Exercício 02</vt:lpstr>
      <vt:lpstr>Apresentação do PowerPoint</vt:lpstr>
      <vt:lpstr>Programação orientada a Objetos?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Informática Básica</dc:title>
  <dc:creator>Luiza Maria de Araujo Pessoa</dc:creator>
  <cp:lastModifiedBy>Rafael Martins Alves</cp:lastModifiedBy>
  <cp:revision>74</cp:revision>
  <dcterms:created xsi:type="dcterms:W3CDTF">2020-08-25T01:53:21Z</dcterms:created>
  <dcterms:modified xsi:type="dcterms:W3CDTF">2021-05-21T11:24:13Z</dcterms:modified>
</cp:coreProperties>
</file>