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8" r:id="rId1"/>
    <p:sldMasterId id="2147483672" r:id="rId2"/>
  </p:sldMasterIdLst>
  <p:notesMasterIdLst>
    <p:notesMasterId r:id="rId12"/>
  </p:notesMasterIdLst>
  <p:handoutMasterIdLst>
    <p:handoutMasterId r:id="rId13"/>
  </p:handoutMasterIdLst>
  <p:sldIdLst>
    <p:sldId id="272" r:id="rId3"/>
    <p:sldId id="273" r:id="rId4"/>
    <p:sldId id="275" r:id="rId5"/>
    <p:sldId id="276" r:id="rId6"/>
    <p:sldId id="277" r:id="rId7"/>
    <p:sldId id="278" r:id="rId8"/>
    <p:sldId id="279" r:id="rId9"/>
    <p:sldId id="281" r:id="rId10"/>
    <p:sldId id="280" r:id="rId11"/>
  </p:sldIdLst>
  <p:sldSz cx="12192000" cy="6858000"/>
  <p:notesSz cx="6858000" cy="96583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FF"/>
    <a:srgbClr val="0033CC"/>
    <a:srgbClr val="FF3399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03" autoAdjust="0"/>
    <p:restoredTop sz="88544" autoAdjust="0"/>
  </p:normalViewPr>
  <p:slideViewPr>
    <p:cSldViewPr>
      <p:cViewPr varScale="1">
        <p:scale>
          <a:sx n="103" d="100"/>
          <a:sy n="103" d="100"/>
        </p:scale>
        <p:origin x="82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5022"/>
    </p:cViewPr>
  </p:sorterViewPr>
  <p:notesViewPr>
    <p:cSldViewPr>
      <p:cViewPr varScale="1">
        <p:scale>
          <a:sx n="38" d="100"/>
          <a:sy n="38" d="100"/>
        </p:scale>
        <p:origin x="-1530" y="-90"/>
      </p:cViewPr>
      <p:guideLst>
        <p:guide orient="horz" pos="304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40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440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272D70B6-D77A-450D-905E-1A19643E8EB2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796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9550" y="723900"/>
            <a:ext cx="6438900" cy="3622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87875"/>
            <a:ext cx="50292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0"/>
            <a:r>
              <a:rPr lang="en-US" smtClean="0"/>
              <a:t>Segundo nível</a:t>
            </a:r>
          </a:p>
          <a:p>
            <a:pPr lvl="0"/>
            <a:r>
              <a:rPr lang="en-US" smtClean="0"/>
              <a:t>Terceiro nível</a:t>
            </a:r>
          </a:p>
          <a:p>
            <a:pPr lvl="0"/>
            <a:r>
              <a:rPr lang="en-US" smtClean="0"/>
              <a:t>Quarto nível</a:t>
            </a:r>
          </a:p>
          <a:p>
            <a:pPr lvl="0"/>
            <a:r>
              <a:rPr lang="en-US" smtClean="0"/>
              <a:t>Quinto nível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575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17575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70ACCD37-527F-4DAC-95E6-BF6311B3DB4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91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42FBB-3F19-4634-B0FD-C4138C27B255}" type="slidenum">
              <a:rPr lang="en-US"/>
              <a:pPr/>
              <a:t>1</a:t>
            </a:fld>
            <a:endParaRPr lang="en-US"/>
          </a:p>
        </p:txBody>
      </p:sp>
      <p:sp>
        <p:nvSpPr>
          <p:cNvPr id="552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723900"/>
            <a:ext cx="6438900" cy="3622675"/>
          </a:xfrm>
          <a:ln/>
        </p:spPr>
      </p:sp>
      <p:sp>
        <p:nvSpPr>
          <p:cNvPr id="552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264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CCD37-527F-4DAC-95E6-BF6311B3DB4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8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563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0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29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3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54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93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1236" y="116632"/>
            <a:ext cx="10972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147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1236" y="116632"/>
            <a:ext cx="10972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825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8D54D-5742-4D62-AB8A-C3278BE3866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6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38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D54D-5742-4D62-AB8A-C3278BE3866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3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28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41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6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571500" y="2143125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pic>
        <p:nvPicPr>
          <p:cNvPr id="1027" name="Imagem 3" descr="Logo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6429375"/>
            <a:ext cx="123825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8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83432" y="5517232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Professor Rafael Nogueira Leme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51384" y="1844824"/>
            <a:ext cx="10801200" cy="2520280"/>
          </a:xfrm>
        </p:spPr>
        <p:txBody>
          <a:bodyPr>
            <a:noAutofit/>
          </a:bodyPr>
          <a:lstStyle/>
          <a:p>
            <a:pPr algn="ctr"/>
            <a:r>
              <a:rPr lang="pt-BR" sz="5400" b="1" dirty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  <a:t>Técnico em </a:t>
            </a:r>
            <a:r>
              <a:rPr lang="pt-BR" sz="5400" b="1" dirty="0" smtClean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  <a:t>Desenvolvimento de Sistemas</a:t>
            </a:r>
            <a:r>
              <a:rPr lang="pt-BR" sz="5400" b="1" dirty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  <a:t/>
            </a:r>
            <a:br>
              <a:rPr lang="pt-BR" sz="5400" b="1" dirty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</a:br>
            <a:r>
              <a:rPr lang="pt-BR" sz="5400" b="1" dirty="0" smtClean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  <a:t>PROJETOS</a:t>
            </a:r>
            <a:endParaRPr lang="pt-BR" sz="5400" b="1" dirty="0">
              <a:ln w="6600">
                <a:solidFill>
                  <a:schemeClr val="bg1"/>
                </a:solidFill>
                <a:prstDash val="solid"/>
              </a:ln>
              <a:effectLst>
                <a:outerShdw dist="38100" dir="2700000" algn="tl" rotWithShape="0">
                  <a:schemeClr val="tx1"/>
                </a:outerShdw>
              </a:effectLst>
              <a:latin typeface="Arial MT Black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Curso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601236" y="1700808"/>
            <a:ext cx="1097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/>
              <a:t>Objetivo: </a:t>
            </a:r>
            <a:r>
              <a:rPr lang="pt-BR" sz="2800" dirty="0"/>
              <a:t>Projetos têm como objetivo proporcionar a aquisição de capacidades técnicas relativas ao planejamento, desenvolvimento e implantação de sistemas computacionais com foco nas </a:t>
            </a:r>
            <a:r>
              <a:rPr lang="pt-BR" sz="2800" u="sng" dirty="0"/>
              <a:t>necessidades do cliente</a:t>
            </a:r>
            <a:r>
              <a:rPr lang="pt-BR" sz="2800" dirty="0"/>
              <a:t>, bem como o desenvolvimento de capacidades sociais, organizativas e metodológicas adequadas a diferentes situações profissionais. </a:t>
            </a:r>
          </a:p>
        </p:txBody>
      </p:sp>
    </p:spTree>
    <p:extLst>
      <p:ext uri="{BB962C8B-B14F-4D97-AF65-F5344CB8AC3E}">
        <p14:creationId xmlns:p14="http://schemas.microsoft.com/office/powerpoint/2010/main" val="14095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Curso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19763" y="1340768"/>
            <a:ext cx="11452902" cy="493981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144000">
              <a:lnSpc>
                <a:spcPct val="150000"/>
              </a:lnSpc>
            </a:pPr>
            <a:r>
              <a:rPr lang="pt-BR" sz="1400" b="1" dirty="0" smtClean="0"/>
              <a:t>Capacidades Técnicas</a:t>
            </a:r>
          </a:p>
          <a:p>
            <a:pPr marL="144000">
              <a:lnSpc>
                <a:spcPct val="150000"/>
              </a:lnSpc>
            </a:pPr>
            <a:r>
              <a:rPr lang="pt-BR" sz="1400" dirty="0" smtClean="0"/>
              <a:t>1. Definir </a:t>
            </a:r>
            <a:r>
              <a:rPr lang="pt-BR" sz="1400" dirty="0"/>
              <a:t>a sequência das atividades para desenvolvimento dos componentes, de acordo com os requisitos do sistema (3) </a:t>
            </a:r>
          </a:p>
          <a:p>
            <a:pPr marL="144000">
              <a:lnSpc>
                <a:spcPct val="150000"/>
              </a:lnSpc>
            </a:pPr>
            <a:r>
              <a:rPr lang="pt-BR" sz="1400" dirty="0"/>
              <a:t>2. Definir a infraestrutura física a ser utilizada no desenvolvimento dos componentes (2) </a:t>
            </a:r>
          </a:p>
          <a:p>
            <a:pPr marL="144000">
              <a:lnSpc>
                <a:spcPct val="150000"/>
              </a:lnSpc>
            </a:pPr>
            <a:r>
              <a:rPr lang="pt-BR" sz="1400" dirty="0"/>
              <a:t>3. Projetar os componentes do sistema considerando as plataformas computacionais (3) </a:t>
            </a:r>
          </a:p>
          <a:p>
            <a:pPr marL="144000">
              <a:lnSpc>
                <a:spcPct val="150000"/>
              </a:lnSpc>
            </a:pPr>
            <a:r>
              <a:rPr lang="pt-BR" sz="1400" dirty="0"/>
              <a:t>4. Definir os recursos humanos e materiais para o desenvolvimento dos componentes (2) </a:t>
            </a:r>
          </a:p>
          <a:p>
            <a:pPr marL="144000">
              <a:lnSpc>
                <a:spcPct val="150000"/>
              </a:lnSpc>
            </a:pPr>
            <a:r>
              <a:rPr lang="pt-BR" sz="1400" dirty="0"/>
              <a:t>5. Elaborar cronograma das etapas sequenciadas do desenvolvimento dos componentes, considerando a integração com outros profissionais envolvidos no projeto (2) </a:t>
            </a:r>
          </a:p>
          <a:p>
            <a:pPr marL="144000">
              <a:lnSpc>
                <a:spcPct val="150000"/>
              </a:lnSpc>
            </a:pPr>
            <a:r>
              <a:rPr lang="pt-BR" sz="1400" dirty="0"/>
              <a:t>6. Definir o custo estimado para o desenvolvimento dos componentes </a:t>
            </a:r>
            <a:endParaRPr lang="pt-BR" sz="1400" dirty="0" smtClean="0"/>
          </a:p>
          <a:p>
            <a:pPr marL="144000">
              <a:lnSpc>
                <a:spcPct val="150000"/>
              </a:lnSpc>
            </a:pPr>
            <a:r>
              <a:rPr lang="pt-BR" sz="1400" dirty="0" smtClean="0"/>
              <a:t>7</a:t>
            </a:r>
            <a:r>
              <a:rPr lang="pt-BR" sz="1400" dirty="0"/>
              <a:t>. Definir os softwares a serem utilizados no desenvolvimento do sistema (2) </a:t>
            </a:r>
          </a:p>
          <a:p>
            <a:pPr marL="144000">
              <a:lnSpc>
                <a:spcPct val="150000"/>
              </a:lnSpc>
            </a:pPr>
            <a:r>
              <a:rPr lang="pt-BR" sz="1400" dirty="0"/>
              <a:t>8. Definir as dependências de software considerando os componentes do sistema, para a sua implantação  </a:t>
            </a:r>
          </a:p>
          <a:p>
            <a:pPr marL="144000">
              <a:lnSpc>
                <a:spcPct val="150000"/>
              </a:lnSpc>
            </a:pPr>
            <a:r>
              <a:rPr lang="pt-BR" sz="1400" dirty="0"/>
              <a:t>9. Elaborar documentação técnica do sistema (2) </a:t>
            </a:r>
          </a:p>
          <a:p>
            <a:pPr marL="144000">
              <a:lnSpc>
                <a:spcPct val="150000"/>
              </a:lnSpc>
            </a:pPr>
            <a:r>
              <a:rPr lang="pt-BR" sz="1400" dirty="0"/>
              <a:t>10. Implementar as funcionalidades de acordo com os requisitos definidos </a:t>
            </a:r>
          </a:p>
          <a:p>
            <a:pPr marL="144000">
              <a:lnSpc>
                <a:spcPct val="150000"/>
              </a:lnSpc>
            </a:pPr>
            <a:r>
              <a:rPr lang="pt-BR" sz="1400" dirty="0"/>
              <a:t>11. Apresentar tecnicamente ao cliente o sistema de software desenvolvido, sanando as possíveis dúvidas sobre o funcionamento do mesmo </a:t>
            </a:r>
          </a:p>
          <a:p>
            <a:pPr marL="144000">
              <a:lnSpc>
                <a:spcPct val="150000"/>
              </a:lnSpc>
            </a:pPr>
            <a:r>
              <a:rPr lang="pt-BR" sz="1400" dirty="0"/>
              <a:t>12. Pesquisar em diversas fontes de informação tendo em vista as melhores práticas de mercado considerando, inclusive, a performance e a qualidade de software (</a:t>
            </a:r>
            <a:r>
              <a:rPr lang="pt-BR" sz="1400" dirty="0" smtClean="0"/>
              <a:t>21). 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5395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Curso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01236" y="1196752"/>
            <a:ext cx="10823356" cy="470898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144000">
              <a:lnSpc>
                <a:spcPct val="150000"/>
              </a:lnSpc>
            </a:pPr>
            <a:r>
              <a:rPr lang="pt-BR" sz="2000" b="1" dirty="0" smtClean="0"/>
              <a:t>Capacidades Sociais, Organizativas e Metodológicas</a:t>
            </a:r>
          </a:p>
          <a:p>
            <a:pPr marL="144000">
              <a:lnSpc>
                <a:spcPct val="150000"/>
              </a:lnSpc>
            </a:pPr>
            <a:r>
              <a:rPr lang="pt-BR" dirty="0" smtClean="0"/>
              <a:t>1</a:t>
            </a:r>
            <a:r>
              <a:rPr lang="pt-BR" dirty="0"/>
              <a:t>. Demonstra atenção a detalhes (27) </a:t>
            </a:r>
          </a:p>
          <a:p>
            <a:pPr marL="144000">
              <a:lnSpc>
                <a:spcPct val="150000"/>
              </a:lnSpc>
            </a:pPr>
            <a:r>
              <a:rPr lang="pt-BR" dirty="0"/>
              <a:t>2. Demonstrar capacidade de comunicação com profissionais de diferentes áreas e especialidades (7) </a:t>
            </a:r>
          </a:p>
          <a:p>
            <a:pPr marL="144000">
              <a:lnSpc>
                <a:spcPct val="150000"/>
              </a:lnSpc>
            </a:pPr>
            <a:r>
              <a:rPr lang="pt-BR" dirty="0"/>
              <a:t>3. Demonstrar capacidade de organização (4) </a:t>
            </a:r>
          </a:p>
          <a:p>
            <a:pPr marL="144000">
              <a:lnSpc>
                <a:spcPct val="150000"/>
              </a:lnSpc>
            </a:pPr>
            <a:r>
              <a:rPr lang="pt-BR" dirty="0"/>
              <a:t>4. Demonstrar raciocínio lógico na organização das informações (14) </a:t>
            </a:r>
          </a:p>
          <a:p>
            <a:pPr marL="144000">
              <a:lnSpc>
                <a:spcPct val="150000"/>
              </a:lnSpc>
            </a:pPr>
            <a:r>
              <a:rPr lang="pt-BR" dirty="0"/>
              <a:t>5. Demonstrar visão </a:t>
            </a:r>
            <a:r>
              <a:rPr lang="pt-BR" dirty="0" smtClean="0"/>
              <a:t>holística</a:t>
            </a:r>
          </a:p>
          <a:p>
            <a:pPr marL="144000">
              <a:lnSpc>
                <a:spcPct val="150000"/>
              </a:lnSpc>
            </a:pPr>
            <a:r>
              <a:rPr lang="pt-BR" dirty="0"/>
              <a:t>6. Demonstrar visão sistêmica (16) </a:t>
            </a:r>
          </a:p>
          <a:p>
            <a:pPr marL="144000">
              <a:lnSpc>
                <a:spcPct val="150000"/>
              </a:lnSpc>
            </a:pPr>
            <a:r>
              <a:rPr lang="pt-BR" dirty="0"/>
              <a:t>7. Manter relacionamento interpessoal </a:t>
            </a:r>
          </a:p>
          <a:p>
            <a:pPr marL="144000">
              <a:lnSpc>
                <a:spcPct val="150000"/>
              </a:lnSpc>
            </a:pPr>
            <a:r>
              <a:rPr lang="pt-BR" dirty="0"/>
              <a:t>8. Seguir método de trabalho (15) </a:t>
            </a:r>
          </a:p>
          <a:p>
            <a:pPr marL="144000">
              <a:lnSpc>
                <a:spcPct val="150000"/>
              </a:lnSpc>
            </a:pPr>
            <a:r>
              <a:rPr lang="pt-BR" dirty="0"/>
              <a:t>9. Trabalhar em equipe (2) </a:t>
            </a:r>
          </a:p>
          <a:p>
            <a:pPr marL="144000">
              <a:lnSpc>
                <a:spcPct val="150000"/>
              </a:lnSpc>
            </a:pPr>
            <a:r>
              <a:rPr lang="pt-BR" dirty="0"/>
              <a:t>10. Comunicar-se com clareza  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230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336" y="116632"/>
            <a:ext cx="3982596" cy="720080"/>
          </a:xfrm>
        </p:spPr>
        <p:txBody>
          <a:bodyPr/>
          <a:lstStyle/>
          <a:p>
            <a:r>
              <a:rPr lang="pt-BR" dirty="0" smtClean="0"/>
              <a:t>Plano de Curso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911424" y="1412776"/>
            <a:ext cx="3240360" cy="424731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144000">
              <a:lnSpc>
                <a:spcPct val="150000"/>
              </a:lnSpc>
            </a:pPr>
            <a:r>
              <a:rPr lang="pt-BR" sz="1200" b="1" dirty="0" smtClean="0"/>
              <a:t>Conhecimentos</a:t>
            </a:r>
          </a:p>
          <a:p>
            <a:pPr marL="144000">
              <a:lnSpc>
                <a:spcPct val="150000"/>
              </a:lnSpc>
            </a:pPr>
            <a:r>
              <a:rPr lang="pt-BR" sz="1200" dirty="0" smtClean="0"/>
              <a:t>1.Qualidade de Software</a:t>
            </a:r>
          </a:p>
          <a:p>
            <a:pPr marL="144000">
              <a:lnSpc>
                <a:spcPct val="150000"/>
              </a:lnSpc>
            </a:pPr>
            <a:r>
              <a:rPr lang="pt-BR" sz="1200" dirty="0"/>
              <a:t>1.2. Ferramentas </a:t>
            </a:r>
            <a:endParaRPr lang="pt-BR" sz="1200" dirty="0" smtClean="0"/>
          </a:p>
          <a:p>
            <a:pPr marL="144000">
              <a:lnSpc>
                <a:spcPct val="150000"/>
              </a:lnSpc>
            </a:pPr>
            <a:r>
              <a:rPr lang="pt-BR" sz="1200" dirty="0" smtClean="0"/>
              <a:t>1.3</a:t>
            </a:r>
            <a:r>
              <a:rPr lang="pt-BR" sz="1200" dirty="0"/>
              <a:t>. Processos de trabalho </a:t>
            </a:r>
            <a:endParaRPr lang="pt-BR" sz="1200" dirty="0" smtClean="0"/>
          </a:p>
          <a:p>
            <a:pPr marL="144000">
              <a:lnSpc>
                <a:spcPct val="150000"/>
              </a:lnSpc>
            </a:pPr>
            <a:r>
              <a:rPr lang="pt-BR" sz="1200" dirty="0"/>
              <a:t>2. Metodologias de </a:t>
            </a:r>
            <a:r>
              <a:rPr lang="pt-BR" sz="1200" dirty="0" smtClean="0"/>
              <a:t>desenvolvimento</a:t>
            </a:r>
          </a:p>
          <a:p>
            <a:pPr marL="144000">
              <a:lnSpc>
                <a:spcPct val="150000"/>
              </a:lnSpc>
            </a:pPr>
            <a:r>
              <a:rPr lang="pt-BR" sz="1200" dirty="0" smtClean="0"/>
              <a:t>2.1</a:t>
            </a:r>
            <a:r>
              <a:rPr lang="pt-BR" sz="1200" dirty="0"/>
              <a:t>. Clássicas </a:t>
            </a:r>
            <a:endParaRPr lang="pt-BR" sz="1200" dirty="0" smtClean="0"/>
          </a:p>
          <a:p>
            <a:pPr marL="144000">
              <a:lnSpc>
                <a:spcPct val="150000"/>
              </a:lnSpc>
            </a:pPr>
            <a:r>
              <a:rPr lang="pt-BR" sz="1200" dirty="0" smtClean="0"/>
              <a:t>2.1.1</a:t>
            </a:r>
            <a:r>
              <a:rPr lang="pt-BR" sz="1200" dirty="0"/>
              <a:t>. Definição </a:t>
            </a:r>
            <a:endParaRPr lang="pt-BR" sz="1200" dirty="0" smtClean="0"/>
          </a:p>
          <a:p>
            <a:pPr marL="144000">
              <a:lnSpc>
                <a:spcPct val="150000"/>
              </a:lnSpc>
            </a:pPr>
            <a:r>
              <a:rPr lang="pt-BR" sz="1200" dirty="0" smtClean="0"/>
              <a:t>2.1.2</a:t>
            </a:r>
            <a:r>
              <a:rPr lang="pt-BR" sz="1200" dirty="0"/>
              <a:t>. </a:t>
            </a:r>
            <a:r>
              <a:rPr lang="pt-BR" sz="1200" dirty="0" smtClean="0"/>
              <a:t>Características</a:t>
            </a:r>
          </a:p>
          <a:p>
            <a:pPr marL="144000">
              <a:lnSpc>
                <a:spcPct val="150000"/>
              </a:lnSpc>
            </a:pPr>
            <a:r>
              <a:rPr lang="pt-BR" sz="1200" dirty="0" smtClean="0"/>
              <a:t>2.1.3</a:t>
            </a:r>
            <a:r>
              <a:rPr lang="pt-BR" sz="1200" dirty="0"/>
              <a:t>. </a:t>
            </a:r>
            <a:r>
              <a:rPr lang="pt-BR" sz="1200" dirty="0" smtClean="0"/>
              <a:t>Aplicabilidade</a:t>
            </a:r>
          </a:p>
          <a:p>
            <a:pPr marL="144000">
              <a:lnSpc>
                <a:spcPct val="150000"/>
              </a:lnSpc>
            </a:pPr>
            <a:r>
              <a:rPr lang="pt-BR" sz="1200" dirty="0" smtClean="0"/>
              <a:t>2.1.4</a:t>
            </a:r>
            <a:r>
              <a:rPr lang="pt-BR" sz="1200" dirty="0"/>
              <a:t>. Fases de desenvolvimento </a:t>
            </a:r>
            <a:endParaRPr lang="pt-BR" sz="1200" dirty="0" smtClean="0"/>
          </a:p>
          <a:p>
            <a:pPr marL="144000">
              <a:lnSpc>
                <a:spcPct val="150000"/>
              </a:lnSpc>
            </a:pPr>
            <a:r>
              <a:rPr lang="pt-BR" sz="1200" dirty="0" smtClean="0"/>
              <a:t>2.2</a:t>
            </a:r>
            <a:r>
              <a:rPr lang="pt-BR" sz="1200" dirty="0"/>
              <a:t>. Ágeis </a:t>
            </a:r>
            <a:endParaRPr lang="pt-BR" sz="1200" dirty="0" smtClean="0"/>
          </a:p>
          <a:p>
            <a:pPr marL="144000">
              <a:lnSpc>
                <a:spcPct val="150000"/>
              </a:lnSpc>
            </a:pPr>
            <a:r>
              <a:rPr lang="pt-BR" sz="1200" dirty="0" smtClean="0"/>
              <a:t>2.2.1</a:t>
            </a:r>
            <a:r>
              <a:rPr lang="pt-BR" sz="1200" dirty="0"/>
              <a:t>. Definição </a:t>
            </a:r>
            <a:endParaRPr lang="pt-BR" sz="1200" dirty="0" smtClean="0"/>
          </a:p>
          <a:p>
            <a:pPr marL="144000">
              <a:lnSpc>
                <a:spcPct val="150000"/>
              </a:lnSpc>
            </a:pPr>
            <a:r>
              <a:rPr lang="pt-BR" sz="1200" dirty="0" smtClean="0"/>
              <a:t>2.2.2</a:t>
            </a:r>
            <a:r>
              <a:rPr lang="pt-BR" sz="1200" dirty="0"/>
              <a:t>. Características </a:t>
            </a:r>
            <a:endParaRPr lang="pt-BR" sz="1200" dirty="0" smtClean="0"/>
          </a:p>
          <a:p>
            <a:pPr marL="144000">
              <a:lnSpc>
                <a:spcPct val="150000"/>
              </a:lnSpc>
            </a:pPr>
            <a:r>
              <a:rPr lang="pt-BR" sz="1200" dirty="0" smtClean="0"/>
              <a:t>2.2.3</a:t>
            </a:r>
            <a:r>
              <a:rPr lang="pt-BR" sz="1200" dirty="0"/>
              <a:t>. Aplicabilidade </a:t>
            </a:r>
            <a:endParaRPr lang="pt-BR" sz="1200" dirty="0" smtClean="0"/>
          </a:p>
          <a:p>
            <a:pPr marL="144000">
              <a:lnSpc>
                <a:spcPct val="150000"/>
              </a:lnSpc>
            </a:pPr>
            <a:r>
              <a:rPr lang="pt-BR" sz="1200" dirty="0" smtClean="0"/>
              <a:t>2.2.4</a:t>
            </a:r>
            <a:r>
              <a:rPr lang="pt-BR" sz="1200" dirty="0"/>
              <a:t>. Fases de desenvolvimento </a:t>
            </a:r>
            <a:endParaRPr lang="pt-BR" sz="1200" dirty="0" smtClean="0"/>
          </a:p>
        </p:txBody>
      </p:sp>
      <p:sp>
        <p:nvSpPr>
          <p:cNvPr id="4" name="Retângulo 3"/>
          <p:cNvSpPr/>
          <p:nvPr/>
        </p:nvSpPr>
        <p:spPr>
          <a:xfrm>
            <a:off x="4101932" y="1966773"/>
            <a:ext cx="3240360" cy="313932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144000">
              <a:lnSpc>
                <a:spcPct val="150000"/>
              </a:lnSpc>
            </a:pPr>
            <a:r>
              <a:rPr lang="pt-BR" sz="1200" dirty="0"/>
              <a:t>3. Metodologia de gerenciamento de projeto </a:t>
            </a:r>
          </a:p>
          <a:p>
            <a:pPr marL="144000">
              <a:lnSpc>
                <a:spcPct val="150000"/>
              </a:lnSpc>
            </a:pPr>
            <a:r>
              <a:rPr lang="pt-BR" sz="1200" dirty="0"/>
              <a:t>3.1. Escopo 3.2. Revisão dos objetivos </a:t>
            </a:r>
          </a:p>
          <a:p>
            <a:pPr marL="144000">
              <a:lnSpc>
                <a:spcPct val="150000"/>
              </a:lnSpc>
            </a:pPr>
            <a:r>
              <a:rPr lang="pt-BR" sz="1200" dirty="0"/>
              <a:t>3.3. Análise de riscos </a:t>
            </a:r>
          </a:p>
          <a:p>
            <a:pPr marL="144000">
              <a:lnSpc>
                <a:spcPct val="150000"/>
              </a:lnSpc>
            </a:pPr>
            <a:r>
              <a:rPr lang="pt-BR" sz="1200" dirty="0"/>
              <a:t>3.4. </a:t>
            </a:r>
            <a:r>
              <a:rPr lang="pt-BR" sz="1200" dirty="0" smtClean="0"/>
              <a:t>Cronograma</a:t>
            </a:r>
          </a:p>
          <a:p>
            <a:pPr marL="144000">
              <a:lnSpc>
                <a:spcPct val="150000"/>
              </a:lnSpc>
            </a:pPr>
            <a:r>
              <a:rPr lang="pt-BR" sz="1200" dirty="0" smtClean="0"/>
              <a:t>3.5</a:t>
            </a:r>
            <a:r>
              <a:rPr lang="pt-BR" sz="1200" dirty="0"/>
              <a:t>. </a:t>
            </a:r>
            <a:r>
              <a:rPr lang="pt-BR" sz="1200" dirty="0" smtClean="0"/>
              <a:t>Recursos</a:t>
            </a:r>
          </a:p>
          <a:p>
            <a:pPr marL="144000">
              <a:lnSpc>
                <a:spcPct val="150000"/>
              </a:lnSpc>
            </a:pPr>
            <a:r>
              <a:rPr lang="pt-BR" sz="1200" dirty="0" smtClean="0"/>
              <a:t>3.6</a:t>
            </a:r>
            <a:r>
              <a:rPr lang="pt-BR" sz="1200" dirty="0"/>
              <a:t>. </a:t>
            </a:r>
            <a:r>
              <a:rPr lang="pt-BR" sz="1200" dirty="0" smtClean="0"/>
              <a:t>Custos</a:t>
            </a:r>
          </a:p>
          <a:p>
            <a:pPr marL="144000">
              <a:lnSpc>
                <a:spcPct val="150000"/>
              </a:lnSpc>
            </a:pPr>
            <a:r>
              <a:rPr lang="pt-BR" sz="1200" dirty="0" smtClean="0"/>
              <a:t>3.7</a:t>
            </a:r>
            <a:r>
              <a:rPr lang="pt-BR" sz="1200" dirty="0"/>
              <a:t>. </a:t>
            </a:r>
            <a:r>
              <a:rPr lang="pt-BR" sz="1200" dirty="0" smtClean="0"/>
              <a:t>Documentação</a:t>
            </a:r>
          </a:p>
          <a:p>
            <a:pPr marL="144000">
              <a:lnSpc>
                <a:spcPct val="150000"/>
              </a:lnSpc>
            </a:pPr>
            <a:r>
              <a:rPr lang="pt-BR" sz="1200" dirty="0" smtClean="0"/>
              <a:t>3.8</a:t>
            </a:r>
            <a:r>
              <a:rPr lang="pt-BR" sz="1200" dirty="0"/>
              <a:t>. Avaliação do </a:t>
            </a:r>
            <a:r>
              <a:rPr lang="pt-BR" sz="1200" dirty="0" smtClean="0"/>
              <a:t>projeto</a:t>
            </a:r>
          </a:p>
          <a:p>
            <a:pPr marL="144000">
              <a:lnSpc>
                <a:spcPct val="150000"/>
              </a:lnSpc>
            </a:pPr>
            <a:r>
              <a:rPr lang="pt-BR" sz="1200" dirty="0" smtClean="0"/>
              <a:t>3.8.1</a:t>
            </a:r>
            <a:r>
              <a:rPr lang="pt-BR" sz="1200" dirty="0"/>
              <a:t>. Análise do </a:t>
            </a:r>
            <a:r>
              <a:rPr lang="pt-BR" sz="1200" dirty="0" smtClean="0"/>
              <a:t>projeto</a:t>
            </a:r>
          </a:p>
          <a:p>
            <a:pPr marL="144000">
              <a:lnSpc>
                <a:spcPct val="150000"/>
              </a:lnSpc>
            </a:pPr>
            <a:r>
              <a:rPr lang="pt-BR" sz="1200" dirty="0" smtClean="0"/>
              <a:t>3.8.2</a:t>
            </a:r>
            <a:r>
              <a:rPr lang="pt-BR" sz="1200" dirty="0"/>
              <a:t>. Documentação de </a:t>
            </a:r>
            <a:r>
              <a:rPr lang="pt-BR" sz="1200" dirty="0" smtClean="0"/>
              <a:t>avaliação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7680176" y="2243771"/>
            <a:ext cx="3240360" cy="258532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144000">
              <a:lnSpc>
                <a:spcPct val="150000"/>
              </a:lnSpc>
            </a:pPr>
            <a:r>
              <a:rPr lang="pt-BR" sz="1200" dirty="0"/>
              <a:t>4. Apresentação do </a:t>
            </a:r>
            <a:r>
              <a:rPr lang="pt-BR" sz="1200" dirty="0" smtClean="0"/>
              <a:t>projeto</a:t>
            </a:r>
          </a:p>
          <a:p>
            <a:pPr marL="144000">
              <a:lnSpc>
                <a:spcPct val="150000"/>
              </a:lnSpc>
            </a:pPr>
            <a:r>
              <a:rPr lang="pt-BR" sz="1200" dirty="0" smtClean="0"/>
              <a:t>4.1</a:t>
            </a:r>
            <a:r>
              <a:rPr lang="pt-BR" sz="1200" dirty="0"/>
              <a:t>. Definição dos recursos necessários 4.2. Definição da </a:t>
            </a:r>
            <a:r>
              <a:rPr lang="pt-BR" sz="1200" dirty="0" smtClean="0"/>
              <a:t>programação</a:t>
            </a:r>
          </a:p>
          <a:p>
            <a:pPr marL="144000">
              <a:lnSpc>
                <a:spcPct val="150000"/>
              </a:lnSpc>
            </a:pPr>
            <a:r>
              <a:rPr lang="pt-BR" sz="1200" dirty="0" smtClean="0"/>
              <a:t>4.2.1</a:t>
            </a:r>
            <a:r>
              <a:rPr lang="pt-BR" sz="1200" dirty="0"/>
              <a:t>. </a:t>
            </a:r>
            <a:r>
              <a:rPr lang="pt-BR" sz="1200" dirty="0" smtClean="0"/>
              <a:t>Tempo</a:t>
            </a:r>
          </a:p>
          <a:p>
            <a:pPr marL="144000">
              <a:lnSpc>
                <a:spcPct val="150000"/>
              </a:lnSpc>
            </a:pPr>
            <a:r>
              <a:rPr lang="pt-BR" sz="1200" dirty="0" smtClean="0"/>
              <a:t>4.2.2</a:t>
            </a:r>
            <a:r>
              <a:rPr lang="pt-BR" sz="1200" dirty="0"/>
              <a:t>. </a:t>
            </a:r>
            <a:r>
              <a:rPr lang="pt-BR" sz="1200" dirty="0" smtClean="0"/>
              <a:t>Local</a:t>
            </a:r>
          </a:p>
          <a:p>
            <a:pPr marL="144000">
              <a:lnSpc>
                <a:spcPct val="150000"/>
              </a:lnSpc>
            </a:pPr>
            <a:r>
              <a:rPr lang="pt-BR" sz="1200" dirty="0" smtClean="0"/>
              <a:t>4.2.3</a:t>
            </a:r>
            <a:r>
              <a:rPr lang="pt-BR" sz="1200" dirty="0"/>
              <a:t>. Público (</a:t>
            </a:r>
            <a:r>
              <a:rPr lang="pt-BR" sz="1200" dirty="0" smtClean="0"/>
              <a:t>participantes)</a:t>
            </a:r>
          </a:p>
          <a:p>
            <a:pPr marL="144000">
              <a:lnSpc>
                <a:spcPct val="150000"/>
              </a:lnSpc>
            </a:pPr>
            <a:r>
              <a:rPr lang="pt-BR" sz="1200" dirty="0" smtClean="0"/>
              <a:t>4.3</a:t>
            </a:r>
            <a:r>
              <a:rPr lang="pt-BR" sz="1200" dirty="0"/>
              <a:t>. Técnicas de </a:t>
            </a:r>
            <a:r>
              <a:rPr lang="pt-BR" sz="1200" dirty="0" smtClean="0"/>
              <a:t>apresentação</a:t>
            </a:r>
          </a:p>
          <a:p>
            <a:pPr marL="144000">
              <a:lnSpc>
                <a:spcPct val="150000"/>
              </a:lnSpc>
            </a:pPr>
            <a:r>
              <a:rPr lang="pt-BR" sz="1200" dirty="0" smtClean="0"/>
              <a:t>4.3.1</a:t>
            </a:r>
            <a:r>
              <a:rPr lang="pt-BR" sz="1200" dirty="0"/>
              <a:t>. </a:t>
            </a:r>
            <a:r>
              <a:rPr lang="pt-BR" sz="1200" dirty="0" smtClean="0"/>
              <a:t>Seleção</a:t>
            </a:r>
          </a:p>
          <a:p>
            <a:pPr marL="144000">
              <a:lnSpc>
                <a:spcPct val="150000"/>
              </a:lnSpc>
            </a:pPr>
            <a:r>
              <a:rPr lang="pt-BR" sz="1200" dirty="0" smtClean="0"/>
              <a:t>4.3.2</a:t>
            </a:r>
            <a:r>
              <a:rPr lang="pt-BR" sz="1200" dirty="0"/>
              <a:t>. Utilização</a:t>
            </a:r>
            <a:endParaRPr lang="pt-BR" sz="1200" dirty="0" smtClean="0"/>
          </a:p>
        </p:txBody>
      </p:sp>
    </p:spTree>
    <p:extLst>
      <p:ext uri="{BB962C8B-B14F-4D97-AF65-F5344CB8AC3E}">
        <p14:creationId xmlns:p14="http://schemas.microsoft.com/office/powerpoint/2010/main" val="202715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Avaliações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75958" y="2420888"/>
            <a:ext cx="10823356" cy="133882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144000" algn="ctr">
              <a:lnSpc>
                <a:spcPct val="150000"/>
              </a:lnSpc>
            </a:pPr>
            <a:r>
              <a:rPr lang="pt-BR" b="1" dirty="0" smtClean="0"/>
              <a:t>4 Verificações práticas formativas utilizando a seguinte fórmula básica:</a:t>
            </a:r>
          </a:p>
          <a:p>
            <a:pPr marL="144000" algn="ctr">
              <a:lnSpc>
                <a:spcPct val="150000"/>
              </a:lnSpc>
            </a:pPr>
            <a:endParaRPr lang="pt-BR" b="1" dirty="0"/>
          </a:p>
          <a:p>
            <a:pPr marL="144000" algn="ctr">
              <a:lnSpc>
                <a:spcPct val="150000"/>
              </a:lnSpc>
            </a:pPr>
            <a:r>
              <a:rPr lang="pt-BR" dirty="0" smtClean="0"/>
              <a:t>(Atividades*30 + Pré-Projeto*30 </a:t>
            </a:r>
            <a:r>
              <a:rPr lang="pt-BR" dirty="0" smtClean="0"/>
              <a:t>+ Projeto </a:t>
            </a:r>
            <a:r>
              <a:rPr lang="pt-BR" dirty="0" smtClean="0"/>
              <a:t>Final*40</a:t>
            </a:r>
            <a:r>
              <a:rPr lang="pt-BR" dirty="0" smtClean="0"/>
              <a:t>) = Media Final</a:t>
            </a:r>
          </a:p>
        </p:txBody>
      </p:sp>
    </p:spTree>
    <p:extLst>
      <p:ext uri="{BB962C8B-B14F-4D97-AF65-F5344CB8AC3E}">
        <p14:creationId xmlns:p14="http://schemas.microsoft.com/office/powerpoint/2010/main" val="359511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75958" y="2420888"/>
            <a:ext cx="10823356" cy="216982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144000">
              <a:lnSpc>
                <a:spcPct val="150000"/>
              </a:lnSpc>
            </a:pPr>
            <a:r>
              <a:rPr lang="pt-BR" b="1" dirty="0" smtClean="0"/>
              <a:t>Desenvolvimento Mobile utilizando:</a:t>
            </a:r>
          </a:p>
          <a:p>
            <a:pPr marL="144000">
              <a:lnSpc>
                <a:spcPct val="150000"/>
              </a:lnSpc>
            </a:pPr>
            <a:r>
              <a:rPr lang="pt-BR" b="1" u="sng" dirty="0" err="1" smtClean="0"/>
              <a:t>FullStak</a:t>
            </a:r>
            <a:endParaRPr lang="pt-BR" b="1" u="sng" dirty="0" smtClean="0"/>
          </a:p>
          <a:p>
            <a:pPr marL="144000">
              <a:lnSpc>
                <a:spcPct val="150000"/>
              </a:lnSpc>
            </a:pPr>
            <a:r>
              <a:rPr lang="pt-BR" b="1" dirty="0" smtClean="0"/>
              <a:t>Front-</a:t>
            </a:r>
            <a:r>
              <a:rPr lang="pt-BR" b="1" dirty="0" err="1" smtClean="0"/>
              <a:t>End</a:t>
            </a:r>
            <a:endParaRPr lang="pt-BR" b="1" dirty="0" smtClean="0"/>
          </a:p>
          <a:p>
            <a:pPr marL="144000">
              <a:lnSpc>
                <a:spcPct val="150000"/>
              </a:lnSpc>
            </a:pPr>
            <a:r>
              <a:rPr lang="pt-BR" b="1" dirty="0" smtClean="0"/>
              <a:t>Back-</a:t>
            </a:r>
            <a:r>
              <a:rPr lang="pt-BR" b="1" dirty="0" err="1" smtClean="0"/>
              <a:t>End</a:t>
            </a:r>
            <a:endParaRPr lang="pt-BR" b="1" dirty="0" smtClean="0"/>
          </a:p>
          <a:p>
            <a:pPr marL="144000">
              <a:lnSpc>
                <a:spcPct val="150000"/>
              </a:lnSpc>
            </a:pPr>
            <a:r>
              <a:rPr lang="pt-BR" b="1" dirty="0" smtClean="0"/>
              <a:t>Mobile</a:t>
            </a:r>
            <a:endParaRPr lang="pt-BR" dirty="0"/>
          </a:p>
        </p:txBody>
      </p:sp>
      <p:pic>
        <p:nvPicPr>
          <p:cNvPr id="1026" name="Picture 2" descr="Resultado de imagem para jav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21" y="2636912"/>
            <a:ext cx="1784942" cy="178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esultado de imagem para android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2636912"/>
            <a:ext cx="4176464" cy="178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2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695400" y="1412776"/>
            <a:ext cx="10972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RIOS, Emerson; CRISTALLI, Ricardo. Gerenciando Projetos de Testes de Softwares. São Paulo: Editora Emerson Rios, 2011. 313 p</a:t>
            </a:r>
            <a:r>
              <a:rPr lang="pt-B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endParaRPr lang="pt-B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TONSIG, Sérgio Luiz. Engenharia de Software. Análise e Projeto de Sistemas. São Paulo: Ciência Moderna, 2008. 336p.</a:t>
            </a:r>
          </a:p>
          <a:p>
            <a:endParaRPr lang="pt-BR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BRAUDE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, Eric. Projeto de Software. São Paulo: </a:t>
            </a:r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Bookman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, 2005. 619 p.</a:t>
            </a:r>
          </a:p>
          <a:p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PAROLIN, Sonia Regina </a:t>
            </a:r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Hierro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 et al. (Org</a:t>
            </a:r>
            <a:r>
              <a:rPr lang="pt-B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.). Elaboração 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de Projetos Inovadores na Educação Profissional. 2. ed. Curitiba: SESI/SENAI/PR, 2008. 144 p. (Coleção Inova). Disponível em: &lt;http://www.fiepr.org.br/colecaoinova&gt;. Acesso em: 13 jun. 2011.</a:t>
            </a:r>
          </a:p>
          <a:p>
            <a:endParaRPr lang="pt-BR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PRADO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, Darci. Planejamento e Controle de Projetos. Belo Horizonte: INDG, 2004. SANSÃO, </a:t>
            </a:r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Woiler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; </a:t>
            </a:r>
            <a:endParaRPr lang="pt-BR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pt-B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MATHIAS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, Washington Franco. Projetos: Planejamento, Elaboração, Análise. São Paulo: Atlas, 2008. </a:t>
            </a:r>
          </a:p>
          <a:p>
            <a:endParaRPr lang="pt-BR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SEVERINO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Antonio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 Joaquim. Metodologia do Trabalho Científico. Editora Cortez, 22a edição revista de acordo com a ABNT e ampliada. São Paulo.</a:t>
            </a:r>
          </a:p>
          <a:p>
            <a:endParaRPr lang="pt-BR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VARGAS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, Ricardo V. Fluxo de processos - </a:t>
            </a:r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pmbok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® - 4a edição .  Disponível em: &lt;http://saletto.com.br/italo/wpcontent/uploads/2010/03/Fluxo_PMBOK4.pdf&gt;. Acesso em: 13 jun. 2011. _______________. Gerenciamento de Projetos. São Paulo: </a:t>
            </a:r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Brasport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, 2009. CUKIERMAN, </a:t>
            </a:r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Zigmundo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 S. O modelo PERT CPM Aplicado a Projetos. Rio de janeiro: </a:t>
            </a:r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Qualitymark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, 1993.</a:t>
            </a:r>
            <a:endParaRPr lang="pt-BR" sz="1400" dirty="0"/>
          </a:p>
          <a:p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7056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448" y="620688"/>
            <a:ext cx="10081120" cy="1143000"/>
          </a:xfrm>
        </p:spPr>
        <p:txBody>
          <a:bodyPr/>
          <a:lstStyle/>
          <a:p>
            <a:r>
              <a:rPr lang="pt-BR" dirty="0" smtClean="0"/>
              <a:t>Vamos estudar então?</a:t>
            </a:r>
            <a:endParaRPr lang="pt-BR" dirty="0"/>
          </a:p>
        </p:txBody>
      </p:sp>
      <p:sp>
        <p:nvSpPr>
          <p:cNvPr id="3" name="Título 1"/>
          <p:cNvSpPr txBox="1">
            <a:spLocks/>
          </p:cNvSpPr>
          <p:nvPr/>
        </p:nvSpPr>
        <p:spPr bwMode="auto">
          <a:xfrm>
            <a:off x="3774388" y="3212976"/>
            <a:ext cx="744440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dirty="0" smtClean="0"/>
              <a:t>Desejo a todos um bom curso!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238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NAI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SENAI</Template>
  <TotalTime>4310</TotalTime>
  <Words>804</Words>
  <Application>Microsoft Office PowerPoint</Application>
  <PresentationFormat>Widescreen</PresentationFormat>
  <Paragraphs>94</Paragraphs>
  <Slides>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Arial MT Black</vt:lpstr>
      <vt:lpstr>Calibri</vt:lpstr>
      <vt:lpstr>Calibri Light</vt:lpstr>
      <vt:lpstr>Times New Roman</vt:lpstr>
      <vt:lpstr>SENAI</vt:lpstr>
      <vt:lpstr>Retrospectiva</vt:lpstr>
      <vt:lpstr>Técnico em Desenvolvimento de Sistemas PROJETOS</vt:lpstr>
      <vt:lpstr>Plano de Curso</vt:lpstr>
      <vt:lpstr>Plano de Curso</vt:lpstr>
      <vt:lpstr>Plano de Curso</vt:lpstr>
      <vt:lpstr>Plano de Curso</vt:lpstr>
      <vt:lpstr>Avaliações</vt:lpstr>
      <vt:lpstr>Conteúdo</vt:lpstr>
      <vt:lpstr>Bibliografia</vt:lpstr>
      <vt:lpstr>Vamos estudar então?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 Fundamentos da Informática</dc:title>
  <dc:creator>emerson</dc:creator>
  <cp:lastModifiedBy>Aluno</cp:lastModifiedBy>
  <cp:revision>421</cp:revision>
  <cp:lastPrinted>1998-09-13T22:29:20Z</cp:lastPrinted>
  <dcterms:created xsi:type="dcterms:W3CDTF">1998-09-13T18:23:20Z</dcterms:created>
  <dcterms:modified xsi:type="dcterms:W3CDTF">2021-01-11T11:02:06Z</dcterms:modified>
</cp:coreProperties>
</file>