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12"/>
  </p:notesMasterIdLst>
  <p:sldIdLst>
    <p:sldId id="422" r:id="rId2"/>
    <p:sldId id="416" r:id="rId3"/>
    <p:sldId id="407" r:id="rId4"/>
    <p:sldId id="409" r:id="rId5"/>
    <p:sldId id="410" r:id="rId6"/>
    <p:sldId id="417" r:id="rId7"/>
    <p:sldId id="418" r:id="rId8"/>
    <p:sldId id="419" r:id="rId9"/>
    <p:sldId id="420" r:id="rId10"/>
    <p:sldId id="42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F42"/>
    <a:srgbClr val="F9F9F9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76809" autoAdjust="0"/>
  </p:normalViewPr>
  <p:slideViewPr>
    <p:cSldViewPr snapToGrid="0">
      <p:cViewPr varScale="1">
        <p:scale>
          <a:sx n="66" d="100"/>
          <a:sy n="66" d="100"/>
        </p:scale>
        <p:origin x="1238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6F471-8F83-40DC-A8ED-BE4126B29409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139A8-FC88-4D10-A165-8D8FF469C6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30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9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5168900"/>
            <a:ext cx="12192000" cy="168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0973754-2A46-4A7E-A125-20B69955B9AC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693FCA4-E992-431D-9E4A-CDB0109EA6DD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 descr="Uma imagem contendo Ícone&#10;&#10;Descrição gerada automaticamente">
            <a:extLst>
              <a:ext uri="{FF2B5EF4-FFF2-40B4-BE49-F238E27FC236}">
                <a16:creationId xmlns:a16="http://schemas.microsoft.com/office/drawing/2014/main" id="{FF5B87B7-A8A6-476A-AF67-2C13F0EECE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544" y="5490590"/>
            <a:ext cx="1340338" cy="115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2F9F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2361427"/>
            <a:ext cx="10753725" cy="3766185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7472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FCA4-E992-431D-9E4A-CDB0109EA6DD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 descr="Uma imagem contendo Ícone&#10;&#10;Descrição gerada automaticamente">
            <a:extLst>
              <a:ext uri="{FF2B5EF4-FFF2-40B4-BE49-F238E27FC236}">
                <a16:creationId xmlns:a16="http://schemas.microsoft.com/office/drawing/2014/main" id="{71845239-C12A-4D61-BF92-4B2DE1178D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062" y="5993273"/>
            <a:ext cx="850937" cy="7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7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1" baseline="0">
                <a:solidFill>
                  <a:srgbClr val="2F9F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3754-2A46-4A7E-A125-20B69955B9AC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FCA4-E992-431D-9E4A-CDB0109EA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86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3754-2A46-4A7E-A125-20B69955B9AC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FCA4-E992-431D-9E4A-CDB0109EA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00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3754-2A46-4A7E-A125-20B69955B9AC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FCA4-E992-431D-9E4A-CDB0109EA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44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0973754-2A46-4A7E-A125-20B69955B9AC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693FCA4-E992-431D-9E4A-CDB0109EA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775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3754-2A46-4A7E-A125-20B69955B9AC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FCA4-E992-431D-9E4A-CDB0109EA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22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3754-2A46-4A7E-A125-20B69955B9AC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FCA4-E992-431D-9E4A-CDB0109EA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20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0973754-2A46-4A7E-A125-20B69955B9AC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693FCA4-E992-431D-9E4A-CDB0109EA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55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62" r:id="rId6"/>
    <p:sldLayoutId id="2147483863" r:id="rId7"/>
    <p:sldLayoutId id="2147483864" r:id="rId8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120" baseline="0">
          <a:solidFill>
            <a:srgbClr val="2F9F4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8A70B-287E-4C71-A18C-99D204B5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Pilares POO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58EAA2-5EFC-44F1-9071-FA4CAF967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647580-A515-47E1-A3CC-8C9E178BB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302" y="2364321"/>
            <a:ext cx="5319091" cy="428342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41E5014D-A5D0-4AC6-9FEE-8323E89C214E}"/>
              </a:ext>
            </a:extLst>
          </p:cNvPr>
          <p:cNvSpPr/>
          <p:nvPr/>
        </p:nvSpPr>
        <p:spPr>
          <a:xfrm>
            <a:off x="3171463" y="3429000"/>
            <a:ext cx="1122745" cy="23120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442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F53EA6B-CB5E-44A5-8580-051AA646A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3" y="147741"/>
            <a:ext cx="11541196" cy="636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5F188E-5567-4D39-B923-E5396078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3627437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FFFFFF"/>
                </a:solidFill>
              </a:rPr>
              <a:t>Encapsulamento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2189411C-8A58-4EE0-AFFA-013C1B9B1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pPr algn="r"/>
            <a:r>
              <a:rPr lang="pt-BR" sz="2800" dirty="0"/>
              <a:t>Disponibiliza métodos que operam sobre os dados e que protegem o acesso direto indevido aos atributos de uma instância fora da classe onde estes foram declarados.</a:t>
            </a:r>
            <a:endParaRPr lang="pt-BR" sz="3600" dirty="0"/>
          </a:p>
        </p:txBody>
      </p:sp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66182F65-4B7D-48DA-9EA7-7E2C65E1D4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96" y="2838451"/>
            <a:ext cx="3104708" cy="206851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19D6B2C-C1DC-4763-95F6-5AE74F69DE3C}"/>
              </a:ext>
            </a:extLst>
          </p:cNvPr>
          <p:cNvSpPr/>
          <p:nvPr/>
        </p:nvSpPr>
        <p:spPr>
          <a:xfrm>
            <a:off x="2174275" y="3225800"/>
            <a:ext cx="1041400" cy="20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103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92E49-A062-4950-AA8D-8BEA8D30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A3B259-29E7-446C-B70F-C74C7C4D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Um objeto, em um programa, “encapsula” todo o seu </a:t>
            </a:r>
            <a:r>
              <a:rPr lang="pt-BR" b="1" dirty="0"/>
              <a:t>estado</a:t>
            </a:r>
            <a:r>
              <a:rPr lang="pt-BR" dirty="0"/>
              <a:t> e o </a:t>
            </a:r>
            <a:r>
              <a:rPr lang="pt-BR" b="1" dirty="0"/>
              <a:t>comportamento</a:t>
            </a:r>
          </a:p>
          <a:p>
            <a:pPr lvl="1"/>
            <a:r>
              <a:rPr lang="pt-BR" dirty="0"/>
              <a:t>Os dados e as operações são agrupados e a sua implementação é escondida, protegida dos usuários</a:t>
            </a:r>
          </a:p>
        </p:txBody>
      </p:sp>
    </p:spTree>
    <p:extLst>
      <p:ext uri="{BB962C8B-B14F-4D97-AF65-F5344CB8AC3E}">
        <p14:creationId xmlns:p14="http://schemas.microsoft.com/office/powerpoint/2010/main" val="4403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60ED8-6205-45D3-A07A-647F6CA7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146539"/>
            <a:ext cx="10772775" cy="1658198"/>
          </a:xfrm>
        </p:spPr>
        <p:txBody>
          <a:bodyPr/>
          <a:lstStyle/>
          <a:p>
            <a:r>
              <a:rPr lang="pt-BR" dirty="0"/>
              <a:t>Proteção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1E5AB2-45A3-47FC-A672-CD0450A47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1275347"/>
            <a:ext cx="11061636" cy="485226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dirty="0"/>
              <a:t>Visa garantir o acesso sobre operações e atributos disponibilizados pela interface da classe. Os modificadores de acesso são:</a:t>
            </a:r>
          </a:p>
          <a:p>
            <a:pPr lvl="1">
              <a:lnSpc>
                <a:spcPct val="110000"/>
              </a:lnSpc>
            </a:pPr>
            <a:r>
              <a:rPr lang="pt-BR" b="1" dirty="0" err="1">
                <a:solidFill>
                  <a:srgbClr val="7030A0"/>
                </a:solidFill>
              </a:rPr>
              <a:t>Public</a:t>
            </a:r>
            <a:r>
              <a:rPr lang="pt-BR" dirty="0"/>
              <a:t>: uma classe declarada como pública dá a outras classes, de todos os pacotes, acesso aos seus membros que forem públicos</a:t>
            </a:r>
          </a:p>
          <a:p>
            <a:pPr lvl="1">
              <a:lnSpc>
                <a:spcPct val="110000"/>
              </a:lnSpc>
            </a:pPr>
            <a:r>
              <a:rPr lang="pt-BR" b="1" dirty="0" err="1">
                <a:solidFill>
                  <a:srgbClr val="7030A0"/>
                </a:solidFill>
              </a:rPr>
              <a:t>Protected</a:t>
            </a:r>
            <a:r>
              <a:rPr lang="pt-BR" dirty="0"/>
              <a:t>: quando um membro de uma classe é declarado assim, ele torna acessível por classes através de herança.</a:t>
            </a:r>
          </a:p>
          <a:p>
            <a:pPr lvl="1">
              <a:lnSpc>
                <a:spcPct val="110000"/>
              </a:lnSpc>
            </a:pPr>
            <a:r>
              <a:rPr lang="pt-BR" b="1" dirty="0">
                <a:solidFill>
                  <a:srgbClr val="7030A0"/>
                </a:solidFill>
              </a:rPr>
              <a:t>Private</a:t>
            </a:r>
            <a:r>
              <a:rPr lang="pt-BR" dirty="0"/>
              <a:t>: o membro de classe não pode ser acessado por nenhuma outra classe.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3266E2-226D-43C1-9F50-1E3FEFB2A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43" t="26305" r="38316" b="49505"/>
          <a:stretch/>
        </p:blipFill>
        <p:spPr>
          <a:xfrm>
            <a:off x="3380792" y="4753554"/>
            <a:ext cx="5430416" cy="165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0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60ED8-6205-45D3-A07A-647F6CA7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146539"/>
            <a:ext cx="10772775" cy="1658198"/>
          </a:xfrm>
        </p:spPr>
        <p:txBody>
          <a:bodyPr/>
          <a:lstStyle/>
          <a:p>
            <a:r>
              <a:rPr lang="pt-BR" dirty="0"/>
              <a:t>Proteção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1E5AB2-45A3-47FC-A672-CD0450A47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1804737"/>
            <a:ext cx="10753725" cy="43228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dirty="0"/>
              <a:t>Todos os atributos e operações de uma classe podem ser acessados pelas operações da mesma classe.</a:t>
            </a:r>
          </a:p>
          <a:p>
            <a:pPr marL="0" indent="0">
              <a:lnSpc>
                <a:spcPct val="110000"/>
              </a:lnSpc>
              <a:buNone/>
            </a:pPr>
            <a:endParaRPr lang="pt-BR" dirty="0"/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O acesso aos </a:t>
            </a:r>
            <a:r>
              <a:rPr lang="pt-BR" dirty="0">
                <a:solidFill>
                  <a:srgbClr val="7030A0"/>
                </a:solidFill>
              </a:rPr>
              <a:t>atributos</a:t>
            </a:r>
            <a:r>
              <a:rPr lang="pt-BR" dirty="0"/>
              <a:t> é, em geral, </a:t>
            </a:r>
            <a:r>
              <a:rPr lang="pt-BR" b="1" dirty="0"/>
              <a:t>privado</a:t>
            </a:r>
            <a:r>
              <a:rPr lang="pt-BR" dirty="0"/>
              <a:t> ou </a:t>
            </a:r>
            <a:r>
              <a:rPr lang="pt-BR" b="1" dirty="0"/>
              <a:t>protegido</a:t>
            </a:r>
            <a:r>
              <a:rPr lang="pt-B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 err="1">
                <a:solidFill>
                  <a:srgbClr val="FF0000"/>
                </a:solidFill>
              </a:rPr>
              <a:t>obj.saldo</a:t>
            </a:r>
            <a:r>
              <a:rPr lang="pt-BR" dirty="0">
                <a:solidFill>
                  <a:srgbClr val="FF0000"/>
                </a:solidFill>
              </a:rPr>
              <a:t> = 10000000; </a:t>
            </a:r>
            <a:r>
              <a:rPr lang="pt-BR" sz="1800" dirty="0">
                <a:solidFill>
                  <a:srgbClr val="FF0000"/>
                </a:solidFill>
              </a:rPr>
              <a:t>//não se acessa atributo privado assim!</a:t>
            </a:r>
          </a:p>
          <a:p>
            <a:pPr marL="0" indent="0">
              <a:lnSpc>
                <a:spcPct val="110000"/>
              </a:lnSpc>
              <a:buNone/>
            </a:pPr>
            <a:endParaRPr lang="pt-BR" dirty="0"/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O acesso às </a:t>
            </a:r>
            <a:r>
              <a:rPr lang="pt-BR" dirty="0">
                <a:solidFill>
                  <a:srgbClr val="7030A0"/>
                </a:solidFill>
              </a:rPr>
              <a:t>operações</a:t>
            </a:r>
            <a:r>
              <a:rPr lang="pt-BR" dirty="0"/>
              <a:t> que fazem parte da interface da classe é </a:t>
            </a:r>
            <a:r>
              <a:rPr lang="pt-BR" b="1" dirty="0"/>
              <a:t>público</a:t>
            </a:r>
            <a:r>
              <a:rPr lang="pt-B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 err="1"/>
              <a:t>obj.alterarSaldo</a:t>
            </a:r>
            <a:r>
              <a:rPr lang="pt-BR" dirty="0"/>
              <a:t>(1000); </a:t>
            </a:r>
            <a:r>
              <a:rPr lang="pt-BR" sz="1600" dirty="0"/>
              <a:t>//é possível se alterar um método público fora da classe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72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4375667-A581-48F2-8B80-AD3FDE777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63" y="146249"/>
            <a:ext cx="11768073" cy="656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7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D36C7C6-4D84-4F33-946E-898A8A5B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67" y="185844"/>
            <a:ext cx="11817629" cy="652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7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EA7B2DC-DA1A-4B0C-BCBE-142D6A882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3" y="199663"/>
            <a:ext cx="11863893" cy="645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4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414FAA3-B5C7-47CB-93AE-051CFF7D7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0" y="0"/>
            <a:ext cx="11922921" cy="658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5041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</TotalTime>
  <Words>226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Segoe UI</vt:lpstr>
      <vt:lpstr>Wingdings</vt:lpstr>
      <vt:lpstr>Metropolitano</vt:lpstr>
      <vt:lpstr>Pilares POO</vt:lpstr>
      <vt:lpstr>Encapsulamento</vt:lpstr>
      <vt:lpstr>Encapsulamento</vt:lpstr>
      <vt:lpstr>Proteção de Dados</vt:lpstr>
      <vt:lpstr>Proteção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 Básica</dc:title>
  <dc:creator>Luiza Maria de Araujo Pessoa</dc:creator>
  <cp:lastModifiedBy>Rafael Martins Alves</cp:lastModifiedBy>
  <cp:revision>73</cp:revision>
  <dcterms:created xsi:type="dcterms:W3CDTF">2020-08-25T01:53:21Z</dcterms:created>
  <dcterms:modified xsi:type="dcterms:W3CDTF">2021-05-27T13:11:06Z</dcterms:modified>
</cp:coreProperties>
</file>