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p:scale>
          <a:sx n="50" d="100"/>
          <a:sy n="50" d="100"/>
        </p:scale>
        <p:origin x="139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35D675-1F46-4B87-A5F8-67DB0C31E211}" type="slidenum">
              <a:rPr lang="en-IN" smtClean="0"/>
              <a:t>8</a:t>
            </a:fld>
            <a:endParaRPr lang="en-IN"/>
          </a:p>
        </p:txBody>
      </p:sp>
    </p:spTree>
    <p:extLst>
      <p:ext uri="{BB962C8B-B14F-4D97-AF65-F5344CB8AC3E}">
        <p14:creationId xmlns:p14="http://schemas.microsoft.com/office/powerpoint/2010/main" val="291177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35D675-1F46-4B87-A5F8-67DB0C31E211}" type="slidenum">
              <a:rPr lang="en-IN" smtClean="0"/>
              <a:t>13</a:t>
            </a:fld>
            <a:endParaRPr lang="en-IN"/>
          </a:p>
        </p:txBody>
      </p:sp>
    </p:spTree>
    <p:extLst>
      <p:ext uri="{BB962C8B-B14F-4D97-AF65-F5344CB8AC3E}">
        <p14:creationId xmlns:p14="http://schemas.microsoft.com/office/powerpoint/2010/main" val="241495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18-10-2024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1638300" y="1145761"/>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RESUME SCREENING SYSTEM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2261221" y="3429000"/>
            <a:ext cx="9079464" cy="3031435"/>
          </a:xfrm>
        </p:spPr>
        <p:txBody>
          <a:bodyPr>
            <a:normAutofit fontScale="92500" lnSpcReduction="2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Prof. Sanjana Sharma								       Anjali </a:t>
            </a:r>
            <a:r>
              <a:rPr lang="en-IN" dirty="0" err="1">
                <a:latin typeface="Times New Roman" panose="02020603050405020304" pitchFamily="18" charset="0"/>
                <a:cs typeface="Times New Roman" panose="02020603050405020304" pitchFamily="18" charset="0"/>
              </a:rPr>
              <a:t>Bariya</a:t>
            </a:r>
            <a:r>
              <a:rPr lang="en-IN" dirty="0">
                <a:latin typeface="Times New Roman" panose="02020603050405020304" pitchFamily="18" charset="0"/>
                <a:cs typeface="Times New Roman" panose="02020603050405020304" pitchFamily="18" charset="0"/>
              </a:rPr>
              <a:t>(0827CD221011)</a:t>
            </a:r>
          </a:p>
          <a:p>
            <a:r>
              <a:rPr lang="en-IN" dirty="0">
                <a:latin typeface="Times New Roman" panose="02020603050405020304" pitchFamily="18" charset="0"/>
                <a:cs typeface="Times New Roman" panose="02020603050405020304" pitchFamily="18" charset="0"/>
              </a:rPr>
              <a:t>												       Avni Chaturvedi (0827CD221018)</a:t>
            </a:r>
          </a:p>
          <a:p>
            <a:r>
              <a:rPr lang="en-IN" dirty="0">
                <a:latin typeface="Times New Roman" panose="02020603050405020304" pitchFamily="18" charset="0"/>
                <a:cs typeface="Times New Roman" panose="02020603050405020304" pitchFamily="18" charset="0"/>
              </a:rPr>
              <a:t>								            		               Lavish Verma (0827CD221045)</a:t>
            </a:r>
          </a:p>
          <a:p>
            <a:r>
              <a:rPr lang="en-IN" dirty="0">
                <a:latin typeface="Times New Roman" panose="02020603050405020304" pitchFamily="18" charset="0"/>
                <a:cs typeface="Times New Roman" panose="02020603050405020304" pitchFamily="18" charset="0"/>
              </a:rPr>
              <a:t>												       Yuvraj Pawar (0827CD221078)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7. 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US" dirty="0"/>
              <a:t>Corporate Job Portals </a:t>
            </a:r>
          </a:p>
          <a:p>
            <a:r>
              <a:rPr lang="en-US" dirty="0"/>
              <a:t> Interactive Guidance</a:t>
            </a:r>
          </a:p>
          <a:p>
            <a:r>
              <a:rPr lang="en-US" dirty="0"/>
              <a:t> Career Services at Universities</a:t>
            </a:r>
          </a:p>
          <a:p>
            <a:r>
              <a:rPr lang="en-US" dirty="0"/>
              <a:t> Internal Job Mobility</a:t>
            </a:r>
          </a:p>
          <a:p>
            <a:r>
              <a:rPr lang="en-US" dirty="0"/>
              <a:t>Campus Recruitment</a:t>
            </a:r>
          </a:p>
          <a:p>
            <a:r>
              <a:rPr lang="en-US" dirty="0"/>
              <a:t>Talent Acquisition for Specialized Roles</a:t>
            </a:r>
          </a:p>
          <a:p>
            <a:r>
              <a:rPr lang="en-US" dirty="0"/>
              <a:t> Volunteer Organizations</a:t>
            </a: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endParaRPr lang="en-IN" dirty="0"/>
          </a:p>
          <a:p>
            <a:pPr marL="0" indent="0">
              <a:buNone/>
            </a:pPr>
            <a:r>
              <a:rPr lang="en-IN" dirty="0"/>
              <a:t>https://github.com/Lavish-Verma/Resume-Screening-System.git</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IN" dirty="0"/>
              <a:t> Prof. P.R. Kulkarni, Yash Vaidya, </a:t>
            </a:r>
            <a:r>
              <a:rPr lang="en-IN" dirty="0" err="1"/>
              <a:t>Akshad</a:t>
            </a:r>
            <a:r>
              <a:rPr lang="en-IN" dirty="0"/>
              <a:t> </a:t>
            </a:r>
            <a:r>
              <a:rPr lang="en-IN" dirty="0" err="1"/>
              <a:t>Shelare</a:t>
            </a:r>
            <a:r>
              <a:rPr lang="en-IN" dirty="0"/>
              <a:t>, Narayan </a:t>
            </a:r>
            <a:r>
              <a:rPr lang="en-IN" dirty="0" err="1"/>
              <a:t>Attarde</a:t>
            </a:r>
            <a:r>
              <a:rPr lang="en-IN" dirty="0"/>
              <a:t>, Meet Sali, “Resume Parser Using ML and NLP”, International Research Journal of Modernization in Engineering Technology and Science (IRJMETS), 2023.</a:t>
            </a:r>
          </a:p>
          <a:p>
            <a:r>
              <a:rPr lang="en-IN" dirty="0"/>
              <a:t>S Bharadwaj, Rudra Varun, </a:t>
            </a:r>
            <a:r>
              <a:rPr lang="en-IN" dirty="0" err="1"/>
              <a:t>Potukuchi</a:t>
            </a:r>
            <a:r>
              <a:rPr lang="en-IN" dirty="0"/>
              <a:t> </a:t>
            </a:r>
            <a:r>
              <a:rPr lang="en-IN" dirty="0" err="1"/>
              <a:t>Sreeram</a:t>
            </a:r>
            <a:r>
              <a:rPr lang="en-IN" dirty="0"/>
              <a:t> Aditya, </a:t>
            </a:r>
            <a:r>
              <a:rPr lang="en-IN" dirty="0" err="1"/>
              <a:t>Macherla</a:t>
            </a:r>
            <a:r>
              <a:rPr lang="en-IN" dirty="0"/>
              <a:t> Nikhil, G. Charles Babu, “Resume Screening Using NLP And LSTM”, 2022 International Conference on Inventive Computation Technologies (ICICT), 2022.</a:t>
            </a:r>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5038-74F4-BFA9-7BB7-A3BBAFBCF21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48E571-788C-E54B-B080-EEB4F50A852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4272424" y="2274838"/>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4866393" y="3339406"/>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t>Introduction</a:t>
            </a:r>
          </a:p>
          <a:p>
            <a:pPr marL="457200" lvl="1" indent="0">
              <a:buNone/>
            </a:pPr>
            <a:r>
              <a:rPr lang="en-IN" dirty="0">
                <a:solidFill>
                  <a:srgbClr val="C00000"/>
                </a:solidFill>
              </a:rPr>
              <a:t>1.1</a:t>
            </a:r>
            <a:r>
              <a:rPr lang="en-IN" dirty="0"/>
              <a:t> Overview</a:t>
            </a:r>
          </a:p>
          <a:p>
            <a:pPr marL="457200" lvl="1" indent="0">
              <a:buNone/>
            </a:pPr>
            <a:r>
              <a:rPr lang="en-IN" dirty="0">
                <a:solidFill>
                  <a:srgbClr val="C00000"/>
                </a:solidFill>
              </a:rPr>
              <a:t>1.2</a:t>
            </a:r>
            <a:r>
              <a:rPr lang="en-IN" dirty="0"/>
              <a:t> Purpose</a:t>
            </a:r>
          </a:p>
          <a:p>
            <a:pPr marL="457200" indent="-457200">
              <a:buFont typeface="+mj-lt"/>
              <a:buAutoNum type="arabicPeriod"/>
            </a:pPr>
            <a:r>
              <a:rPr lang="en-IN" dirty="0"/>
              <a:t>Literature Review</a:t>
            </a:r>
          </a:p>
          <a:p>
            <a:pPr marL="457200" indent="-457200">
              <a:buFont typeface="+mj-lt"/>
              <a:buAutoNum type="arabicPeriod"/>
            </a:pPr>
            <a:r>
              <a:rPr lang="en-IN" dirty="0"/>
              <a:t>Problem Statement</a:t>
            </a:r>
          </a:p>
          <a:p>
            <a:pPr marL="457200" indent="-457200">
              <a:buFont typeface="+mj-lt"/>
              <a:buAutoNum type="arabicPeriod"/>
            </a:pPr>
            <a:r>
              <a:rPr lang="en-IN" dirty="0"/>
              <a:t>Proposed Solution</a:t>
            </a:r>
          </a:p>
          <a:p>
            <a:pPr marL="457200" indent="-457200">
              <a:buFont typeface="+mj-lt"/>
              <a:buAutoNum type="arabicPeriod"/>
            </a:pPr>
            <a:r>
              <a:rPr lang="en-IN" dirty="0"/>
              <a:t>Objectives</a:t>
            </a:r>
          </a:p>
          <a:p>
            <a:pPr marL="457200" indent="-457200">
              <a:buFont typeface="+mj-lt"/>
              <a:buAutoNum type="arabicPeriod"/>
            </a:pPr>
            <a:r>
              <a:rPr lang="en-IN" dirty="0"/>
              <a:t>Theoretical Analysis</a:t>
            </a:r>
          </a:p>
          <a:p>
            <a:pPr marL="457200" lvl="1" indent="0">
              <a:buNone/>
            </a:pPr>
            <a:r>
              <a:rPr lang="en-IN" dirty="0">
                <a:solidFill>
                  <a:srgbClr val="C00000"/>
                </a:solidFill>
              </a:rPr>
              <a:t>6.1</a:t>
            </a:r>
            <a:r>
              <a:rPr lang="en-IN" dirty="0"/>
              <a:t> Block Diagram</a:t>
            </a:r>
          </a:p>
          <a:p>
            <a:pPr marL="457200" lvl="1" indent="0">
              <a:buNone/>
            </a:pPr>
            <a:r>
              <a:rPr lang="en-IN" dirty="0">
                <a:solidFill>
                  <a:srgbClr val="C00000"/>
                </a:solidFill>
              </a:rPr>
              <a:t>6.2</a:t>
            </a:r>
            <a:r>
              <a:rPr lang="en-IN" dirty="0"/>
              <a:t> Hardware Requirements</a:t>
            </a:r>
          </a:p>
          <a:p>
            <a:pPr marL="457200" lvl="1" indent="0">
              <a:buNone/>
            </a:pPr>
            <a:r>
              <a:rPr lang="en-IN" dirty="0">
                <a:solidFill>
                  <a:srgbClr val="C00000"/>
                </a:solidFill>
              </a:rPr>
              <a:t>6.3</a:t>
            </a:r>
            <a:r>
              <a:rPr lang="en-IN" dirty="0"/>
              <a:t> Software Requirements</a:t>
            </a:r>
          </a:p>
          <a:p>
            <a:pPr marL="457200" indent="-457200">
              <a:buFont typeface="+mj-lt"/>
              <a:buAutoNum type="arabicPeriod"/>
            </a:pPr>
            <a:r>
              <a:rPr lang="en-IN" dirty="0"/>
              <a:t>Applications </a:t>
            </a:r>
          </a:p>
          <a:p>
            <a:pPr marL="0" indent="0">
              <a:buNone/>
            </a:pPr>
            <a:r>
              <a:rPr lang="en-IN" dirty="0"/>
              <a:t>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85000" lnSpcReduction="10000"/>
          </a:bodyPr>
          <a:lstStyle/>
          <a:p>
            <a:pPr marL="0" indent="0">
              <a:buNone/>
            </a:pPr>
            <a:r>
              <a:rPr lang="en-IN" b="1" dirty="0"/>
              <a:t>1.1 Overview</a:t>
            </a:r>
          </a:p>
          <a:p>
            <a:pPr marL="0" indent="0">
              <a:buNone/>
            </a:pPr>
            <a:r>
              <a:rPr lang="en-US" dirty="0"/>
              <a:t>We provide services to enhance resume quality and relevance by analyzing resumes against specific job descriptions. Our approach includes identifying missing keywords and skills essential for the role, ensuring that your resume aligns closely with what employers are seeking. Additionally, we optimize resumes for ATS compatibility, focusing on formatting, section headings, and keyword usage to improve your chances of getting noticed in the application process.</a:t>
            </a:r>
            <a:endParaRPr lang="en-US" dirty="0">
              <a:solidFill>
                <a:srgbClr val="000000"/>
              </a:solidFill>
              <a:latin typeface="Times New Roman" panose="02020603050405020304" pitchFamily="18" charset="0"/>
            </a:endParaRPr>
          </a:p>
          <a:p>
            <a:pPr marL="0" indent="0">
              <a:buNone/>
            </a:pPr>
            <a:r>
              <a:rPr lang="en-US" b="1" dirty="0">
                <a:solidFill>
                  <a:srgbClr val="000000"/>
                </a:solidFill>
                <a:latin typeface="Times New Roman" panose="02020603050405020304" pitchFamily="18" charset="0"/>
              </a:rPr>
              <a:t>1.2 Purpose</a:t>
            </a:r>
          </a:p>
          <a:p>
            <a:pPr marL="0" indent="0">
              <a:buNone/>
            </a:pPr>
            <a:r>
              <a:rPr lang="en-US" dirty="0"/>
              <a:t>Our service streamlines the resume tailoring process for job seekers by effectively matching resumes with employers' desired qualifications. This targeted approach increases the chances of being shortlisted for interviews. Additionally, we provide tailored suggestions for potential interview questions based on specific job descriptions, helping candidates prepare more effectively and confidently.</a:t>
            </a:r>
          </a:p>
          <a:p>
            <a:pPr marL="0" indent="0">
              <a:buNone/>
            </a:pPr>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0" indent="0">
              <a:buNone/>
            </a:pPr>
            <a:endParaRPr lang="en-US" dirty="0">
              <a:solidFill>
                <a:srgbClr val="000000"/>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
        <p:nvSpPr>
          <p:cNvPr id="6" name="Rectangle 2">
            <a:extLst>
              <a:ext uri="{FF2B5EF4-FFF2-40B4-BE49-F238E27FC236}">
                <a16:creationId xmlns:a16="http://schemas.microsoft.com/office/drawing/2014/main" id="{A0A68F46-99C8-8F20-62B9-6C97319BA908}"/>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2465437504"/>
              </p:ext>
            </p:extLst>
          </p:nvPr>
        </p:nvGraphicFramePr>
        <p:xfrm>
          <a:off x="2700225" y="1427736"/>
          <a:ext cx="8911687" cy="4389120"/>
        </p:xfrm>
        <a:graphic>
          <a:graphicData uri="http://schemas.openxmlformats.org/drawingml/2006/table">
            <a:tbl>
              <a:tblPr firstRow="1" bandRow="1">
                <a:tableStyleId>{5C22544A-7EE6-4342-B048-85BDC9FD1C3A}</a:tableStyleId>
              </a:tblPr>
              <a:tblGrid>
                <a:gridCol w="1019515">
                  <a:extLst>
                    <a:ext uri="{9D8B030D-6E8A-4147-A177-3AD203B41FA5}">
                      <a16:colId xmlns:a16="http://schemas.microsoft.com/office/drawing/2014/main" val="3061002685"/>
                    </a:ext>
                  </a:extLst>
                </a:gridCol>
                <a:gridCol w="3080928">
                  <a:extLst>
                    <a:ext uri="{9D8B030D-6E8A-4147-A177-3AD203B41FA5}">
                      <a16:colId xmlns:a16="http://schemas.microsoft.com/office/drawing/2014/main" val="3308928935"/>
                    </a:ext>
                  </a:extLst>
                </a:gridCol>
                <a:gridCol w="2583322">
                  <a:extLst>
                    <a:ext uri="{9D8B030D-6E8A-4147-A177-3AD203B41FA5}">
                      <a16:colId xmlns:a16="http://schemas.microsoft.com/office/drawing/2014/main" val="3184326738"/>
                    </a:ext>
                  </a:extLst>
                </a:gridCol>
                <a:gridCol w="2227922">
                  <a:extLst>
                    <a:ext uri="{9D8B030D-6E8A-4147-A177-3AD203B41FA5}">
                      <a16:colId xmlns:a16="http://schemas.microsoft.com/office/drawing/2014/main" val="3980447352"/>
                    </a:ext>
                  </a:extLst>
                </a:gridCol>
              </a:tblGrid>
              <a:tr h="370840">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370840">
                <a:tc>
                  <a:txBody>
                    <a:bodyPr/>
                    <a:lstStyle/>
                    <a:p>
                      <a:pPr algn="ctr"/>
                      <a:r>
                        <a:rPr lang="en-IN" dirty="0"/>
                        <a:t>01</a:t>
                      </a:r>
                    </a:p>
                  </a:txBody>
                  <a:tcPr/>
                </a:tc>
                <a:tc>
                  <a:txBody>
                    <a:bodyPr/>
                    <a:lstStyle/>
                    <a:p>
                      <a:pPr algn="ctr"/>
                      <a:r>
                        <a:rPr lang="en-IN" dirty="0"/>
                        <a:t>Modern Resume Analyser For Students And Organisations</a:t>
                      </a:r>
                    </a:p>
                  </a:txBody>
                  <a:tcPr/>
                </a:tc>
                <a:tc>
                  <a:txBody>
                    <a:bodyPr/>
                    <a:lstStyle/>
                    <a:p>
                      <a:pPr algn="ctr"/>
                      <a:r>
                        <a:rPr lang="en-US" dirty="0"/>
                        <a:t>Aims to enhance the efficiency of candidate screening and selection processes</a:t>
                      </a:r>
                      <a:endParaRPr lang="en-IN" dirty="0"/>
                    </a:p>
                  </a:txBody>
                  <a:tcPr/>
                </a:tc>
                <a:tc>
                  <a:txBody>
                    <a:bodyPr/>
                    <a:lstStyle/>
                    <a:p>
                      <a:pPr algn="ctr"/>
                      <a:r>
                        <a:rPr lang="en-US" dirty="0"/>
                        <a:t>Potential introduction of biases or the oversight of unconventional qualifications or experiences</a:t>
                      </a:r>
                      <a:endParaRPr lang="en-IN" dirty="0"/>
                    </a:p>
                  </a:txBody>
                  <a:tcPr/>
                </a:tc>
                <a:extLst>
                  <a:ext uri="{0D108BD9-81ED-4DB2-BD59-A6C34878D82A}">
                    <a16:rowId xmlns:a16="http://schemas.microsoft.com/office/drawing/2014/main" val="2750208946"/>
                  </a:ext>
                </a:extLst>
              </a:tr>
              <a:tr h="370840">
                <a:tc>
                  <a:txBody>
                    <a:bodyPr/>
                    <a:lstStyle/>
                    <a:p>
                      <a:pPr algn="ctr"/>
                      <a:r>
                        <a:rPr lang="en-IN" dirty="0"/>
                        <a:t>02</a:t>
                      </a:r>
                    </a:p>
                  </a:txBody>
                  <a:tcPr/>
                </a:tc>
                <a:tc>
                  <a:txBody>
                    <a:bodyPr/>
                    <a:lstStyle/>
                    <a:p>
                      <a:pPr algn="ctr"/>
                      <a:r>
                        <a:rPr lang="en-US" dirty="0"/>
                        <a:t>Applicant Helper System for Resume Using Python And NLP</a:t>
                      </a:r>
                      <a:endParaRPr lang="en-IN" dirty="0"/>
                    </a:p>
                  </a:txBody>
                  <a:tcPr/>
                </a:tc>
                <a:tc>
                  <a:txBody>
                    <a:bodyPr/>
                    <a:lstStyle/>
                    <a:p>
                      <a:pPr algn="ctr"/>
                      <a:r>
                        <a:rPr lang="en-US" dirty="0"/>
                        <a:t>System aims to extract relevant information such as skills, experiences, and qualifications.</a:t>
                      </a:r>
                      <a:endParaRPr lang="en-IN" dirty="0"/>
                    </a:p>
                  </a:txBody>
                  <a:tcPr/>
                </a:tc>
                <a:tc>
                  <a:txBody>
                    <a:bodyPr/>
                    <a:lstStyle/>
                    <a:p>
                      <a:pPr algn="ctr"/>
                      <a:r>
                        <a:rPr lang="en-US" dirty="0"/>
                        <a:t>System's performance degradation with poorly formatted or misspelled terms</a:t>
                      </a:r>
                      <a:endParaRPr lang="en-IN" dirty="0"/>
                    </a:p>
                  </a:txBody>
                  <a:tcPr/>
                </a:tc>
                <a:extLst>
                  <a:ext uri="{0D108BD9-81ED-4DB2-BD59-A6C34878D82A}">
                    <a16:rowId xmlns:a16="http://schemas.microsoft.com/office/drawing/2014/main" val="2850866531"/>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a:bodyPr>
          <a:lstStyle/>
          <a:p>
            <a:pPr marL="0" indent="0">
              <a:buNone/>
            </a:pPr>
            <a:r>
              <a:rPr lang="en-US" dirty="0"/>
              <a:t>In today's competitive job market, candidates often struggle to tailor their resumes to meet specific job requirements, leading to missed opportunities due to the absence of critical keywords or skills that align with job descriptions. Traditional resume-building tools lack personalized, real-time feedback, leaving candidates uncertain about how well their resumes match job requirements. This creates a disadvantage for job seekers who may not know how to optimize their resumes effectively for specific roles. Therefore, there is a need for a Resume Screening System that provides detailed analysis of resumes against job descriptions, identifying missing keywords, evaluating relevant skills, and calculating a percentage match. </a:t>
            </a: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r>
              <a:rPr lang="en-US" dirty="0"/>
              <a:t>The Resume Screening System is a comprehensive tool designed to assist job candidates in optimizing their resumes to align with specific job requirements. By allowing users to upload their resume and paste the job description, the system analyzes both documents to identify missing keywords, assess relevant skills, and calculate a percentage match between the resume and the job posting. This candidate-focused system offers real-time feedback, helping users enhance their resumes by suggesting improvements and providing actionable insights. Additionally, it generates detailed reports that guide candidates in making their resume more competitive and tailored for the job, ultimately improving their chances of success.</a:t>
            </a: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US" dirty="0"/>
              <a:t>Automate the initial resume screening process to increase efficiency.</a:t>
            </a:r>
          </a:p>
          <a:p>
            <a:r>
              <a:rPr lang="en-US" dirty="0"/>
              <a:t>Reduce bias in candidate selection by standardizing resume   evaluation.</a:t>
            </a:r>
          </a:p>
          <a:p>
            <a:r>
              <a:rPr lang="en-US" dirty="0"/>
              <a:t> Improve the accuracy of matching candidates to job descriptions.</a:t>
            </a:r>
          </a:p>
          <a:p>
            <a:r>
              <a:rPr lang="en-US" dirty="0"/>
              <a:t>Integrate with existing HR systems for seamless recruitment management.</a:t>
            </a:r>
          </a:p>
          <a:p>
            <a:r>
              <a:rPr lang="en-US" dirty="0"/>
              <a:t>Enhance the candidate experience by providing timely feedback.</a:t>
            </a:r>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normAutofit/>
          </a:bodyPr>
          <a:lstStyle/>
          <a:p>
            <a:r>
              <a:rPr lang="en-IN" dirty="0"/>
              <a:t>6. Theoretical Analysis</a:t>
            </a:r>
            <a:br>
              <a:rPr lang="en-IN" dirty="0"/>
            </a:br>
            <a:r>
              <a:rPr lang="en-IN" sz="1400" b="1" dirty="0"/>
              <a:t>6.1 Block Diagram</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sp>
        <p:nvSpPr>
          <p:cNvPr id="12" name="Content Placeholder 11">
            <a:extLst>
              <a:ext uri="{FF2B5EF4-FFF2-40B4-BE49-F238E27FC236}">
                <a16:creationId xmlns:a16="http://schemas.microsoft.com/office/drawing/2014/main" id="{44A91868-F87F-A158-630B-DEF9EDFF4FB1}"/>
              </a:ext>
            </a:extLst>
          </p:cNvPr>
          <p:cNvSpPr>
            <a:spLocks noGrp="1"/>
          </p:cNvSpPr>
          <p:nvPr>
            <p:ph idx="1"/>
          </p:nvPr>
        </p:nvSpPr>
        <p:spPr/>
        <p:txBody>
          <a:bodyPr/>
          <a:lstStyle/>
          <a:p>
            <a:endParaRPr lang="en-IN" dirty="0"/>
          </a:p>
        </p:txBody>
      </p:sp>
      <p:pic>
        <p:nvPicPr>
          <p:cNvPr id="16" name="Picture 15">
            <a:extLst>
              <a:ext uri="{FF2B5EF4-FFF2-40B4-BE49-F238E27FC236}">
                <a16:creationId xmlns:a16="http://schemas.microsoft.com/office/drawing/2014/main" id="{03C3AE23-A0AD-8C7A-BED1-C8E220770446}"/>
              </a:ext>
            </a:extLst>
          </p:cNvPr>
          <p:cNvPicPr>
            <a:picLocks noChangeAspect="1"/>
          </p:cNvPicPr>
          <p:nvPr/>
        </p:nvPicPr>
        <p:blipFill>
          <a:blip r:embed="rId3"/>
          <a:stretch>
            <a:fillRect/>
          </a:stretch>
        </p:blipFill>
        <p:spPr>
          <a:xfrm>
            <a:off x="4478007" y="1356484"/>
            <a:ext cx="4149094" cy="5501516"/>
          </a:xfrm>
          <a:prstGeom prst="rect">
            <a:avLst/>
          </a:prstGeom>
        </p:spPr>
      </p:pic>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696512" y="1639957"/>
            <a:ext cx="8915400" cy="4363278"/>
          </a:xfrm>
        </p:spPr>
        <p:txBody>
          <a:bodyPr>
            <a:normAutofit fontScale="47500" lnSpcReduction="20000"/>
          </a:bodyPr>
          <a:lstStyle/>
          <a:p>
            <a:pPr marL="0" indent="0">
              <a:buNone/>
            </a:pPr>
            <a:r>
              <a:rPr lang="en-IN" b="1" dirty="0"/>
              <a:t>6.2 Hardware Requirements</a:t>
            </a:r>
          </a:p>
          <a:p>
            <a:pPr>
              <a:buFont typeface="Wingdings" panose="05000000000000000000" pitchFamily="2" charset="2"/>
              <a:buChar char="q"/>
            </a:pPr>
            <a:r>
              <a:rPr lang="en-US" dirty="0"/>
              <a:t>RAM- min 8GB and ideal 32 GB</a:t>
            </a:r>
          </a:p>
          <a:p>
            <a:pPr>
              <a:buFont typeface="Wingdings" panose="05000000000000000000" pitchFamily="2" charset="2"/>
              <a:buChar char="q"/>
            </a:pPr>
            <a:r>
              <a:rPr lang="en-US" dirty="0"/>
              <a:t>Storage- minimum 256 GB SSD and ideal 1 TB</a:t>
            </a:r>
            <a:endParaRPr lang="en-IN" dirty="0"/>
          </a:p>
          <a:p>
            <a:pPr>
              <a:buFont typeface="Wingdings" panose="05000000000000000000" pitchFamily="2" charset="2"/>
              <a:buChar char="q"/>
            </a:pPr>
            <a:r>
              <a:rPr lang="en-IN" dirty="0"/>
              <a:t>2GHz dual core processor or better</a:t>
            </a:r>
          </a:p>
          <a:p>
            <a:pPr>
              <a:buFont typeface="Wingdings" panose="05000000000000000000" pitchFamily="2" charset="2"/>
              <a:buChar char="q"/>
            </a:pPr>
            <a:r>
              <a:rPr lang="en-IN" dirty="0"/>
              <a:t>Operating System- Windows 8 (64 bit) or better</a:t>
            </a:r>
          </a:p>
          <a:p>
            <a:pPr marL="0" indent="0">
              <a:buNone/>
            </a:pPr>
            <a:endParaRPr lang="en-IN" dirty="0"/>
          </a:p>
          <a:p>
            <a:pPr marL="0" indent="0">
              <a:buNone/>
            </a:pPr>
            <a:r>
              <a:rPr lang="en-IN" b="1" dirty="0"/>
              <a:t>6.3 Software Requirements</a:t>
            </a:r>
          </a:p>
          <a:p>
            <a:pPr>
              <a:buFont typeface="Wingdings" panose="05000000000000000000" pitchFamily="2" charset="2"/>
              <a:buChar char="q"/>
            </a:pPr>
            <a:r>
              <a:rPr lang="en-IN" dirty="0"/>
              <a:t>Programming Language: Python 3.9   </a:t>
            </a:r>
          </a:p>
          <a:p>
            <a:pPr>
              <a:buFont typeface="Wingdings" panose="05000000000000000000" pitchFamily="2" charset="2"/>
              <a:buChar char="q"/>
            </a:pPr>
            <a:r>
              <a:rPr lang="en-IN" dirty="0"/>
              <a:t>Framework: </a:t>
            </a:r>
            <a:r>
              <a:rPr lang="en-IN" dirty="0" err="1"/>
              <a:t>Streamlit</a:t>
            </a:r>
            <a:r>
              <a:rPr lang="en-IN" dirty="0"/>
              <a:t> (for creating the web interface)</a:t>
            </a:r>
          </a:p>
          <a:p>
            <a:pPr>
              <a:buFont typeface="Wingdings" panose="05000000000000000000" pitchFamily="2" charset="2"/>
              <a:buChar char="q"/>
            </a:pPr>
            <a:r>
              <a:rPr lang="en-IN" dirty="0"/>
              <a:t>Libraries:</a:t>
            </a:r>
          </a:p>
          <a:p>
            <a:pPr marL="0" indent="0">
              <a:buNone/>
            </a:pPr>
            <a:r>
              <a:rPr lang="en-IN" dirty="0"/>
              <a:t>        pypdf2 (to open and delete the pdf)</a:t>
            </a:r>
          </a:p>
          <a:p>
            <a:pPr marL="0" indent="0">
              <a:buNone/>
            </a:pPr>
            <a:r>
              <a:rPr lang="en-IN" dirty="0"/>
              <a:t>        Generative AI from Google (for processing and generating insights from resumes)</a:t>
            </a:r>
          </a:p>
          <a:p>
            <a:pPr>
              <a:buFont typeface="Wingdings" panose="05000000000000000000" pitchFamily="2" charset="2"/>
              <a:buChar char="q"/>
            </a:pPr>
            <a:r>
              <a:rPr lang="en-IN" dirty="0"/>
              <a:t>APIs and Services:</a:t>
            </a:r>
          </a:p>
          <a:p>
            <a:pPr marL="0" indent="0">
              <a:buNone/>
            </a:pPr>
            <a:r>
              <a:rPr lang="en-IN" dirty="0"/>
              <a:t>       Google Generative AI API: Used for AI-based resume analysis and matching candidates with job descriptions</a:t>
            </a:r>
          </a:p>
          <a:p>
            <a:pPr marL="0" indent="0">
              <a:buNone/>
            </a:pPr>
            <a:r>
              <a:rPr lang="en-IN" dirty="0"/>
              <a:t>       Google </a:t>
            </a:r>
            <a:r>
              <a:rPr lang="en-IN" dirty="0" err="1"/>
              <a:t>gemini</a:t>
            </a:r>
            <a:r>
              <a:rPr lang="en-IN" dirty="0"/>
              <a:t> pro communication: For communication between the front-end (</a:t>
            </a:r>
            <a:r>
              <a:rPr lang="en-IN" dirty="0" err="1"/>
              <a:t>Streamlit</a:t>
            </a:r>
            <a:r>
              <a:rPr lang="en-IN" dirty="0"/>
              <a:t> interface), back-end,             database</a:t>
            </a:r>
          </a:p>
          <a:p>
            <a:pPr marL="0" indent="0">
              <a:buNone/>
            </a:pPr>
            <a:r>
              <a:rPr lang="en-IN" dirty="0"/>
              <a:t>       Database: SQL or NoSQL (like MySQL or MongoDB) for storing resumes, candidate profiles, and job          descriptions                     </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348850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TotalTime>
  <Words>935</Words>
  <Application>Microsoft Office PowerPoint</Application>
  <PresentationFormat>Widescreen</PresentationFormat>
  <Paragraphs>103</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Synopsis Presentation on  RESUME SCREENING SYSTEM </vt:lpstr>
      <vt:lpstr>Contents</vt:lpstr>
      <vt:lpstr>1. Introduction</vt:lpstr>
      <vt:lpstr>2. Literature Review</vt:lpstr>
      <vt:lpstr>3. Problem Statement</vt:lpstr>
      <vt:lpstr>4. Proposed Solution</vt:lpstr>
      <vt:lpstr>5. Objectives</vt:lpstr>
      <vt:lpstr>6. Theoretical Analysis 6.1 Block Diagram</vt:lpstr>
      <vt:lpstr>6. Theoretical Analysis</vt:lpstr>
      <vt:lpstr>7. 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OM  CHOUKSEY</cp:lastModifiedBy>
  <cp:revision>16</cp:revision>
  <dcterms:created xsi:type="dcterms:W3CDTF">2024-09-26T07:25:32Z</dcterms:created>
  <dcterms:modified xsi:type="dcterms:W3CDTF">2024-10-18T06:00:20Z</dcterms:modified>
</cp:coreProperties>
</file>