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91" d="100"/>
          <a:sy n="91" d="100"/>
        </p:scale>
        <p:origin x="60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5A41CE1-F812-42E5-9C63-BD698724048E}" type="datetimeFigureOut">
              <a:rPr lang="en-IN" smtClean="0"/>
              <a:t>10-06-2021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0C0A349-4C06-4819-AE25-4B1F644F24E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90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88910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57762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41CE1-F812-42E5-9C63-BD698724048E}"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86485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0A349-4C06-4819-AE25-4B1F644F24E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27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381163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21563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306245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215934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20913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C0A349-4C06-4819-AE25-4B1F644F24EB}" type="slidenum">
              <a:rPr lang="en-IN" smtClean="0"/>
              <a:t>‹#›</a:t>
            </a:fld>
            <a:endParaRPr lang="en-IN"/>
          </a:p>
        </p:txBody>
      </p:sp>
    </p:spTree>
    <p:extLst>
      <p:ext uri="{BB962C8B-B14F-4D97-AF65-F5344CB8AC3E}">
        <p14:creationId xmlns:p14="http://schemas.microsoft.com/office/powerpoint/2010/main" val="300911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6/10/2021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0C0A349-4C06-4819-AE25-4B1F644F24EB}" type="slidenum">
              <a:rPr lang="en-IN" smtClean="0"/>
              <a:t>‹#›</a:t>
            </a:fld>
            <a:endParaRPr lang="en-IN"/>
          </a:p>
        </p:txBody>
      </p:sp>
    </p:spTree>
    <p:extLst>
      <p:ext uri="{BB962C8B-B14F-4D97-AF65-F5344CB8AC3E}">
        <p14:creationId xmlns:p14="http://schemas.microsoft.com/office/powerpoint/2010/main" val="280017917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ransition>
    <p:fade thruBlk="1"/>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avishIsasare" TargetMode="External"/><Relationship Id="rId2" Type="http://schemas.openxmlformats.org/officeDocument/2006/relationships/hyperlink" Target="https://in.linkedin.com/in/lavish-isasare-183269ab"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8736-67B4-45F9-8423-5DAFFB660771}"/>
              </a:ext>
            </a:extLst>
          </p:cNvPr>
          <p:cNvSpPr>
            <a:spLocks noGrp="1"/>
          </p:cNvSpPr>
          <p:nvPr>
            <p:ph type="ctrTitle"/>
          </p:nvPr>
        </p:nvSpPr>
        <p:spPr/>
        <p:txBody>
          <a:bodyPr>
            <a:normAutofit fontScale="90000"/>
          </a:bodyPr>
          <a:lstStyle/>
          <a:p>
            <a:r>
              <a:rPr lang="en-IN" b="0" i="0" dirty="0">
                <a:solidFill>
                  <a:srgbClr val="000000"/>
                </a:solidFill>
                <a:effectLst/>
                <a:latin typeface="Google Sans"/>
              </a:rPr>
              <a:t>Relevel </a:t>
            </a:r>
            <a:br>
              <a:rPr lang="en-IN" b="0" i="0" dirty="0">
                <a:solidFill>
                  <a:srgbClr val="000000"/>
                </a:solidFill>
                <a:effectLst/>
                <a:latin typeface="Google Sans"/>
              </a:rPr>
            </a:br>
            <a:br>
              <a:rPr lang="en-IN" b="0" i="0" dirty="0">
                <a:solidFill>
                  <a:srgbClr val="000000"/>
                </a:solidFill>
                <a:effectLst/>
                <a:latin typeface="Google Sans"/>
              </a:rPr>
            </a:br>
            <a:r>
              <a:rPr lang="en-IN" b="0" i="0" dirty="0">
                <a:solidFill>
                  <a:srgbClr val="000000"/>
                </a:solidFill>
                <a:effectLst/>
                <a:latin typeface="Google Sans"/>
              </a:rPr>
              <a:t>Assignment - Data Analytics Internship </a:t>
            </a:r>
            <a:endParaRPr lang="en-IN" dirty="0"/>
          </a:p>
        </p:txBody>
      </p:sp>
      <p:sp>
        <p:nvSpPr>
          <p:cNvPr id="3" name="Subtitle 2">
            <a:extLst>
              <a:ext uri="{FF2B5EF4-FFF2-40B4-BE49-F238E27FC236}">
                <a16:creationId xmlns:a16="http://schemas.microsoft.com/office/drawing/2014/main" id="{F4808246-565F-4D17-BDEE-7349E7C6A46D}"/>
              </a:ext>
            </a:extLst>
          </p:cNvPr>
          <p:cNvSpPr>
            <a:spLocks noGrp="1"/>
          </p:cNvSpPr>
          <p:nvPr>
            <p:ph type="subTitle" idx="1"/>
          </p:nvPr>
        </p:nvSpPr>
        <p:spPr>
          <a:xfrm>
            <a:off x="1712070" y="4196876"/>
            <a:ext cx="8767860" cy="769478"/>
          </a:xfrm>
        </p:spPr>
        <p:txBody>
          <a:bodyPr>
            <a:normAutofit/>
          </a:bodyPr>
          <a:lstStyle/>
          <a:p>
            <a:r>
              <a:rPr lang="en-US" sz="3600" dirty="0"/>
              <a:t>Create ‘Model for Product Recommendation’ </a:t>
            </a:r>
          </a:p>
          <a:p>
            <a:endParaRPr lang="en-US" sz="3600" dirty="0"/>
          </a:p>
          <a:p>
            <a:endParaRPr lang="en-US" sz="3600" dirty="0"/>
          </a:p>
          <a:p>
            <a:endParaRPr lang="en-IN" sz="3600" dirty="0"/>
          </a:p>
        </p:txBody>
      </p:sp>
      <p:sp>
        <p:nvSpPr>
          <p:cNvPr id="4" name="TextBox 3">
            <a:extLst>
              <a:ext uri="{FF2B5EF4-FFF2-40B4-BE49-F238E27FC236}">
                <a16:creationId xmlns:a16="http://schemas.microsoft.com/office/drawing/2014/main" id="{0BF965BD-78B7-40C9-8696-EE97676BC559}"/>
              </a:ext>
            </a:extLst>
          </p:cNvPr>
          <p:cNvSpPr txBox="1"/>
          <p:nvPr/>
        </p:nvSpPr>
        <p:spPr>
          <a:xfrm>
            <a:off x="4655891" y="5704514"/>
            <a:ext cx="3145872" cy="369332"/>
          </a:xfrm>
          <a:prstGeom prst="rect">
            <a:avLst/>
          </a:prstGeom>
          <a:noFill/>
        </p:spPr>
        <p:txBody>
          <a:bodyPr wrap="square" rtlCol="0">
            <a:spAutoFit/>
          </a:bodyPr>
          <a:lstStyle/>
          <a:p>
            <a:r>
              <a:rPr lang="en-US" dirty="0"/>
              <a:t>Presented By: Lavish </a:t>
            </a:r>
            <a:r>
              <a:rPr lang="en-US" dirty="0" err="1"/>
              <a:t>P.Isasare</a:t>
            </a:r>
            <a:endParaRPr lang="en-IN" dirty="0"/>
          </a:p>
        </p:txBody>
      </p:sp>
    </p:spTree>
    <p:extLst>
      <p:ext uri="{BB962C8B-B14F-4D97-AF65-F5344CB8AC3E}">
        <p14:creationId xmlns:p14="http://schemas.microsoft.com/office/powerpoint/2010/main" val="165914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A51B-D1FA-4B8C-8369-229B3C21153A}"/>
              </a:ext>
            </a:extLst>
          </p:cNvPr>
          <p:cNvSpPr>
            <a:spLocks noGrp="1"/>
          </p:cNvSpPr>
          <p:nvPr>
            <p:ph type="title"/>
          </p:nvPr>
        </p:nvSpPr>
        <p:spPr>
          <a:xfrm>
            <a:off x="838200" y="323181"/>
            <a:ext cx="10515600" cy="1170059"/>
          </a:xfrm>
        </p:spPr>
        <p:txBody>
          <a:bodyPr>
            <a:normAutofit fontScale="90000"/>
          </a:bodyPr>
          <a:lstStyle/>
          <a:p>
            <a:r>
              <a:rPr lang="en-IN" dirty="0"/>
              <a:t>Pre-processing and Feature Engineering </a:t>
            </a:r>
            <a:br>
              <a:rPr lang="en-IN" b="0" i="0" dirty="0">
                <a:solidFill>
                  <a:srgbClr val="D5D5D5"/>
                </a:solidFill>
                <a:effectLst/>
                <a:latin typeface="Roboto" panose="02000000000000000000" pitchFamily="2" charset="0"/>
              </a:rPr>
            </a:br>
            <a:endParaRPr lang="en-IN" dirty="0"/>
          </a:p>
        </p:txBody>
      </p:sp>
      <p:sp>
        <p:nvSpPr>
          <p:cNvPr id="3" name="TextBox 2">
            <a:extLst>
              <a:ext uri="{FF2B5EF4-FFF2-40B4-BE49-F238E27FC236}">
                <a16:creationId xmlns:a16="http://schemas.microsoft.com/office/drawing/2014/main" id="{AB2601A4-9C98-40E9-8D68-D3519C09A1AA}"/>
              </a:ext>
            </a:extLst>
          </p:cNvPr>
          <p:cNvSpPr txBox="1"/>
          <p:nvPr/>
        </p:nvSpPr>
        <p:spPr>
          <a:xfrm>
            <a:off x="838200" y="1266738"/>
            <a:ext cx="9412447"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Here, Need to create the Targets and Features.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Dataset is already balance here, So no need to apply 'SMOTE' algorithm.</a:t>
            </a:r>
          </a:p>
          <a:p>
            <a:endParaRPr lang="en-US" dirty="0"/>
          </a:p>
          <a:p>
            <a:pPr marL="285750" indent="-285750">
              <a:buFont typeface="Wingdings" panose="05000000000000000000" pitchFamily="2" charset="2"/>
              <a:buChar char="Ø"/>
            </a:pPr>
            <a:r>
              <a:rPr lang="en-US" dirty="0"/>
              <a:t>As we know this is multiclass data, so we need to clear that by imputation technique. We are using here "One hot encoding" (.</a:t>
            </a:r>
            <a:r>
              <a:rPr lang="en-US" dirty="0" err="1"/>
              <a:t>get_dummies</a:t>
            </a:r>
            <a:r>
              <a:rPr lang="en-US" dirty="0"/>
              <a:t>) technique for Imputation. </a:t>
            </a:r>
          </a:p>
          <a:p>
            <a:endParaRPr lang="en-IN" dirty="0"/>
          </a:p>
        </p:txBody>
      </p:sp>
      <p:pic>
        <p:nvPicPr>
          <p:cNvPr id="5" name="Picture 4">
            <a:extLst>
              <a:ext uri="{FF2B5EF4-FFF2-40B4-BE49-F238E27FC236}">
                <a16:creationId xmlns:a16="http://schemas.microsoft.com/office/drawing/2014/main" id="{9187489A-59E3-455B-B9B7-EE1D140ACD90}"/>
              </a:ext>
            </a:extLst>
          </p:cNvPr>
          <p:cNvPicPr>
            <a:picLocks noChangeAspect="1"/>
          </p:cNvPicPr>
          <p:nvPr/>
        </p:nvPicPr>
        <p:blipFill>
          <a:blip r:embed="rId2"/>
          <a:stretch>
            <a:fillRect/>
          </a:stretch>
        </p:blipFill>
        <p:spPr>
          <a:xfrm>
            <a:off x="6928607" y="3233233"/>
            <a:ext cx="5025705" cy="3394070"/>
          </a:xfrm>
          <a:prstGeom prst="rect">
            <a:avLst/>
          </a:prstGeom>
        </p:spPr>
      </p:pic>
      <p:sp>
        <p:nvSpPr>
          <p:cNvPr id="6" name="TextBox 5">
            <a:extLst>
              <a:ext uri="{FF2B5EF4-FFF2-40B4-BE49-F238E27FC236}">
                <a16:creationId xmlns:a16="http://schemas.microsoft.com/office/drawing/2014/main" id="{E91FF8CE-4A8E-4397-B415-CF2B7B2E3A63}"/>
              </a:ext>
            </a:extLst>
          </p:cNvPr>
          <p:cNvSpPr txBox="1"/>
          <p:nvPr/>
        </p:nvSpPr>
        <p:spPr>
          <a:xfrm>
            <a:off x="838200" y="3162189"/>
            <a:ext cx="589816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As I got only one feature which can use for training. But before that, we need to impute it. So, import </a:t>
            </a:r>
            <a:r>
              <a:rPr lang="en-US" dirty="0" err="1"/>
              <a:t>MinMax</a:t>
            </a:r>
            <a:r>
              <a:rPr lang="en-US" dirty="0"/>
              <a:t> Scaler, because this feature having quantitative values so need to covert into array or sparse array.</a:t>
            </a:r>
            <a:endParaRPr lang="en-IN" dirty="0"/>
          </a:p>
        </p:txBody>
      </p:sp>
    </p:spTree>
    <p:extLst>
      <p:ext uri="{BB962C8B-B14F-4D97-AF65-F5344CB8AC3E}">
        <p14:creationId xmlns:p14="http://schemas.microsoft.com/office/powerpoint/2010/main" val="333204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6DF1-C010-4DEC-808A-D9AE7C0B9D04}"/>
              </a:ext>
            </a:extLst>
          </p:cNvPr>
          <p:cNvSpPr>
            <a:spLocks noGrp="1"/>
          </p:cNvSpPr>
          <p:nvPr>
            <p:ph type="title"/>
          </p:nvPr>
        </p:nvSpPr>
        <p:spPr/>
        <p:txBody>
          <a:bodyPr>
            <a:normAutofit/>
          </a:bodyPr>
          <a:lstStyle/>
          <a:p>
            <a:pPr algn="ctr"/>
            <a:r>
              <a:rPr lang="en-US" sz="4000" dirty="0"/>
              <a:t>Test – Train split</a:t>
            </a:r>
            <a:endParaRPr lang="en-IN" sz="4000" dirty="0"/>
          </a:p>
        </p:txBody>
      </p:sp>
      <p:sp>
        <p:nvSpPr>
          <p:cNvPr id="3" name="TextBox 2">
            <a:extLst>
              <a:ext uri="{FF2B5EF4-FFF2-40B4-BE49-F238E27FC236}">
                <a16:creationId xmlns:a16="http://schemas.microsoft.com/office/drawing/2014/main" id="{126E1A6E-6729-4DA0-8113-0EE200C1A28A}"/>
              </a:ext>
            </a:extLst>
          </p:cNvPr>
          <p:cNvSpPr txBox="1"/>
          <p:nvPr/>
        </p:nvSpPr>
        <p:spPr>
          <a:xfrm>
            <a:off x="729842" y="1493240"/>
            <a:ext cx="10452683" cy="2308324"/>
          </a:xfrm>
          <a:prstGeom prst="rect">
            <a:avLst/>
          </a:prstGeom>
          <a:noFill/>
        </p:spPr>
        <p:txBody>
          <a:bodyPr wrap="square" rtlCol="0">
            <a:spAutoFit/>
          </a:bodyPr>
          <a:lstStyle/>
          <a:p>
            <a:r>
              <a:rPr lang="en-US" dirty="0"/>
              <a:t>Let's do it.</a:t>
            </a:r>
          </a:p>
          <a:p>
            <a:endParaRPr lang="en-US" dirty="0"/>
          </a:p>
          <a:p>
            <a:pPr marL="285750" indent="-285750">
              <a:buFont typeface="Arial" panose="020B0604020202020204" pitchFamily="34" charset="0"/>
              <a:buChar char="•"/>
            </a:pPr>
            <a:r>
              <a:rPr lang="en-US" dirty="0" err="1"/>
              <a:t>X_train</a:t>
            </a:r>
            <a:r>
              <a:rPr lang="en-US" dirty="0"/>
              <a:t> and </a:t>
            </a:r>
            <a:r>
              <a:rPr lang="en-US" dirty="0" err="1"/>
              <a:t>y_train</a:t>
            </a:r>
            <a:r>
              <a:rPr lang="en-US" dirty="0"/>
              <a:t> is having 70% of features and target values for trained the model. Whereas, </a:t>
            </a:r>
            <a:r>
              <a:rPr lang="en-US" dirty="0" err="1"/>
              <a:t>X_test</a:t>
            </a:r>
            <a:r>
              <a:rPr lang="en-US" dirty="0"/>
              <a:t> and </a:t>
            </a:r>
            <a:r>
              <a:rPr lang="en-US" dirty="0" err="1"/>
              <a:t>y_test</a:t>
            </a:r>
            <a:r>
              <a:rPr lang="en-US" dirty="0"/>
              <a:t> having 30% data on which trained model will be applied and predict the values or in this case recommend the values.</a:t>
            </a:r>
          </a:p>
          <a:p>
            <a:br>
              <a:rPr lang="en-US" dirty="0"/>
            </a:br>
            <a:r>
              <a:rPr lang="en-US" dirty="0"/>
              <a:t>and check whether they applicable or not?</a:t>
            </a:r>
            <a:endParaRPr lang="en-US" b="0" dirty="0">
              <a:solidFill>
                <a:srgbClr val="D4D4D4"/>
              </a:solidFill>
              <a:effectLst/>
              <a:latin typeface="Courier New" panose="02070309020205020404" pitchFamily="49" charset="0"/>
            </a:endParaRPr>
          </a:p>
          <a:p>
            <a:endParaRPr lang="en-IN" dirty="0"/>
          </a:p>
        </p:txBody>
      </p:sp>
      <p:pic>
        <p:nvPicPr>
          <p:cNvPr id="4" name="Picture 3">
            <a:extLst>
              <a:ext uri="{FF2B5EF4-FFF2-40B4-BE49-F238E27FC236}">
                <a16:creationId xmlns:a16="http://schemas.microsoft.com/office/drawing/2014/main" id="{30AC31AE-DEBE-402F-86D7-436A4E70DE21}"/>
              </a:ext>
            </a:extLst>
          </p:cNvPr>
          <p:cNvPicPr>
            <a:picLocks noChangeAspect="1"/>
          </p:cNvPicPr>
          <p:nvPr/>
        </p:nvPicPr>
        <p:blipFill>
          <a:blip r:embed="rId2"/>
          <a:stretch>
            <a:fillRect/>
          </a:stretch>
        </p:blipFill>
        <p:spPr>
          <a:xfrm>
            <a:off x="647700" y="4593235"/>
            <a:ext cx="10896600" cy="771525"/>
          </a:xfrm>
          <a:prstGeom prst="rect">
            <a:avLst/>
          </a:prstGeom>
        </p:spPr>
      </p:pic>
    </p:spTree>
    <p:extLst>
      <p:ext uri="{BB962C8B-B14F-4D97-AF65-F5344CB8AC3E}">
        <p14:creationId xmlns:p14="http://schemas.microsoft.com/office/powerpoint/2010/main" val="312434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E0A-A900-40AE-8DF8-AC767AECD9FD}"/>
              </a:ext>
            </a:extLst>
          </p:cNvPr>
          <p:cNvSpPr>
            <a:spLocks noGrp="1"/>
          </p:cNvSpPr>
          <p:nvPr>
            <p:ph type="title"/>
          </p:nvPr>
        </p:nvSpPr>
        <p:spPr>
          <a:xfrm>
            <a:off x="806391" y="407070"/>
            <a:ext cx="10515600" cy="1325563"/>
          </a:xfrm>
        </p:spPr>
        <p:txBody>
          <a:bodyPr>
            <a:normAutofit/>
          </a:bodyPr>
          <a:lstStyle/>
          <a:p>
            <a:r>
              <a:rPr lang="en-US" sz="4000" b="1" i="0" dirty="0">
                <a:effectLst/>
              </a:rPr>
              <a:t>Model Creation, Fitting and Accuracy</a:t>
            </a:r>
            <a:br>
              <a:rPr lang="en-US" b="0" i="0" dirty="0">
                <a:solidFill>
                  <a:srgbClr val="D5D5D5"/>
                </a:solidFill>
                <a:effectLst/>
                <a:latin typeface="Roboto" panose="02000000000000000000" pitchFamily="2" charset="0"/>
              </a:rPr>
            </a:br>
            <a:endParaRPr lang="en-IN" dirty="0"/>
          </a:p>
        </p:txBody>
      </p:sp>
      <p:pic>
        <p:nvPicPr>
          <p:cNvPr id="3" name="Picture 2">
            <a:extLst>
              <a:ext uri="{FF2B5EF4-FFF2-40B4-BE49-F238E27FC236}">
                <a16:creationId xmlns:a16="http://schemas.microsoft.com/office/drawing/2014/main" id="{8DDC6324-C631-4F33-89DD-DB54CCD9C20A}"/>
              </a:ext>
            </a:extLst>
          </p:cNvPr>
          <p:cNvPicPr>
            <a:picLocks noChangeAspect="1"/>
          </p:cNvPicPr>
          <p:nvPr/>
        </p:nvPicPr>
        <p:blipFill>
          <a:blip r:embed="rId2"/>
          <a:stretch>
            <a:fillRect/>
          </a:stretch>
        </p:blipFill>
        <p:spPr>
          <a:xfrm>
            <a:off x="806391" y="1136964"/>
            <a:ext cx="10579217" cy="5473562"/>
          </a:xfrm>
          <a:prstGeom prst="rect">
            <a:avLst/>
          </a:prstGeom>
        </p:spPr>
      </p:pic>
    </p:spTree>
    <p:extLst>
      <p:ext uri="{BB962C8B-B14F-4D97-AF65-F5344CB8AC3E}">
        <p14:creationId xmlns:p14="http://schemas.microsoft.com/office/powerpoint/2010/main" val="136844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C21E1-85F6-4E51-85C3-283CC959FFFF}"/>
              </a:ext>
            </a:extLst>
          </p:cNvPr>
          <p:cNvSpPr txBox="1"/>
          <p:nvPr/>
        </p:nvSpPr>
        <p:spPr>
          <a:xfrm>
            <a:off x="654341" y="612396"/>
            <a:ext cx="10997967" cy="313932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FB460818-5042-4D73-8019-DA721718CEFA}"/>
              </a:ext>
            </a:extLst>
          </p:cNvPr>
          <p:cNvPicPr>
            <a:picLocks noChangeAspect="1"/>
          </p:cNvPicPr>
          <p:nvPr/>
        </p:nvPicPr>
        <p:blipFill>
          <a:blip r:embed="rId2"/>
          <a:stretch>
            <a:fillRect/>
          </a:stretch>
        </p:blipFill>
        <p:spPr>
          <a:xfrm>
            <a:off x="1820411" y="521076"/>
            <a:ext cx="8296711" cy="3716265"/>
          </a:xfrm>
          <a:prstGeom prst="rect">
            <a:avLst/>
          </a:prstGeom>
        </p:spPr>
      </p:pic>
      <p:sp>
        <p:nvSpPr>
          <p:cNvPr id="5" name="Rectangle 3">
            <a:extLst>
              <a:ext uri="{FF2B5EF4-FFF2-40B4-BE49-F238E27FC236}">
                <a16:creationId xmlns:a16="http://schemas.microsoft.com/office/drawing/2014/main" id="{BA78CDA6-32C0-4729-B431-13CFB2175385}"/>
              </a:ext>
            </a:extLst>
          </p:cNvPr>
          <p:cNvSpPr>
            <a:spLocks noChangeArrowheads="1"/>
          </p:cNvSpPr>
          <p:nvPr/>
        </p:nvSpPr>
        <p:spPr bwMode="auto">
          <a:xfrm>
            <a:off x="0" y="0"/>
            <a:ext cx="927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D5D5D5"/>
                </a:solidFill>
                <a:effectLst/>
                <a:latin typeface="Roboto" panose="02000000000000000000" pitchFamily="2" charset="0"/>
              </a:rPr>
              <a:t>The less accuracy is given by Decision Tree Classifier, Where as Random Forest and KNN are given the same.</a:t>
            </a:r>
            <a:endParaRPr kumimoji="0" lang="en-US" altLang="en-US" sz="1000" b="0" i="0" u="none" strike="noStrike" cap="none" normalizeH="0" baseline="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4B61C425-6E39-4661-825C-E17F79EEC491}"/>
              </a:ext>
            </a:extLst>
          </p:cNvPr>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A4C5DD8C-1636-44B0-BA96-9ADE5C84C5BE}"/>
              </a:ext>
            </a:extLst>
          </p:cNvPr>
          <p:cNvSpPr>
            <a:spLocks noChangeArrowheads="1"/>
          </p:cNvSpPr>
          <p:nvPr/>
        </p:nvSpPr>
        <p:spPr bwMode="auto">
          <a:xfrm>
            <a:off x="813731" y="4561344"/>
            <a:ext cx="106791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Features are not enough to predict the correct values which is also called 'Generalization'. We need to understand that complexity of algorithm will hamper the accuracy this given is not 'Big data'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Where as for simple data or for Normal data Linear or KNN classifier enough to predict.</a:t>
            </a:r>
          </a:p>
          <a:p>
            <a:pPr lvl="0" eaLnBrk="0" fontAlgn="base" hangingPunct="0">
              <a:spcBef>
                <a:spcPct val="0"/>
              </a:spcBef>
              <a:spcAft>
                <a:spcPct val="0"/>
              </a:spcAft>
            </a:pPr>
            <a:r>
              <a:rPr lang="en-US" altLang="en-US" dirty="0"/>
              <a:t>I also believe that nested loop will also give the best recommendation.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790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11BA-4EAD-4ECF-8B3C-5506441D81BC}"/>
              </a:ext>
            </a:extLst>
          </p:cNvPr>
          <p:cNvSpPr>
            <a:spLocks noGrp="1"/>
          </p:cNvSpPr>
          <p:nvPr>
            <p:ph type="title"/>
          </p:nvPr>
        </p:nvSpPr>
        <p:spPr/>
        <p:txBody>
          <a:bodyPr/>
          <a:lstStyle/>
          <a:p>
            <a:r>
              <a:rPr lang="en-US" dirty="0"/>
              <a:t>Recommendations</a:t>
            </a:r>
            <a:endParaRPr lang="en-IN" dirty="0"/>
          </a:p>
        </p:txBody>
      </p:sp>
      <p:pic>
        <p:nvPicPr>
          <p:cNvPr id="3" name="Picture 2">
            <a:extLst>
              <a:ext uri="{FF2B5EF4-FFF2-40B4-BE49-F238E27FC236}">
                <a16:creationId xmlns:a16="http://schemas.microsoft.com/office/drawing/2014/main" id="{B8BA6A89-3D4C-4BE4-832E-4B68FBD061CD}"/>
              </a:ext>
            </a:extLst>
          </p:cNvPr>
          <p:cNvPicPr>
            <a:picLocks noChangeAspect="1"/>
          </p:cNvPicPr>
          <p:nvPr/>
        </p:nvPicPr>
        <p:blipFill>
          <a:blip r:embed="rId2"/>
          <a:stretch>
            <a:fillRect/>
          </a:stretch>
        </p:blipFill>
        <p:spPr>
          <a:xfrm>
            <a:off x="908588" y="1830024"/>
            <a:ext cx="10307493" cy="2476500"/>
          </a:xfrm>
          <a:prstGeom prst="rect">
            <a:avLst/>
          </a:prstGeom>
        </p:spPr>
      </p:pic>
      <p:sp>
        <p:nvSpPr>
          <p:cNvPr id="4" name="TextBox 3">
            <a:extLst>
              <a:ext uri="{FF2B5EF4-FFF2-40B4-BE49-F238E27FC236}">
                <a16:creationId xmlns:a16="http://schemas.microsoft.com/office/drawing/2014/main" id="{9443C30E-F0CD-41A7-91DE-409EC175E547}"/>
              </a:ext>
            </a:extLst>
          </p:cNvPr>
          <p:cNvSpPr txBox="1"/>
          <p:nvPr/>
        </p:nvSpPr>
        <p:spPr>
          <a:xfrm>
            <a:off x="908588" y="4764947"/>
            <a:ext cx="104452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Here, 0 means 'not recommendable’ product and 1 means 'recommendable' product with respective to selling price of the product.</a:t>
            </a:r>
          </a:p>
          <a:p>
            <a:endParaRPr lang="en-US" dirty="0"/>
          </a:p>
          <a:p>
            <a:pPr marL="285750" indent="-285750">
              <a:buFont typeface="Arial" panose="020B0604020202020204" pitchFamily="34" charset="0"/>
              <a:buChar char="•"/>
            </a:pPr>
            <a:r>
              <a:rPr lang="en-US" dirty="0"/>
              <a:t>For example: In 0th (zeroth) row, 'G' product recommendable. In 1st 'B' product recommendable. </a:t>
            </a:r>
            <a:endParaRPr lang="en-US" b="0" i="0" dirty="0">
              <a:solidFill>
                <a:srgbClr val="D5D5D5"/>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11607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3DF3-57BD-4F4C-B6E4-5CAAC2EA1046}"/>
              </a:ext>
            </a:extLst>
          </p:cNvPr>
          <p:cNvSpPr>
            <a:spLocks noGrp="1"/>
          </p:cNvSpPr>
          <p:nvPr>
            <p:ph type="title"/>
          </p:nvPr>
        </p:nvSpPr>
        <p:spPr>
          <a:xfrm>
            <a:off x="838200" y="365126"/>
            <a:ext cx="10515600" cy="826112"/>
          </a:xfrm>
        </p:spPr>
        <p:txBody>
          <a:bodyPr/>
          <a:lstStyle/>
          <a:p>
            <a:r>
              <a:rPr lang="en-IN" dirty="0"/>
              <a:t>Conclusion:</a:t>
            </a:r>
          </a:p>
        </p:txBody>
      </p:sp>
      <p:sp>
        <p:nvSpPr>
          <p:cNvPr id="3" name="TextBox 2">
            <a:extLst>
              <a:ext uri="{FF2B5EF4-FFF2-40B4-BE49-F238E27FC236}">
                <a16:creationId xmlns:a16="http://schemas.microsoft.com/office/drawing/2014/main" id="{663C83C1-6666-48C4-B530-10A733D86601}"/>
              </a:ext>
            </a:extLst>
          </p:cNvPr>
          <p:cNvSpPr txBox="1"/>
          <p:nvPr/>
        </p:nvSpPr>
        <p:spPr>
          <a:xfrm>
            <a:off x="578840" y="1728132"/>
            <a:ext cx="10880521"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If we observe data, we can see that data points are not sufficient to predict the values. Their involvement in       training, fitting, application of model is negligible. we have already seen it in correlation and dependencies        section. Some categorical columns (Features) are there but their values are not able affect the 'Targets’.</a:t>
            </a:r>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r>
              <a:rPr lang="en-US" dirty="0"/>
              <a:t>Still, predict the values </a:t>
            </a:r>
            <a:r>
              <a:rPr lang="en-US" dirty="0" err="1"/>
              <a:t>upto</a:t>
            </a:r>
            <a:r>
              <a:rPr lang="en-US" dirty="0"/>
              <a:t> the accuracy of 60.00%. The accuracy will change because of random training </a:t>
            </a:r>
          </a:p>
          <a:p>
            <a:r>
              <a:rPr lang="en-US" dirty="0"/>
              <a:t>feature selection.</a:t>
            </a:r>
          </a:p>
          <a:p>
            <a:endParaRPr lang="en-US" dirty="0"/>
          </a:p>
          <a:p>
            <a:endParaRPr lang="en-US" dirty="0"/>
          </a:p>
          <a:p>
            <a:pPr marL="285750" indent="-285750">
              <a:buFont typeface="Wingdings" panose="05000000000000000000" pitchFamily="2" charset="2"/>
              <a:buChar char="§"/>
            </a:pPr>
            <a:r>
              <a:rPr lang="en-US" dirty="0"/>
              <a:t>I would like to suggest that for this type of Datasets, which are simple and less complicated in nature. We can   get the recommendation (Prediction) with simple algorithm like (KNN) or by just complicated nested loop. </a:t>
            </a:r>
            <a:endParaRPr lang="en-US" b="0" dirty="0">
              <a:solidFill>
                <a:srgbClr val="D4D4D4"/>
              </a:solidFill>
              <a:effectLst/>
              <a:latin typeface="Courier New" panose="02070309020205020404" pitchFamily="49" charset="0"/>
            </a:endParaRPr>
          </a:p>
          <a:p>
            <a:endParaRPr lang="en-IN" dirty="0"/>
          </a:p>
        </p:txBody>
      </p:sp>
      <p:sp>
        <p:nvSpPr>
          <p:cNvPr id="4" name="TextBox 3">
            <a:extLst>
              <a:ext uri="{FF2B5EF4-FFF2-40B4-BE49-F238E27FC236}">
                <a16:creationId xmlns:a16="http://schemas.microsoft.com/office/drawing/2014/main" id="{A6458432-5D7B-477E-9898-66A0DC5F67BA}"/>
              </a:ext>
            </a:extLst>
          </p:cNvPr>
          <p:cNvSpPr txBox="1"/>
          <p:nvPr/>
        </p:nvSpPr>
        <p:spPr>
          <a:xfrm>
            <a:off x="8204433" y="5989739"/>
            <a:ext cx="3431097" cy="646331"/>
          </a:xfrm>
          <a:prstGeom prst="rect">
            <a:avLst/>
          </a:prstGeom>
          <a:noFill/>
        </p:spPr>
        <p:txBody>
          <a:bodyPr wrap="square" rtlCol="0">
            <a:spAutoFit/>
          </a:bodyPr>
          <a:lstStyle/>
          <a:p>
            <a:r>
              <a:rPr lang="en-US"/>
              <a:t>Presented </a:t>
            </a:r>
            <a:r>
              <a:rPr lang="en-US" dirty="0"/>
              <a:t>By: Lavish P. Isasare</a:t>
            </a:r>
            <a:r>
              <a:rPr lang="en-US" b="0" i="0" dirty="0">
                <a:solidFill>
                  <a:srgbClr val="D5D5D5"/>
                </a:solidFill>
                <a:effectLst/>
                <a:latin typeface="Roboto" panose="02000000000000000000" pitchFamily="2" charset="0"/>
              </a:rPr>
              <a:t> </a:t>
            </a:r>
          </a:p>
          <a:p>
            <a:endParaRPr lang="en-IN" dirty="0"/>
          </a:p>
        </p:txBody>
      </p:sp>
    </p:spTree>
    <p:extLst>
      <p:ext uri="{BB962C8B-B14F-4D97-AF65-F5344CB8AC3E}">
        <p14:creationId xmlns:p14="http://schemas.microsoft.com/office/powerpoint/2010/main" val="108106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CD2BD-B4B6-44C7-87F4-8DF73464E0C7}"/>
              </a:ext>
            </a:extLst>
          </p:cNvPr>
          <p:cNvSpPr txBox="1"/>
          <p:nvPr/>
        </p:nvSpPr>
        <p:spPr>
          <a:xfrm>
            <a:off x="2786542" y="2321004"/>
            <a:ext cx="8253369" cy="1107996"/>
          </a:xfrm>
          <a:prstGeom prst="rect">
            <a:avLst/>
          </a:prstGeom>
          <a:noFill/>
        </p:spPr>
        <p:txBody>
          <a:bodyPr wrap="square" rtlCol="0">
            <a:spAutoFit/>
          </a:bodyPr>
          <a:lstStyle/>
          <a:p>
            <a:r>
              <a:rPr lang="en-IN" sz="6600" dirty="0"/>
              <a:t>A bit about myself...</a:t>
            </a:r>
            <a:r>
              <a:rPr lang="en-US" sz="6600" dirty="0"/>
              <a:t> </a:t>
            </a:r>
            <a:endParaRPr lang="en-IN" sz="6600" dirty="0"/>
          </a:p>
        </p:txBody>
      </p:sp>
    </p:spTree>
    <p:extLst>
      <p:ext uri="{BB962C8B-B14F-4D97-AF65-F5344CB8AC3E}">
        <p14:creationId xmlns:p14="http://schemas.microsoft.com/office/powerpoint/2010/main" val="117539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09B69-EECF-46A9-A374-A059FD50BA40}"/>
              </a:ext>
            </a:extLst>
          </p:cNvPr>
          <p:cNvSpPr txBox="1"/>
          <p:nvPr/>
        </p:nvSpPr>
        <p:spPr>
          <a:xfrm>
            <a:off x="1284913" y="843677"/>
            <a:ext cx="10544962" cy="430887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Lavish Isasare, Wardha, Maharashtra, India.                                           </a:t>
            </a:r>
          </a:p>
          <a:p>
            <a:pPr marL="285750" indent="-285750">
              <a:buFont typeface="Arial" panose="020B0604020202020204" pitchFamily="34" charset="0"/>
              <a:buChar char="•"/>
            </a:pPr>
            <a:r>
              <a:rPr lang="en-US" sz="3200" dirty="0"/>
              <a:t>Education : Bachelors of Engineering in Mechanical</a:t>
            </a:r>
          </a:p>
          <a:p>
            <a:pPr marL="285750" indent="-285750">
              <a:buFont typeface="Arial" panose="020B0604020202020204" pitchFamily="34" charset="0"/>
              <a:buChar char="•"/>
            </a:pPr>
            <a:r>
              <a:rPr lang="en-US" sz="3200" dirty="0"/>
              <a:t>Data Scientist </a:t>
            </a:r>
          </a:p>
          <a:p>
            <a:pPr marL="285750" indent="-285750">
              <a:buFont typeface="Arial" panose="020B0604020202020204" pitchFamily="34" charset="0"/>
              <a:buChar char="•"/>
            </a:pPr>
            <a:r>
              <a:rPr lang="en-US" sz="3200" dirty="0"/>
              <a:t>Forte : Auto ML and A.I. </a:t>
            </a:r>
          </a:p>
          <a:p>
            <a:pPr marL="285750" indent="-285750">
              <a:buFont typeface="Arial" panose="020B0604020202020204" pitchFamily="34" charset="0"/>
              <a:buChar char="•"/>
            </a:pPr>
            <a:r>
              <a:rPr lang="en-US" sz="3200" dirty="0"/>
              <a:t>Looking for an opportunity to showcase my skills.</a:t>
            </a:r>
          </a:p>
          <a:p>
            <a:pPr marL="285750" indent="-285750">
              <a:buFont typeface="Arial" panose="020B0604020202020204" pitchFamily="34" charset="0"/>
              <a:buChar char="•"/>
            </a:pPr>
            <a:r>
              <a:rPr lang="en-US" sz="3200" dirty="0"/>
              <a:t>Please visit my </a:t>
            </a:r>
            <a:r>
              <a:rPr lang="en-US" sz="3200" dirty="0">
                <a:hlinkClick r:id="rId2"/>
              </a:rPr>
              <a:t>LinkedIn Profile </a:t>
            </a:r>
            <a:r>
              <a:rPr lang="en-US" sz="3200" dirty="0"/>
              <a:t>.</a:t>
            </a:r>
          </a:p>
          <a:p>
            <a:pPr marL="285750" indent="-285750">
              <a:buFont typeface="Arial" panose="020B0604020202020204" pitchFamily="34" charset="0"/>
              <a:buChar char="•"/>
            </a:pPr>
            <a:r>
              <a:rPr lang="en-US" sz="3200" dirty="0"/>
              <a:t>For Projects, Please visit my </a:t>
            </a:r>
            <a:r>
              <a:rPr lang="en-US" sz="3200" dirty="0">
                <a:hlinkClick r:id="rId3"/>
              </a:rPr>
              <a:t>GitHub Profile</a:t>
            </a:r>
            <a:r>
              <a:rPr lang="en-US" sz="3200" dirty="0"/>
              <a:t>.</a:t>
            </a:r>
            <a:endParaRPr lang="en-IN" sz="3200" dirty="0"/>
          </a:p>
        </p:txBody>
      </p:sp>
    </p:spTree>
    <p:extLst>
      <p:ext uri="{BB962C8B-B14F-4D97-AF65-F5344CB8AC3E}">
        <p14:creationId xmlns:p14="http://schemas.microsoft.com/office/powerpoint/2010/main" val="1611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9A63-1225-4986-A591-06C8E7006050}"/>
              </a:ext>
            </a:extLst>
          </p:cNvPr>
          <p:cNvSpPr>
            <a:spLocks noGrp="1"/>
          </p:cNvSpPr>
          <p:nvPr>
            <p:ph type="title"/>
          </p:nvPr>
        </p:nvSpPr>
        <p:spPr/>
        <p:txBody>
          <a:bodyPr>
            <a:normAutofit/>
          </a:bodyPr>
          <a:lstStyle/>
          <a:p>
            <a:pPr algn="ctr"/>
            <a:r>
              <a:rPr lang="en-IN" b="1" i="0" dirty="0">
                <a:effectLst/>
                <a:latin typeface="Roboto" panose="020B0604020202020204" pitchFamily="2" charset="0"/>
              </a:rPr>
              <a:t>Product Recommendations</a:t>
            </a:r>
            <a:br>
              <a:rPr lang="en-IN" b="0" i="0" dirty="0">
                <a:solidFill>
                  <a:srgbClr val="D5D5D5"/>
                </a:solidFill>
                <a:effectLst/>
                <a:latin typeface="Roboto" panose="020B0604020202020204" pitchFamily="2" charset="0"/>
              </a:rPr>
            </a:br>
            <a:endParaRPr lang="en-IN" dirty="0"/>
          </a:p>
        </p:txBody>
      </p:sp>
      <p:sp>
        <p:nvSpPr>
          <p:cNvPr id="3" name="Content Placeholder 2">
            <a:extLst>
              <a:ext uri="{FF2B5EF4-FFF2-40B4-BE49-F238E27FC236}">
                <a16:creationId xmlns:a16="http://schemas.microsoft.com/office/drawing/2014/main" id="{5918C41C-C0F0-4681-86C5-04E47B63835D}"/>
              </a:ext>
            </a:extLst>
          </p:cNvPr>
          <p:cNvSpPr>
            <a:spLocks noGrp="1"/>
          </p:cNvSpPr>
          <p:nvPr>
            <p:ph idx="1"/>
          </p:nvPr>
        </p:nvSpPr>
        <p:spPr/>
        <p:txBody>
          <a:bodyPr/>
          <a:lstStyle/>
          <a:p>
            <a:r>
              <a:rPr lang="en-US" dirty="0"/>
              <a:t>Mounting Drive and load the dataset</a:t>
            </a:r>
          </a:p>
          <a:p>
            <a:r>
              <a:rPr lang="en-IN" dirty="0"/>
              <a:t>Exploratory Data Analysis (EDA)</a:t>
            </a:r>
          </a:p>
          <a:p>
            <a:r>
              <a:rPr lang="en-IN" dirty="0"/>
              <a:t>Pre-processing and Feature Engineering</a:t>
            </a:r>
          </a:p>
          <a:p>
            <a:r>
              <a:rPr lang="en-IN" dirty="0"/>
              <a:t>Train-test split</a:t>
            </a:r>
          </a:p>
          <a:p>
            <a:r>
              <a:rPr lang="en-US" dirty="0"/>
              <a:t>Model </a:t>
            </a:r>
            <a:r>
              <a:rPr lang="en-US" dirty="0" err="1"/>
              <a:t>Creation,Fitting</a:t>
            </a:r>
            <a:r>
              <a:rPr lang="en-US" dirty="0"/>
              <a:t> and Accuracy</a:t>
            </a:r>
            <a:endParaRPr lang="en-IN" dirty="0"/>
          </a:p>
          <a:p>
            <a:r>
              <a:rPr lang="en-IN" dirty="0"/>
              <a:t>Recommendation (Prediction)</a:t>
            </a:r>
          </a:p>
          <a:p>
            <a:r>
              <a:rPr lang="en-IN" dirty="0"/>
              <a:t>Conclusion</a:t>
            </a:r>
          </a:p>
          <a:p>
            <a:endParaRPr lang="en-IN" b="0" i="0" dirty="0">
              <a:solidFill>
                <a:srgbClr val="D5D5D5"/>
              </a:solidFill>
              <a:effectLst/>
              <a:latin typeface="Roboto" panose="020B0604020202020204" pitchFamily="2" charset="0"/>
            </a:endParaRPr>
          </a:p>
          <a:p>
            <a:endParaRPr lang="en-IN" b="0" i="0" dirty="0">
              <a:solidFill>
                <a:srgbClr val="D5D5D5"/>
              </a:solidFill>
              <a:effectLst/>
              <a:latin typeface="Roboto" panose="020B0604020202020204" pitchFamily="2" charset="0"/>
            </a:endParaRPr>
          </a:p>
          <a:p>
            <a:endParaRPr lang="en-IN" dirty="0"/>
          </a:p>
          <a:p>
            <a:endParaRPr lang="en-IN" dirty="0"/>
          </a:p>
        </p:txBody>
      </p:sp>
    </p:spTree>
    <p:extLst>
      <p:ext uri="{BB962C8B-B14F-4D97-AF65-F5344CB8AC3E}">
        <p14:creationId xmlns:p14="http://schemas.microsoft.com/office/powerpoint/2010/main" val="79599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A8CC-D580-4286-BBB5-730E8159689C}"/>
              </a:ext>
            </a:extLst>
          </p:cNvPr>
          <p:cNvSpPr>
            <a:spLocks noGrp="1"/>
          </p:cNvSpPr>
          <p:nvPr>
            <p:ph type="title"/>
          </p:nvPr>
        </p:nvSpPr>
        <p:spPr/>
        <p:txBody>
          <a:bodyPr>
            <a:normAutofit fontScale="90000"/>
          </a:bodyPr>
          <a:lstStyle/>
          <a:p>
            <a:r>
              <a:rPr lang="en-US" dirty="0"/>
              <a:t>Mounting Drive and load the dataset</a:t>
            </a:r>
            <a:br>
              <a:rPr lang="en-US" dirty="0"/>
            </a:br>
            <a:br>
              <a:rPr lang="en-US" dirty="0"/>
            </a:br>
            <a:endParaRPr lang="en-IN" dirty="0"/>
          </a:p>
        </p:txBody>
      </p:sp>
      <p:sp>
        <p:nvSpPr>
          <p:cNvPr id="4" name="TextBox 3">
            <a:extLst>
              <a:ext uri="{FF2B5EF4-FFF2-40B4-BE49-F238E27FC236}">
                <a16:creationId xmlns:a16="http://schemas.microsoft.com/office/drawing/2014/main" id="{360FD42D-9499-48C5-8429-560F0A89213F}"/>
              </a:ext>
            </a:extLst>
          </p:cNvPr>
          <p:cNvSpPr txBox="1"/>
          <p:nvPr/>
        </p:nvSpPr>
        <p:spPr>
          <a:xfrm>
            <a:off x="1224793" y="1887523"/>
            <a:ext cx="5327009" cy="2000774"/>
          </a:xfrm>
          <a:prstGeom prst="rect">
            <a:avLst/>
          </a:prstGeom>
          <a:noFill/>
        </p:spPr>
        <p:txBody>
          <a:bodyPr wrap="square" rtlCol="0">
            <a:spAutoFit/>
          </a:bodyPr>
          <a:lstStyle/>
          <a:p>
            <a:endParaRPr lang="en-IN" dirty="0"/>
          </a:p>
        </p:txBody>
      </p:sp>
      <p:sp>
        <p:nvSpPr>
          <p:cNvPr id="5" name="AutoShape 2" descr="See the source image">
            <a:extLst>
              <a:ext uri="{FF2B5EF4-FFF2-40B4-BE49-F238E27FC236}">
                <a16:creationId xmlns:a16="http://schemas.microsoft.com/office/drawing/2014/main" id="{B1349CEC-B712-4F1F-A06A-DCC78CDEB6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4C3BBBF-B00E-400C-A1E4-E5EC43BF2AD0}"/>
              </a:ext>
            </a:extLst>
          </p:cNvPr>
          <p:cNvPicPr>
            <a:picLocks noChangeAspect="1"/>
          </p:cNvPicPr>
          <p:nvPr/>
        </p:nvPicPr>
        <p:blipFill>
          <a:blip r:embed="rId2"/>
          <a:stretch>
            <a:fillRect/>
          </a:stretch>
        </p:blipFill>
        <p:spPr>
          <a:xfrm>
            <a:off x="1285262" y="1096708"/>
            <a:ext cx="10167457" cy="4359784"/>
          </a:xfrm>
          <a:prstGeom prst="rect">
            <a:avLst/>
          </a:prstGeom>
        </p:spPr>
      </p:pic>
      <p:sp>
        <p:nvSpPr>
          <p:cNvPr id="9" name="Arrow: Left 8">
            <a:extLst>
              <a:ext uri="{FF2B5EF4-FFF2-40B4-BE49-F238E27FC236}">
                <a16:creationId xmlns:a16="http://schemas.microsoft.com/office/drawing/2014/main" id="{EF210002-74FC-4ED4-93D6-83FED85170A4}"/>
              </a:ext>
            </a:extLst>
          </p:cNvPr>
          <p:cNvSpPr/>
          <p:nvPr/>
        </p:nvSpPr>
        <p:spPr>
          <a:xfrm>
            <a:off x="3501006" y="3149597"/>
            <a:ext cx="2134998" cy="10269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Mounting the drive</a:t>
            </a:r>
            <a:endParaRPr lang="en-IN" dirty="0"/>
          </a:p>
        </p:txBody>
      </p:sp>
      <p:sp>
        <p:nvSpPr>
          <p:cNvPr id="10" name="TextBox 9">
            <a:extLst>
              <a:ext uri="{FF2B5EF4-FFF2-40B4-BE49-F238E27FC236}">
                <a16:creationId xmlns:a16="http://schemas.microsoft.com/office/drawing/2014/main" id="{15A5AEBA-A788-4078-8747-38AAC654E7CC}"/>
              </a:ext>
            </a:extLst>
          </p:cNvPr>
          <p:cNvSpPr txBox="1"/>
          <p:nvPr/>
        </p:nvSpPr>
        <p:spPr>
          <a:xfrm>
            <a:off x="1384183" y="5738070"/>
            <a:ext cx="9969617" cy="369332"/>
          </a:xfrm>
          <a:prstGeom prst="rect">
            <a:avLst/>
          </a:prstGeom>
          <a:noFill/>
        </p:spPr>
        <p:txBody>
          <a:bodyPr wrap="square" rtlCol="0">
            <a:spAutoFit/>
          </a:bodyPr>
          <a:lstStyle/>
          <a:p>
            <a:r>
              <a:rPr lang="en-US" dirty="0"/>
              <a:t>Import all the required modules and mount the drive. Which will help to load the dataset.</a:t>
            </a:r>
            <a:endParaRPr lang="en-IN" dirty="0"/>
          </a:p>
        </p:txBody>
      </p:sp>
    </p:spTree>
    <p:extLst>
      <p:ext uri="{BB962C8B-B14F-4D97-AF65-F5344CB8AC3E}">
        <p14:creationId xmlns:p14="http://schemas.microsoft.com/office/powerpoint/2010/main" val="14924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961F-789E-4F2F-A7F4-9774D9E21BA8}"/>
              </a:ext>
            </a:extLst>
          </p:cNvPr>
          <p:cNvSpPr>
            <a:spLocks noGrp="1"/>
          </p:cNvSpPr>
          <p:nvPr>
            <p:ph type="title"/>
          </p:nvPr>
        </p:nvSpPr>
        <p:spPr/>
        <p:txBody>
          <a:bodyPr>
            <a:normAutofit/>
          </a:bodyPr>
          <a:lstStyle/>
          <a:p>
            <a:r>
              <a:rPr lang="en-IN" dirty="0"/>
              <a:t>Exploratory Data Analysis (EDA)</a:t>
            </a:r>
            <a:br>
              <a:rPr lang="en-IN" dirty="0"/>
            </a:br>
            <a:endParaRPr lang="en-IN" dirty="0"/>
          </a:p>
        </p:txBody>
      </p:sp>
      <p:sp>
        <p:nvSpPr>
          <p:cNvPr id="3" name="TextBox 2">
            <a:extLst>
              <a:ext uri="{FF2B5EF4-FFF2-40B4-BE49-F238E27FC236}">
                <a16:creationId xmlns:a16="http://schemas.microsoft.com/office/drawing/2014/main" id="{7C7F488D-2E53-491F-822C-E5C146995FE9}"/>
              </a:ext>
            </a:extLst>
          </p:cNvPr>
          <p:cNvSpPr txBox="1"/>
          <p:nvPr/>
        </p:nvSpPr>
        <p:spPr>
          <a:xfrm>
            <a:off x="1143000" y="1786855"/>
            <a:ext cx="10515600" cy="4524315"/>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Data will look like this. Let’s do the EDA or Exploratory Data analysis.</a:t>
            </a:r>
          </a:p>
        </p:txBody>
      </p:sp>
      <p:pic>
        <p:nvPicPr>
          <p:cNvPr id="5" name="Picture 4">
            <a:extLst>
              <a:ext uri="{FF2B5EF4-FFF2-40B4-BE49-F238E27FC236}">
                <a16:creationId xmlns:a16="http://schemas.microsoft.com/office/drawing/2014/main" id="{A4A74D8E-9F19-42FA-9BB2-E534CE5F977C}"/>
              </a:ext>
            </a:extLst>
          </p:cNvPr>
          <p:cNvPicPr>
            <a:picLocks noChangeAspect="1"/>
          </p:cNvPicPr>
          <p:nvPr/>
        </p:nvPicPr>
        <p:blipFill>
          <a:blip r:embed="rId2"/>
          <a:stretch>
            <a:fillRect/>
          </a:stretch>
        </p:blipFill>
        <p:spPr>
          <a:xfrm>
            <a:off x="1309749" y="1354891"/>
            <a:ext cx="9542022" cy="4427410"/>
          </a:xfrm>
          <a:prstGeom prst="rect">
            <a:avLst/>
          </a:prstGeom>
        </p:spPr>
      </p:pic>
    </p:spTree>
    <p:extLst>
      <p:ext uri="{BB962C8B-B14F-4D97-AF65-F5344CB8AC3E}">
        <p14:creationId xmlns:p14="http://schemas.microsoft.com/office/powerpoint/2010/main" val="291152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8F4F1-837A-4B2B-8DBD-A377E7949DA8}"/>
              </a:ext>
            </a:extLst>
          </p:cNvPr>
          <p:cNvSpPr txBox="1"/>
          <p:nvPr/>
        </p:nvSpPr>
        <p:spPr>
          <a:xfrm>
            <a:off x="536895" y="771787"/>
            <a:ext cx="1090568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Check the data, their datatypes null values.</a:t>
            </a:r>
          </a:p>
          <a:p>
            <a:r>
              <a:rPr lang="en-US" dirty="0"/>
              <a:t>     </a:t>
            </a:r>
          </a:p>
          <a:p>
            <a:r>
              <a:rPr lang="en-US" dirty="0"/>
              <a:t>      Use .info() , It will show the values without null values, their respective datatype.</a:t>
            </a:r>
          </a:p>
        </p:txBody>
      </p:sp>
      <p:sp>
        <p:nvSpPr>
          <p:cNvPr id="3" name="TextBox 2">
            <a:extLst>
              <a:ext uri="{FF2B5EF4-FFF2-40B4-BE49-F238E27FC236}">
                <a16:creationId xmlns:a16="http://schemas.microsoft.com/office/drawing/2014/main" id="{348B9C9C-1386-45F5-9E3E-3931CD556BC3}"/>
              </a:ext>
            </a:extLst>
          </p:cNvPr>
          <p:cNvSpPr txBox="1"/>
          <p:nvPr/>
        </p:nvSpPr>
        <p:spPr>
          <a:xfrm>
            <a:off x="536895" y="2005411"/>
            <a:ext cx="1090568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Knock </a:t>
            </a:r>
            <a:r>
              <a:rPr lang="en-US" dirty="0" err="1"/>
              <a:t>Knock</a:t>
            </a:r>
            <a:r>
              <a:rPr lang="en-US" dirty="0"/>
              <a:t>! Null value, are you there? </a:t>
            </a:r>
          </a:p>
          <a:p>
            <a:pPr marL="285750" indent="-285750">
              <a:buFont typeface="Wingdings" panose="05000000000000000000" pitchFamily="2" charset="2"/>
              <a:buChar char="Ø"/>
            </a:pPr>
            <a:endParaRPr lang="en-US" b="0" i="0" dirty="0">
              <a:solidFill>
                <a:srgbClr val="D5D5D5"/>
              </a:solidFill>
              <a:effectLst/>
              <a:latin typeface="Roboto" panose="02000000000000000000" pitchFamily="2" charset="0"/>
            </a:endParaRPr>
          </a:p>
          <a:p>
            <a:pPr marL="285750" indent="-285750">
              <a:buFont typeface="Wingdings" panose="05000000000000000000" pitchFamily="2" charset="2"/>
              <a:buChar char="Ø"/>
            </a:pPr>
            <a:endParaRPr lang="en-US" dirty="0">
              <a:solidFill>
                <a:srgbClr val="D5D5D5"/>
              </a:solidFill>
              <a:latin typeface="Roboto" panose="02000000000000000000" pitchFamily="2" charset="0"/>
            </a:endParaRPr>
          </a:p>
          <a:p>
            <a:pPr marL="285750" indent="-285750">
              <a:buFont typeface="Wingdings" panose="05000000000000000000" pitchFamily="2" charset="2"/>
              <a:buChar char="Ø"/>
            </a:pPr>
            <a:r>
              <a:rPr lang="en-US" dirty="0"/>
              <a:t>What are the average prices of the products?</a:t>
            </a:r>
          </a:p>
          <a:p>
            <a:endParaRPr lang="en-US" dirty="0"/>
          </a:p>
          <a:p>
            <a:endParaRPr lang="en-US" b="0" i="0" dirty="0">
              <a:solidFill>
                <a:srgbClr val="D5D5D5"/>
              </a:solidFill>
              <a:effectLst/>
              <a:latin typeface="Roboto" panose="02000000000000000000" pitchFamily="2" charset="0"/>
            </a:endParaRPr>
          </a:p>
          <a:p>
            <a:endParaRPr lang="en-IN" dirty="0"/>
          </a:p>
        </p:txBody>
      </p:sp>
      <p:pic>
        <p:nvPicPr>
          <p:cNvPr id="7" name="Picture 6">
            <a:extLst>
              <a:ext uri="{FF2B5EF4-FFF2-40B4-BE49-F238E27FC236}">
                <a16:creationId xmlns:a16="http://schemas.microsoft.com/office/drawing/2014/main" id="{FB7C2F7F-1927-44FD-9FD9-2982AAE7ABD4}"/>
              </a:ext>
            </a:extLst>
          </p:cNvPr>
          <p:cNvPicPr>
            <a:picLocks noChangeAspect="1"/>
          </p:cNvPicPr>
          <p:nvPr/>
        </p:nvPicPr>
        <p:blipFill>
          <a:blip r:embed="rId2"/>
          <a:stretch>
            <a:fillRect/>
          </a:stretch>
        </p:blipFill>
        <p:spPr>
          <a:xfrm>
            <a:off x="858473" y="3668064"/>
            <a:ext cx="7564074" cy="2832624"/>
          </a:xfrm>
          <a:prstGeom prst="rect">
            <a:avLst/>
          </a:prstGeom>
        </p:spPr>
      </p:pic>
      <p:sp>
        <p:nvSpPr>
          <p:cNvPr id="8" name="Rectangle: Rounded Corners 7">
            <a:extLst>
              <a:ext uri="{FF2B5EF4-FFF2-40B4-BE49-F238E27FC236}">
                <a16:creationId xmlns:a16="http://schemas.microsoft.com/office/drawing/2014/main" id="{F1AFB6C3-4D04-438D-BEF9-9874394B395B}"/>
              </a:ext>
            </a:extLst>
          </p:cNvPr>
          <p:cNvSpPr/>
          <p:nvPr/>
        </p:nvSpPr>
        <p:spPr>
          <a:xfrm>
            <a:off x="4832059" y="4405409"/>
            <a:ext cx="2608976" cy="134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‘A’ and ‘B’ prices are leading where as ‘G’ has lowest.</a:t>
            </a:r>
            <a:endParaRPr lang="en-IN" dirty="0"/>
          </a:p>
        </p:txBody>
      </p:sp>
    </p:spTree>
    <p:extLst>
      <p:ext uri="{BB962C8B-B14F-4D97-AF65-F5344CB8AC3E}">
        <p14:creationId xmlns:p14="http://schemas.microsoft.com/office/powerpoint/2010/main" val="164889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054B77-805F-49E9-A340-82F88CBFC024}"/>
              </a:ext>
            </a:extLst>
          </p:cNvPr>
          <p:cNvSpPr txBox="1"/>
          <p:nvPr/>
        </p:nvSpPr>
        <p:spPr>
          <a:xfrm>
            <a:off x="432043" y="658157"/>
            <a:ext cx="359048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Which product is most consumable?</a:t>
            </a:r>
            <a:endParaRPr lang="en-US" i="0" dirty="0">
              <a:effectLst/>
              <a:latin typeface="Roboto" panose="02000000000000000000" pitchFamily="2" charset="0"/>
            </a:endParaRPr>
          </a:p>
          <a:p>
            <a:endParaRPr lang="en-IN" dirty="0"/>
          </a:p>
        </p:txBody>
      </p:sp>
      <p:pic>
        <p:nvPicPr>
          <p:cNvPr id="8" name="Picture 7">
            <a:extLst>
              <a:ext uri="{FF2B5EF4-FFF2-40B4-BE49-F238E27FC236}">
                <a16:creationId xmlns:a16="http://schemas.microsoft.com/office/drawing/2014/main" id="{B34907B9-B43E-41E2-839C-675D529C6132}"/>
              </a:ext>
            </a:extLst>
          </p:cNvPr>
          <p:cNvPicPr>
            <a:picLocks noChangeAspect="1"/>
          </p:cNvPicPr>
          <p:nvPr/>
        </p:nvPicPr>
        <p:blipFill>
          <a:blip r:embed="rId2"/>
          <a:stretch>
            <a:fillRect/>
          </a:stretch>
        </p:blipFill>
        <p:spPr>
          <a:xfrm>
            <a:off x="380639" y="1492021"/>
            <a:ext cx="6038021" cy="4707821"/>
          </a:xfrm>
          <a:prstGeom prst="rect">
            <a:avLst/>
          </a:prstGeom>
        </p:spPr>
      </p:pic>
      <p:sp>
        <p:nvSpPr>
          <p:cNvPr id="9" name="TextBox 8">
            <a:extLst>
              <a:ext uri="{FF2B5EF4-FFF2-40B4-BE49-F238E27FC236}">
                <a16:creationId xmlns:a16="http://schemas.microsoft.com/office/drawing/2014/main" id="{825CC2ED-CC2B-4507-85B9-5948FE56CF6A}"/>
              </a:ext>
            </a:extLst>
          </p:cNvPr>
          <p:cNvSpPr txBox="1"/>
          <p:nvPr/>
        </p:nvSpPr>
        <p:spPr>
          <a:xfrm>
            <a:off x="6995010" y="658157"/>
            <a:ext cx="4764947" cy="923330"/>
          </a:xfrm>
          <a:prstGeom prst="rect">
            <a:avLst/>
          </a:prstGeom>
          <a:noFill/>
        </p:spPr>
        <p:txBody>
          <a:bodyPr wrap="square" rtlCol="0">
            <a:spAutoFit/>
          </a:bodyPr>
          <a:lstStyle/>
          <a:p>
            <a:pPr marL="285750" indent="-285750" algn="l">
              <a:buFont typeface="Wingdings" panose="05000000000000000000" pitchFamily="2" charset="2"/>
              <a:buChar char="Ø"/>
            </a:pPr>
            <a:r>
              <a:rPr lang="en-US" dirty="0"/>
              <a:t>Whether is there any correlation or dependencies? </a:t>
            </a:r>
            <a:endParaRPr lang="en-US" b="0" i="0" dirty="0">
              <a:solidFill>
                <a:srgbClr val="D5D5D5"/>
              </a:solidFill>
              <a:effectLst/>
              <a:latin typeface="Roboto" panose="02000000000000000000" pitchFamily="2" charset="0"/>
            </a:endParaRPr>
          </a:p>
          <a:p>
            <a:endParaRPr lang="en-IN" dirty="0"/>
          </a:p>
        </p:txBody>
      </p:sp>
      <p:pic>
        <p:nvPicPr>
          <p:cNvPr id="11" name="Picture 10">
            <a:extLst>
              <a:ext uri="{FF2B5EF4-FFF2-40B4-BE49-F238E27FC236}">
                <a16:creationId xmlns:a16="http://schemas.microsoft.com/office/drawing/2014/main" id="{C1F84175-5CC1-47A1-81D3-57355F0B59A0}"/>
              </a:ext>
            </a:extLst>
          </p:cNvPr>
          <p:cNvPicPr>
            <a:picLocks noChangeAspect="1"/>
          </p:cNvPicPr>
          <p:nvPr/>
        </p:nvPicPr>
        <p:blipFill>
          <a:blip r:embed="rId3"/>
          <a:stretch>
            <a:fillRect/>
          </a:stretch>
        </p:blipFill>
        <p:spPr>
          <a:xfrm>
            <a:off x="6174298" y="1492021"/>
            <a:ext cx="5585660" cy="4707822"/>
          </a:xfrm>
          <a:prstGeom prst="rect">
            <a:avLst/>
          </a:prstGeom>
        </p:spPr>
      </p:pic>
    </p:spTree>
    <p:extLst>
      <p:ext uri="{BB962C8B-B14F-4D97-AF65-F5344CB8AC3E}">
        <p14:creationId xmlns:p14="http://schemas.microsoft.com/office/powerpoint/2010/main" val="82403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4BB41-81E1-4EAD-AE64-19DD528425FA}"/>
              </a:ext>
            </a:extLst>
          </p:cNvPr>
          <p:cNvSpPr txBox="1"/>
          <p:nvPr/>
        </p:nvSpPr>
        <p:spPr>
          <a:xfrm>
            <a:off x="494949" y="377505"/>
            <a:ext cx="1065401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How much time required to sell the product? (Purchased At - </a:t>
            </a:r>
            <a:r>
              <a:rPr lang="en-US" dirty="0" err="1"/>
              <a:t>Registred</a:t>
            </a:r>
            <a:r>
              <a:rPr lang="en-US" dirty="0"/>
              <a:t> At)</a:t>
            </a:r>
            <a:endParaRPr lang="en-US" b="0" i="0" dirty="0">
              <a:solidFill>
                <a:srgbClr val="D5D5D5"/>
              </a:solidFill>
              <a:effectLst/>
              <a:latin typeface="Roboto" panose="02000000000000000000" pitchFamily="2" charset="0"/>
            </a:endParaRPr>
          </a:p>
          <a:p>
            <a:endParaRPr lang="en-IN" dirty="0"/>
          </a:p>
        </p:txBody>
      </p:sp>
      <p:pic>
        <p:nvPicPr>
          <p:cNvPr id="3" name="Picture 2">
            <a:extLst>
              <a:ext uri="{FF2B5EF4-FFF2-40B4-BE49-F238E27FC236}">
                <a16:creationId xmlns:a16="http://schemas.microsoft.com/office/drawing/2014/main" id="{4EEBF2AF-B73F-4A2C-949C-0C2F426C2F8C}"/>
              </a:ext>
            </a:extLst>
          </p:cNvPr>
          <p:cNvPicPr>
            <a:picLocks noChangeAspect="1"/>
          </p:cNvPicPr>
          <p:nvPr/>
        </p:nvPicPr>
        <p:blipFill>
          <a:blip r:embed="rId2"/>
          <a:stretch>
            <a:fillRect/>
          </a:stretch>
        </p:blipFill>
        <p:spPr>
          <a:xfrm>
            <a:off x="2550254" y="894650"/>
            <a:ext cx="7228185" cy="4423970"/>
          </a:xfrm>
          <a:prstGeom prst="rect">
            <a:avLst/>
          </a:prstGeom>
        </p:spPr>
      </p:pic>
      <p:sp>
        <p:nvSpPr>
          <p:cNvPr id="4" name="TextBox 3">
            <a:extLst>
              <a:ext uri="{FF2B5EF4-FFF2-40B4-BE49-F238E27FC236}">
                <a16:creationId xmlns:a16="http://schemas.microsoft.com/office/drawing/2014/main" id="{A8F7C811-B2CA-4303-A186-3F7A75335B61}"/>
              </a:ext>
            </a:extLst>
          </p:cNvPr>
          <p:cNvSpPr txBox="1"/>
          <p:nvPr/>
        </p:nvSpPr>
        <p:spPr>
          <a:xfrm>
            <a:off x="419448" y="5570290"/>
            <a:ext cx="11031524" cy="646331"/>
          </a:xfrm>
          <a:prstGeom prst="rect">
            <a:avLst/>
          </a:prstGeom>
          <a:noFill/>
        </p:spPr>
        <p:txBody>
          <a:bodyPr wrap="square" rtlCol="0">
            <a:spAutoFit/>
          </a:bodyPr>
          <a:lstStyle/>
          <a:p>
            <a:r>
              <a:rPr lang="en-US" dirty="0"/>
              <a:t>But this analysis, will not help us to predict the target values. Let's drop this Idea. It's really nice to examine that How much time required to sell the product? </a:t>
            </a:r>
            <a:endParaRPr lang="en-IN" dirty="0"/>
          </a:p>
        </p:txBody>
      </p:sp>
    </p:spTree>
    <p:extLst>
      <p:ext uri="{BB962C8B-B14F-4D97-AF65-F5344CB8AC3E}">
        <p14:creationId xmlns:p14="http://schemas.microsoft.com/office/powerpoint/2010/main" val="225062759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224</TotalTime>
  <Words>745</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Corbel</vt:lpstr>
      <vt:lpstr>Courier New</vt:lpstr>
      <vt:lpstr>Google Sans</vt:lpstr>
      <vt:lpstr>Roboto</vt:lpstr>
      <vt:lpstr>Wingdings</vt:lpstr>
      <vt:lpstr>Basis</vt:lpstr>
      <vt:lpstr>Relevel   Assignment - Data Analytics Internship </vt:lpstr>
      <vt:lpstr>PowerPoint Presentation</vt:lpstr>
      <vt:lpstr>PowerPoint Presentation</vt:lpstr>
      <vt:lpstr>Product Recommendations </vt:lpstr>
      <vt:lpstr>Mounting Drive and load the dataset  </vt:lpstr>
      <vt:lpstr>Exploratory Data Analysis (EDA) </vt:lpstr>
      <vt:lpstr>PowerPoint Presentation</vt:lpstr>
      <vt:lpstr>PowerPoint Presentation</vt:lpstr>
      <vt:lpstr>PowerPoint Presentation</vt:lpstr>
      <vt:lpstr>Pre-processing and Feature Engineering  </vt:lpstr>
      <vt:lpstr>Test – Train split</vt:lpstr>
      <vt:lpstr>Model Creation, Fitting and Accuracy </vt:lpstr>
      <vt:lpstr>PowerPoint Presentation</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Relevel   Assignment_Data Analytics Internship</dc:title>
  <dc:creator>Lavish Isasare</dc:creator>
  <cp:lastModifiedBy>Lavish Isasare</cp:lastModifiedBy>
  <cp:revision>25</cp:revision>
  <dcterms:created xsi:type="dcterms:W3CDTF">2021-06-09T14:07:57Z</dcterms:created>
  <dcterms:modified xsi:type="dcterms:W3CDTF">2021-06-10T09:40:40Z</dcterms:modified>
</cp:coreProperties>
</file>