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7"/>
  </p:notesMasterIdLst>
  <p:sldIdLst>
    <p:sldId id="4778" r:id="rId2"/>
    <p:sldId id="1010" r:id="rId3"/>
    <p:sldId id="4780" r:id="rId4"/>
    <p:sldId id="4779" r:id="rId5"/>
    <p:sldId id="4781" r:id="rId6"/>
    <p:sldId id="4782" r:id="rId7"/>
    <p:sldId id="4783" r:id="rId8"/>
    <p:sldId id="4784" r:id="rId9"/>
    <p:sldId id="4785" r:id="rId10"/>
    <p:sldId id="4788" r:id="rId11"/>
    <p:sldId id="4787" r:id="rId12"/>
    <p:sldId id="4789" r:id="rId13"/>
    <p:sldId id="4790" r:id="rId14"/>
    <p:sldId id="4786" r:id="rId15"/>
    <p:sldId id="275" r:id="rId16"/>
  </p:sldIdLst>
  <p:sldSz cx="12192000" cy="6858000"/>
  <p:notesSz cx="6858000" cy="9144000"/>
  <p:embeddedFontLst>
    <p:embeddedFont>
      <p:font typeface="Roboto" panose="02000000000000000000" pitchFamily="2" charset="0"/>
      <p:regular r:id="rId18"/>
      <p:bold r:id="rId19"/>
      <p:italic r:id="rId20"/>
      <p:boldItalic r:id="rId21"/>
    </p:embeddedFont>
    <p:embeddedFont>
      <p:font typeface="Roboto Light" panose="02000000000000000000" pitchFamily="2" charset="0"/>
      <p:regular r:id="rId22"/>
      <p:italic r:id="rId23"/>
    </p:embeddedFont>
    <p:embeddedFont>
      <p:font typeface="Roboto Medium" panose="02000000000000000000" pitchFamily="2"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8"/>
            <p14:sldId id="4787"/>
            <p14:sldId id="4789"/>
            <p14:sldId id="4790"/>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75" d="100"/>
          <a:sy n="75" d="100"/>
        </p:scale>
        <p:origin x="1267" y="53"/>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1/09/2025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15</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a:xfrm>
            <a:off x="1050292" y="1151414"/>
            <a:ext cx="6010908" cy="2387600"/>
          </a:xfrm>
        </p:spPr>
        <p:txBody>
          <a:bodyPr/>
          <a:lstStyle/>
          <a:p>
            <a:r>
              <a:rPr lang="en-AU" sz="4400"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sz="3200"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AUGUST 2025</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2D2147-3827-0971-1787-7FF39D76623F}"/>
              </a:ext>
            </a:extLst>
          </p:cNvPr>
          <p:cNvSpPr>
            <a:spLocks noGrp="1"/>
          </p:cNvSpPr>
          <p:nvPr>
            <p:ph type="body" sz="quarter" idx="10"/>
          </p:nvPr>
        </p:nvSpPr>
        <p:spPr>
          <a:xfrm>
            <a:off x="1024255" y="179051"/>
            <a:ext cx="10479600" cy="824400"/>
          </a:xfrm>
        </p:spPr>
        <p:txBody>
          <a:bodyPr/>
          <a:lstStyle/>
          <a:p>
            <a:pPr algn="ctr"/>
            <a:r>
              <a:rPr lang="en-US" sz="2600" u="sng" dirty="0"/>
              <a:t>CONTROL STORE SELECTION</a:t>
            </a:r>
            <a:endParaRPr lang="en-IN" sz="2600" u="sng" dirty="0"/>
          </a:p>
        </p:txBody>
      </p:sp>
      <p:pic>
        <p:nvPicPr>
          <p:cNvPr id="4" name="Picture 3" descr="A graph with numbers and lines&#10;&#10;AI-generated content may be incorrect.">
            <a:extLst>
              <a:ext uri="{FF2B5EF4-FFF2-40B4-BE49-F238E27FC236}">
                <a16:creationId xmlns:a16="http://schemas.microsoft.com/office/drawing/2014/main" id="{207C8807-BF61-A29D-BF34-42A0BD63CD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1957" y="713172"/>
            <a:ext cx="9049723" cy="4591672"/>
          </a:xfrm>
          <a:prstGeom prst="rect">
            <a:avLst/>
          </a:prstGeom>
        </p:spPr>
      </p:pic>
      <p:sp>
        <p:nvSpPr>
          <p:cNvPr id="5" name="TextBox 4">
            <a:extLst>
              <a:ext uri="{FF2B5EF4-FFF2-40B4-BE49-F238E27FC236}">
                <a16:creationId xmlns:a16="http://schemas.microsoft.com/office/drawing/2014/main" id="{8A2971D7-C861-C492-22A8-1ACBE1752F51}"/>
              </a:ext>
            </a:extLst>
          </p:cNvPr>
          <p:cNvSpPr txBox="1"/>
          <p:nvPr/>
        </p:nvSpPr>
        <p:spPr>
          <a:xfrm>
            <a:off x="1554480" y="5457244"/>
            <a:ext cx="9469120" cy="535184"/>
          </a:xfrm>
          <a:prstGeom prst="rect">
            <a:avLst/>
          </a:prstGeom>
          <a:noFill/>
        </p:spPr>
        <p:txBody>
          <a:bodyPr wrap="square" lIns="0" tIns="0" rIns="0" bIns="0" rtlCol="0" anchor="t">
            <a:noAutofit/>
          </a:bodyPr>
          <a:lstStyle/>
          <a:p>
            <a:pPr marL="457200" indent="-457200" algn="l">
              <a:buFont typeface="+mj-lt"/>
              <a:buAutoNum type="arabicPeriod"/>
            </a:pPr>
            <a:r>
              <a:rPr lang="en-US" sz="2400" dirty="0">
                <a:latin typeface="Roboto Light" panose="02000000000000000000" pitchFamily="2" charset="0"/>
                <a:ea typeface="Roboto Light" panose="02000000000000000000" pitchFamily="2" charset="0"/>
              </a:rPr>
              <a:t>Control Stores  233 , 62 and 237 were selected for Trial store 72,86 and 88 for analysis during Trial period of Feb 2019 to April 2019. </a:t>
            </a:r>
            <a:endParaRPr lang="en-IN" sz="24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650593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FC0898-DBD8-C454-309A-47CD1C99E3D9}"/>
              </a:ext>
            </a:extLst>
          </p:cNvPr>
          <p:cNvSpPr>
            <a:spLocks noGrp="1"/>
          </p:cNvSpPr>
          <p:nvPr>
            <p:ph type="body" sz="quarter" idx="10"/>
          </p:nvPr>
        </p:nvSpPr>
        <p:spPr>
          <a:xfrm>
            <a:off x="1329055" y="150960"/>
            <a:ext cx="10479600" cy="824400"/>
          </a:xfrm>
        </p:spPr>
        <p:txBody>
          <a:bodyPr/>
          <a:lstStyle/>
          <a:p>
            <a:r>
              <a:rPr lang="en-US" b="1" u="sng" dirty="0"/>
              <a:t>TRIAL STORE 77 vs CONTROL STORE 233 DURING TRIAL PERIOD</a:t>
            </a:r>
            <a:endParaRPr lang="en-IN" b="1" u="sng" dirty="0"/>
          </a:p>
        </p:txBody>
      </p:sp>
      <p:pic>
        <p:nvPicPr>
          <p:cNvPr id="4" name="Picture 3" descr="A screenshot of a graph&#10;&#10;AI-generated content may be incorrect.">
            <a:extLst>
              <a:ext uri="{FF2B5EF4-FFF2-40B4-BE49-F238E27FC236}">
                <a16:creationId xmlns:a16="http://schemas.microsoft.com/office/drawing/2014/main" id="{481A7F4B-ABE1-7632-9641-E143255A29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8839" y="731520"/>
            <a:ext cx="7773161" cy="5882640"/>
          </a:xfrm>
          <a:prstGeom prst="rect">
            <a:avLst/>
          </a:prstGeom>
        </p:spPr>
      </p:pic>
      <p:sp>
        <p:nvSpPr>
          <p:cNvPr id="8" name="TextBox 7">
            <a:extLst>
              <a:ext uri="{FF2B5EF4-FFF2-40B4-BE49-F238E27FC236}">
                <a16:creationId xmlns:a16="http://schemas.microsoft.com/office/drawing/2014/main" id="{ECEE9E24-27DB-5D29-0D7A-CCA6CD48389E}"/>
              </a:ext>
            </a:extLst>
          </p:cNvPr>
          <p:cNvSpPr txBox="1"/>
          <p:nvPr/>
        </p:nvSpPr>
        <p:spPr>
          <a:xfrm>
            <a:off x="1097280" y="1417320"/>
            <a:ext cx="3190240" cy="4511040"/>
          </a:xfrm>
          <a:prstGeom prst="rect">
            <a:avLst/>
          </a:prstGeom>
          <a:noFill/>
        </p:spPr>
        <p:txBody>
          <a:bodyPr wrap="square" lIns="0" tIns="0" rIns="0" bIns="0" rtlCol="0" anchor="t">
            <a:noAutofit/>
          </a:bodyPr>
          <a:lstStyle/>
          <a:p>
            <a:pPr algn="just"/>
            <a:r>
              <a:rPr lang="en-AU" sz="2400" dirty="0">
                <a:latin typeface="Roboto Light" panose="02000000000000000000" pitchFamily="2" charset="0"/>
                <a:ea typeface="Roboto Light" panose="02000000000000000000" pitchFamily="2" charset="0"/>
              </a:rPr>
              <a:t>Trial Store 77 shows the growth in Total sales by </a:t>
            </a:r>
            <a:r>
              <a:rPr lang="en-AU" sz="2400" b="1" dirty="0">
                <a:latin typeface="Roboto Light" panose="02000000000000000000" pitchFamily="2" charset="0"/>
                <a:ea typeface="Roboto Light" panose="02000000000000000000" pitchFamily="2" charset="0"/>
              </a:rPr>
              <a:t>almost 28% </a:t>
            </a:r>
            <a:r>
              <a:rPr lang="en-AU" sz="2400" dirty="0">
                <a:latin typeface="Roboto Light" panose="02000000000000000000" pitchFamily="2" charset="0"/>
                <a:ea typeface="Roboto Light" panose="02000000000000000000" pitchFamily="2" charset="0"/>
              </a:rPr>
              <a:t>and Customers grown by almost </a:t>
            </a:r>
            <a:r>
              <a:rPr lang="en-AU" sz="2400" b="1" dirty="0">
                <a:latin typeface="Roboto Light" panose="02000000000000000000" pitchFamily="2" charset="0"/>
                <a:ea typeface="Roboto Light" panose="02000000000000000000" pitchFamily="2" charset="0"/>
              </a:rPr>
              <a:t>24.6</a:t>
            </a:r>
            <a:r>
              <a:rPr lang="en-AU" sz="2400" dirty="0">
                <a:latin typeface="Roboto Light" panose="02000000000000000000" pitchFamily="2" charset="0"/>
                <a:ea typeface="Roboto Light" panose="02000000000000000000" pitchFamily="2" charset="0"/>
              </a:rPr>
              <a:t>%, which is the highest among all three selected trial stores.</a:t>
            </a:r>
            <a:endParaRPr lang="en-IN" sz="24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17589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7CABA-7944-DDBF-D6FA-71AC0306D7B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C18BD75-24FA-604D-4AFB-F90E522E2345}"/>
              </a:ext>
            </a:extLst>
          </p:cNvPr>
          <p:cNvSpPr>
            <a:spLocks noGrp="1"/>
          </p:cNvSpPr>
          <p:nvPr>
            <p:ph type="body" sz="quarter" idx="10"/>
          </p:nvPr>
        </p:nvSpPr>
        <p:spPr>
          <a:xfrm>
            <a:off x="1329055" y="150960"/>
            <a:ext cx="10479600" cy="824400"/>
          </a:xfrm>
        </p:spPr>
        <p:txBody>
          <a:bodyPr/>
          <a:lstStyle/>
          <a:p>
            <a:r>
              <a:rPr lang="en-US" b="1" u="sng" dirty="0"/>
              <a:t>TRIAL STORE 86 vs CONTROL STORE 62 DURING TRIAL PERIOD</a:t>
            </a:r>
            <a:endParaRPr lang="en-IN" b="1" u="sng" dirty="0"/>
          </a:p>
        </p:txBody>
      </p:sp>
      <p:sp>
        <p:nvSpPr>
          <p:cNvPr id="8" name="TextBox 7">
            <a:extLst>
              <a:ext uri="{FF2B5EF4-FFF2-40B4-BE49-F238E27FC236}">
                <a16:creationId xmlns:a16="http://schemas.microsoft.com/office/drawing/2014/main" id="{F0C1389C-C8A3-E6E5-2CC0-E44A5B79056F}"/>
              </a:ext>
            </a:extLst>
          </p:cNvPr>
          <p:cNvSpPr txBox="1"/>
          <p:nvPr/>
        </p:nvSpPr>
        <p:spPr>
          <a:xfrm>
            <a:off x="1097280" y="1417320"/>
            <a:ext cx="3190240" cy="4511040"/>
          </a:xfrm>
          <a:prstGeom prst="rect">
            <a:avLst/>
          </a:prstGeom>
          <a:noFill/>
        </p:spPr>
        <p:txBody>
          <a:bodyPr wrap="square" lIns="0" tIns="0" rIns="0" bIns="0" rtlCol="0" anchor="t">
            <a:noAutofit/>
          </a:bodyPr>
          <a:lstStyle/>
          <a:p>
            <a:pPr algn="just"/>
            <a:r>
              <a:rPr lang="en-AU" sz="2400" dirty="0">
                <a:latin typeface="Roboto Light" panose="02000000000000000000" pitchFamily="2" charset="0"/>
                <a:ea typeface="Roboto Light" panose="02000000000000000000" pitchFamily="2" charset="0"/>
              </a:rPr>
              <a:t>Trial Store 86 shows the positive growth in Total sales by </a:t>
            </a:r>
            <a:r>
              <a:rPr lang="en-AU" sz="2400" b="1" dirty="0">
                <a:latin typeface="Roboto Light" panose="02000000000000000000" pitchFamily="2" charset="0"/>
                <a:ea typeface="Roboto Light" panose="02000000000000000000" pitchFamily="2" charset="0"/>
              </a:rPr>
              <a:t>almost 8.2% </a:t>
            </a:r>
            <a:r>
              <a:rPr lang="en-AU" sz="2400" dirty="0">
                <a:latin typeface="Roboto Light" panose="02000000000000000000" pitchFamily="2" charset="0"/>
                <a:ea typeface="Roboto Light" panose="02000000000000000000" pitchFamily="2" charset="0"/>
              </a:rPr>
              <a:t>and Customers grown by almost </a:t>
            </a:r>
            <a:r>
              <a:rPr lang="en-AU" sz="2400" b="1" dirty="0">
                <a:latin typeface="Roboto Light" panose="02000000000000000000" pitchFamily="2" charset="0"/>
                <a:ea typeface="Roboto Light" panose="02000000000000000000" pitchFamily="2" charset="0"/>
              </a:rPr>
              <a:t>6.4</a:t>
            </a:r>
            <a:r>
              <a:rPr lang="en-AU" sz="2400" dirty="0">
                <a:latin typeface="Roboto Light" panose="02000000000000000000" pitchFamily="2" charset="0"/>
                <a:ea typeface="Roboto Light" panose="02000000000000000000" pitchFamily="2" charset="0"/>
              </a:rPr>
              <a:t>%, which is the lowest among all three selected trial stores.</a:t>
            </a:r>
            <a:endParaRPr lang="en-IN" sz="2400" dirty="0" err="1">
              <a:latin typeface="Roboto Light" panose="02000000000000000000" pitchFamily="2" charset="0"/>
              <a:ea typeface="Roboto Light" panose="02000000000000000000" pitchFamily="2" charset="0"/>
            </a:endParaRPr>
          </a:p>
        </p:txBody>
      </p:sp>
      <p:pic>
        <p:nvPicPr>
          <p:cNvPr id="5" name="Picture 4" descr="A screenshot of a graph&#10;&#10;AI-generated content may be incorrect.">
            <a:extLst>
              <a:ext uri="{FF2B5EF4-FFF2-40B4-BE49-F238E27FC236}">
                <a16:creationId xmlns:a16="http://schemas.microsoft.com/office/drawing/2014/main" id="{6E5B4FDD-3E1B-D8CD-0678-F0B2776CD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4008" y="644440"/>
            <a:ext cx="7517992" cy="5865686"/>
          </a:xfrm>
          <a:prstGeom prst="rect">
            <a:avLst/>
          </a:prstGeom>
        </p:spPr>
      </p:pic>
    </p:spTree>
    <p:extLst>
      <p:ext uri="{BB962C8B-B14F-4D97-AF65-F5344CB8AC3E}">
        <p14:creationId xmlns:p14="http://schemas.microsoft.com/office/powerpoint/2010/main" val="1186951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02152-F66D-32FA-6AAB-95A0E5C229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BBE328C-9DFD-362A-7B2E-AB0B2E32F202}"/>
              </a:ext>
            </a:extLst>
          </p:cNvPr>
          <p:cNvSpPr>
            <a:spLocks noGrp="1"/>
          </p:cNvSpPr>
          <p:nvPr>
            <p:ph type="body" sz="quarter" idx="10"/>
          </p:nvPr>
        </p:nvSpPr>
        <p:spPr>
          <a:xfrm>
            <a:off x="1329055" y="150960"/>
            <a:ext cx="10479600" cy="824400"/>
          </a:xfrm>
        </p:spPr>
        <p:txBody>
          <a:bodyPr/>
          <a:lstStyle/>
          <a:p>
            <a:r>
              <a:rPr lang="en-US" b="1" u="sng" dirty="0"/>
              <a:t>TRIAL STORE 88 vs CONTROL STORE 237 DURING TRIAL PERIOD</a:t>
            </a:r>
            <a:endParaRPr lang="en-IN" b="1" u="sng" dirty="0"/>
          </a:p>
        </p:txBody>
      </p:sp>
      <p:sp>
        <p:nvSpPr>
          <p:cNvPr id="8" name="TextBox 7">
            <a:extLst>
              <a:ext uri="{FF2B5EF4-FFF2-40B4-BE49-F238E27FC236}">
                <a16:creationId xmlns:a16="http://schemas.microsoft.com/office/drawing/2014/main" id="{60D0D560-A23C-9DFC-DDD9-35442605D826}"/>
              </a:ext>
            </a:extLst>
          </p:cNvPr>
          <p:cNvSpPr txBox="1"/>
          <p:nvPr/>
        </p:nvSpPr>
        <p:spPr>
          <a:xfrm>
            <a:off x="955040" y="1173480"/>
            <a:ext cx="3444240" cy="4511040"/>
          </a:xfrm>
          <a:prstGeom prst="rect">
            <a:avLst/>
          </a:prstGeom>
          <a:noFill/>
        </p:spPr>
        <p:txBody>
          <a:bodyPr wrap="square" lIns="0" tIns="0" rIns="0" bIns="0" rtlCol="0" anchor="t">
            <a:noAutofit/>
          </a:bodyPr>
          <a:lstStyle/>
          <a:p>
            <a:pPr algn="just"/>
            <a:r>
              <a:rPr lang="en-AU" sz="2400" dirty="0">
                <a:latin typeface="Roboto Light" panose="02000000000000000000" pitchFamily="2" charset="0"/>
                <a:ea typeface="Roboto Light" panose="02000000000000000000" pitchFamily="2" charset="0"/>
              </a:rPr>
              <a:t>Trial Store 88 shows the positive growth in Total sales by </a:t>
            </a:r>
            <a:r>
              <a:rPr lang="en-AU" sz="2400" b="1" dirty="0">
                <a:latin typeface="Roboto Light" panose="02000000000000000000" pitchFamily="2" charset="0"/>
                <a:ea typeface="Roboto Light" panose="02000000000000000000" pitchFamily="2" charset="0"/>
              </a:rPr>
              <a:t>almost 12.3% </a:t>
            </a:r>
            <a:r>
              <a:rPr lang="en-AU" sz="2400" dirty="0">
                <a:latin typeface="Roboto Light" panose="02000000000000000000" pitchFamily="2" charset="0"/>
                <a:ea typeface="Roboto Light" panose="02000000000000000000" pitchFamily="2" charset="0"/>
              </a:rPr>
              <a:t>and Customers grown by almost </a:t>
            </a:r>
            <a:r>
              <a:rPr lang="en-AU" sz="2400" b="1" dirty="0">
                <a:latin typeface="Roboto Light" panose="02000000000000000000" pitchFamily="2" charset="0"/>
                <a:ea typeface="Roboto Light" panose="02000000000000000000" pitchFamily="2" charset="0"/>
              </a:rPr>
              <a:t>7.5</a:t>
            </a:r>
            <a:r>
              <a:rPr lang="en-AU" sz="2400" dirty="0">
                <a:latin typeface="Roboto Light" panose="02000000000000000000" pitchFamily="2" charset="0"/>
                <a:ea typeface="Roboto Light" panose="02000000000000000000" pitchFamily="2" charset="0"/>
              </a:rPr>
              <a:t>%, which is the considerably higher than store 86 performance considering store 88 was second highest in overall sales already.</a:t>
            </a:r>
            <a:endParaRPr lang="en-IN" sz="2400" dirty="0" err="1">
              <a:latin typeface="Roboto Light" panose="02000000000000000000" pitchFamily="2" charset="0"/>
              <a:ea typeface="Roboto Light" panose="02000000000000000000" pitchFamily="2" charset="0"/>
            </a:endParaRPr>
          </a:p>
        </p:txBody>
      </p:sp>
      <p:pic>
        <p:nvPicPr>
          <p:cNvPr id="4" name="Picture 3" descr="A screenshot of a graph&#10;&#10;AI-generated content may be incorrect.">
            <a:extLst>
              <a:ext uri="{FF2B5EF4-FFF2-40B4-BE49-F238E27FC236}">
                <a16:creationId xmlns:a16="http://schemas.microsoft.com/office/drawing/2014/main" id="{3C26BF95-9D35-34B5-2373-2A7F91CA15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482" y="618254"/>
            <a:ext cx="7459116" cy="6239746"/>
          </a:xfrm>
          <a:prstGeom prst="rect">
            <a:avLst/>
          </a:prstGeom>
        </p:spPr>
      </p:pic>
    </p:spTree>
    <p:extLst>
      <p:ext uri="{BB962C8B-B14F-4D97-AF65-F5344CB8AC3E}">
        <p14:creationId xmlns:p14="http://schemas.microsoft.com/office/powerpoint/2010/main" val="3126932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268095" y="443211"/>
            <a:ext cx="10479600" cy="824400"/>
          </a:xfrm>
        </p:spPr>
        <p:txBody>
          <a:bodyPr/>
          <a:lstStyle/>
          <a:p>
            <a:pPr algn="ctr"/>
            <a:r>
              <a:rPr lang="en-AU" sz="3200" b="1" u="sng" dirty="0"/>
              <a:t>RECOMMENDATIONS</a:t>
            </a:r>
          </a:p>
          <a:p>
            <a:endParaRPr lang="en-AU" dirty="0"/>
          </a:p>
          <a:p>
            <a:pPr marL="457200" indent="-457200">
              <a:buFont typeface="+mj-lt"/>
              <a:buAutoNum type="arabicPeriod"/>
            </a:pPr>
            <a:r>
              <a:rPr lang="en-AU" sz="2200" dirty="0"/>
              <a:t>Kettle, Smiths, Doritos and Pringles brand Chips must be pushed more.</a:t>
            </a:r>
          </a:p>
          <a:p>
            <a:pPr marL="457200" indent="-457200">
              <a:buFont typeface="+mj-lt"/>
              <a:buAutoNum type="arabicPeriod"/>
            </a:pPr>
            <a:r>
              <a:rPr lang="en-AU" sz="2200" dirty="0"/>
              <a:t>Pack size of 175g is recognised as most preferred size, with pringles preferred more in 134g. </a:t>
            </a:r>
          </a:p>
          <a:p>
            <a:pPr marL="457200" indent="-457200">
              <a:buFont typeface="+mj-lt"/>
              <a:buAutoNum type="arabicPeriod"/>
            </a:pPr>
            <a:r>
              <a:rPr lang="en-AU" sz="2200" b="1" dirty="0">
                <a:cs typeface="Roboto" panose="02000000000000000000" pitchFamily="2" charset="0"/>
              </a:rPr>
              <a:t>Store number 211,76, 11, 252,  206, 92, 193, 85, 31 are the worst performing </a:t>
            </a:r>
            <a:r>
              <a:rPr lang="en-AU" sz="2200" dirty="0">
                <a:cs typeface="Roboto" panose="02000000000000000000" pitchFamily="2" charset="0"/>
              </a:rPr>
              <a:t>stores with them performing almost 1.5% of highest selling stores.</a:t>
            </a:r>
          </a:p>
          <a:p>
            <a:pPr marL="457200" indent="-457200">
              <a:buFont typeface="+mj-lt"/>
              <a:buAutoNum type="arabicPeriod"/>
            </a:pPr>
            <a:r>
              <a:rPr lang="en-AU" sz="2200" dirty="0">
                <a:cs typeface="Roboto" panose="02000000000000000000" pitchFamily="2" charset="0"/>
              </a:rPr>
              <a:t>OLDER SINGLE/ COUPLES MAKE THE MOST SPENDING CUSTOMERS AND THAT TOO OF MAINSTREAM CATEGORY. </a:t>
            </a:r>
            <a:r>
              <a:rPr lang="en-AU" sz="2200" dirty="0"/>
              <a:t>RETIREES AND OLDER FAMILIES AMONG OTHERS FOR KEY DRIVER OF SALE</a:t>
            </a:r>
            <a:endParaRPr lang="en-AU" sz="2200" dirty="0">
              <a:cs typeface="Roboto" panose="02000000000000000000" pitchFamily="2" charset="0"/>
            </a:endParaRPr>
          </a:p>
          <a:p>
            <a:pPr marL="457200" indent="-457200">
              <a:buFont typeface="+mj-lt"/>
              <a:buAutoNum type="arabicPeriod"/>
            </a:pPr>
            <a:r>
              <a:rPr lang="en-AU" dirty="0">
                <a:cs typeface="Roboto" panose="02000000000000000000" pitchFamily="2" charset="0"/>
              </a:rPr>
              <a:t>Stores such as 233, 41, and 50 with similar functionality as store 77 must be pushed with trial layout with full force as they have high potential.</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513840"/>
            <a:ext cx="1896185" cy="2172787"/>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Chips Sales and Customer Spending Behaviour Analysis.</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Analysis of Trial Layout in Stores 77, 86 and 88 in comparison to Control stores</a:t>
            </a: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442720"/>
            <a:ext cx="7580989" cy="2243909"/>
          </a:xfrm>
          <a:prstGeom prst="rect">
            <a:avLst/>
          </a:prstGeom>
          <a:noFill/>
        </p:spPr>
        <p:txBody>
          <a:bodyPr wrap="square" lIns="0" tIns="0" rIns="0" bIns="0" rtlCol="0" anchor="t">
            <a:noAutofit/>
          </a:bodyPr>
          <a:lstStyle/>
          <a:p>
            <a:pPr marL="228600" indent="-228600" algn="l">
              <a:buAutoNum type="arabicPeriod"/>
            </a:pPr>
            <a:r>
              <a:rPr lang="en-AU" sz="1400" dirty="0">
                <a:latin typeface="Roboto Light" panose="02000000000000000000" pitchFamily="2" charset="0"/>
                <a:ea typeface="Roboto Light" panose="02000000000000000000" pitchFamily="2" charset="0"/>
              </a:rPr>
              <a:t>Mainstream Category customers provide the maximum sale almost </a:t>
            </a:r>
            <a:r>
              <a:rPr lang="en-AU" sz="1400" b="1" dirty="0">
                <a:latin typeface="Roboto Light" panose="02000000000000000000" pitchFamily="2" charset="0"/>
                <a:ea typeface="Roboto Light" panose="02000000000000000000" pitchFamily="2" charset="0"/>
              </a:rPr>
              <a:t>1.5 times </a:t>
            </a:r>
            <a:r>
              <a:rPr lang="en-AU" sz="1400" dirty="0">
                <a:latin typeface="Roboto Light" panose="02000000000000000000" pitchFamily="2" charset="0"/>
                <a:ea typeface="Roboto Light" panose="02000000000000000000" pitchFamily="2" charset="0"/>
              </a:rPr>
              <a:t>Premium Category customers while Premium and Budget Category customers being </a:t>
            </a:r>
            <a:r>
              <a:rPr lang="en-AU" sz="1400" b="1" dirty="0">
                <a:latin typeface="Roboto Light" panose="02000000000000000000" pitchFamily="2" charset="0"/>
                <a:ea typeface="Roboto Light" panose="02000000000000000000" pitchFamily="2" charset="0"/>
              </a:rPr>
              <a:t>in same range </a:t>
            </a:r>
            <a:r>
              <a:rPr lang="en-AU" sz="1400" dirty="0">
                <a:latin typeface="Roboto Light" panose="02000000000000000000" pitchFamily="2" charset="0"/>
                <a:ea typeface="Roboto Light" panose="02000000000000000000" pitchFamily="2" charset="0"/>
              </a:rPr>
              <a:t>with Budget customers being higher. </a:t>
            </a:r>
          </a:p>
          <a:p>
            <a:pPr marL="228600" indent="-228600" algn="l">
              <a:buAutoNum type="arabicPeriod"/>
            </a:pPr>
            <a:r>
              <a:rPr lang="en-AU" sz="1400" dirty="0">
                <a:latin typeface="Roboto Light" panose="02000000000000000000" pitchFamily="2" charset="0"/>
                <a:ea typeface="Roboto Light" panose="02000000000000000000" pitchFamily="2" charset="0"/>
              </a:rPr>
              <a:t>The Brand </a:t>
            </a:r>
            <a:r>
              <a:rPr lang="en-AU" sz="1400" b="1" dirty="0">
                <a:latin typeface="Roboto Light" panose="02000000000000000000" pitchFamily="2" charset="0"/>
                <a:ea typeface="Roboto Light" panose="02000000000000000000" pitchFamily="2" charset="0"/>
              </a:rPr>
              <a:t>KETTLE</a:t>
            </a:r>
            <a:r>
              <a:rPr lang="en-AU" sz="1400" dirty="0">
                <a:latin typeface="Roboto Light" panose="02000000000000000000" pitchFamily="2" charset="0"/>
                <a:ea typeface="Roboto Light" panose="02000000000000000000" pitchFamily="2" charset="0"/>
              </a:rPr>
              <a:t> dominates over every other brand in the stock in </a:t>
            </a:r>
            <a:r>
              <a:rPr lang="en-AU" sz="1400" b="1" dirty="0">
                <a:latin typeface="Roboto Light" panose="02000000000000000000" pitchFamily="2" charset="0"/>
                <a:ea typeface="Roboto Light" panose="02000000000000000000" pitchFamily="2" charset="0"/>
              </a:rPr>
              <a:t>every metric </a:t>
            </a:r>
            <a:r>
              <a:rPr lang="en-AU" sz="1400" dirty="0">
                <a:latin typeface="Roboto Light" panose="02000000000000000000" pitchFamily="2" charset="0"/>
                <a:ea typeface="Roboto Light" panose="02000000000000000000" pitchFamily="2" charset="0"/>
              </a:rPr>
              <a:t>such as total sale,  customer category, and customers of different life stages.</a:t>
            </a:r>
          </a:p>
          <a:p>
            <a:pPr marL="228600" indent="-228600" algn="l">
              <a:buAutoNum type="arabicPeriod"/>
            </a:pPr>
            <a:r>
              <a:rPr lang="en-AU" sz="1400" dirty="0">
                <a:latin typeface="Roboto Light" panose="02000000000000000000" pitchFamily="2" charset="0"/>
                <a:ea typeface="Roboto Light" panose="02000000000000000000" pitchFamily="2" charset="0"/>
              </a:rPr>
              <a:t>Pack size of </a:t>
            </a:r>
            <a:r>
              <a:rPr lang="en-AU" sz="1400" b="1" dirty="0">
                <a:latin typeface="Roboto Light" panose="02000000000000000000" pitchFamily="2" charset="0"/>
                <a:ea typeface="Roboto Light" panose="02000000000000000000" pitchFamily="2" charset="0"/>
              </a:rPr>
              <a:t>175g</a:t>
            </a:r>
            <a:r>
              <a:rPr lang="en-AU" sz="1400" dirty="0">
                <a:latin typeface="Roboto Light" panose="02000000000000000000" pitchFamily="2" charset="0"/>
                <a:ea typeface="Roboto Light" panose="02000000000000000000" pitchFamily="2" charset="0"/>
              </a:rPr>
              <a:t> is most preferred in chips category which is by far most sold, </a:t>
            </a:r>
            <a:r>
              <a:rPr lang="en-AU" sz="1400" b="1" dirty="0">
                <a:latin typeface="Roboto Light" panose="02000000000000000000" pitchFamily="2" charset="0"/>
                <a:ea typeface="Roboto Light" panose="02000000000000000000" pitchFamily="2" charset="0"/>
              </a:rPr>
              <a:t>dominated</a:t>
            </a:r>
            <a:r>
              <a:rPr lang="en-AU" sz="1400" dirty="0">
                <a:latin typeface="Roboto Light" panose="02000000000000000000" pitchFamily="2" charset="0"/>
                <a:ea typeface="Roboto Light" panose="02000000000000000000" pitchFamily="2" charset="0"/>
              </a:rPr>
              <a:t> among customers preference, With an exception of </a:t>
            </a:r>
            <a:r>
              <a:rPr lang="en-AU" sz="1400" b="1" dirty="0">
                <a:latin typeface="Roboto Light" panose="02000000000000000000" pitchFamily="2" charset="0"/>
                <a:ea typeface="Roboto Light" panose="02000000000000000000" pitchFamily="2" charset="0"/>
              </a:rPr>
              <a:t>PRINGLES being sold maximum in 134g category.</a:t>
            </a:r>
          </a:p>
          <a:p>
            <a:pPr marL="228600" indent="-228600" algn="l">
              <a:buAutoNum type="arabicPeriod"/>
            </a:pPr>
            <a:r>
              <a:rPr lang="en-AU" sz="1400" b="1" dirty="0">
                <a:latin typeface="Roboto Light" panose="02000000000000000000" pitchFamily="2" charset="0"/>
                <a:ea typeface="Roboto Light" panose="02000000000000000000" pitchFamily="2" charset="0"/>
              </a:rPr>
              <a:t>Store number 211,76, 11, 252,  206, 92, 193, 85, 31 are the worst performing </a:t>
            </a:r>
            <a:r>
              <a:rPr lang="en-AU" sz="1400" dirty="0">
                <a:latin typeface="Roboto Light" panose="02000000000000000000" pitchFamily="2" charset="0"/>
                <a:ea typeface="Roboto Light" panose="02000000000000000000" pitchFamily="2" charset="0"/>
              </a:rPr>
              <a:t>stores with them performing almost 1.5% of highest selling stores.</a:t>
            </a:r>
          </a:p>
          <a:p>
            <a:pPr algn="l"/>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228600" indent="-228600">
              <a:buAutoNum type="arabicPeriod"/>
            </a:pPr>
            <a:r>
              <a:rPr lang="en-AU" sz="1400" dirty="0">
                <a:latin typeface="Roboto Light" panose="02000000000000000000" pitchFamily="2" charset="0"/>
                <a:ea typeface="Roboto Light" panose="02000000000000000000" pitchFamily="2" charset="0"/>
              </a:rPr>
              <a:t>Trial Store 77 shows the growth in Total sales by </a:t>
            </a:r>
            <a:r>
              <a:rPr lang="en-AU" sz="1400" b="1" dirty="0">
                <a:latin typeface="Roboto Light" panose="02000000000000000000" pitchFamily="2" charset="0"/>
                <a:ea typeface="Roboto Light" panose="02000000000000000000" pitchFamily="2" charset="0"/>
              </a:rPr>
              <a:t>almost 28% </a:t>
            </a:r>
            <a:r>
              <a:rPr lang="en-AU" sz="1400" dirty="0">
                <a:latin typeface="Roboto Light" panose="02000000000000000000" pitchFamily="2" charset="0"/>
                <a:ea typeface="Roboto Light" panose="02000000000000000000" pitchFamily="2" charset="0"/>
              </a:rPr>
              <a:t>and Customers grown by almost </a:t>
            </a:r>
            <a:r>
              <a:rPr lang="en-AU" sz="1400" b="1" dirty="0">
                <a:latin typeface="Roboto Light" panose="02000000000000000000" pitchFamily="2" charset="0"/>
                <a:ea typeface="Roboto Light" panose="02000000000000000000" pitchFamily="2" charset="0"/>
              </a:rPr>
              <a:t>24.6</a:t>
            </a:r>
            <a:r>
              <a:rPr lang="en-AU" sz="1400" dirty="0">
                <a:latin typeface="Roboto Light" panose="02000000000000000000" pitchFamily="2" charset="0"/>
                <a:ea typeface="Roboto Light" panose="02000000000000000000" pitchFamily="2" charset="0"/>
              </a:rPr>
              <a:t>%, which is the highest among all three selected trial stores. </a:t>
            </a:r>
          </a:p>
          <a:p>
            <a:pPr marL="228600" indent="-228600">
              <a:buAutoNum type="arabicPeriod"/>
            </a:pPr>
            <a:r>
              <a:rPr lang="en-AU" sz="1400" dirty="0">
                <a:latin typeface="Roboto Light" panose="02000000000000000000" pitchFamily="2" charset="0"/>
                <a:ea typeface="Roboto Light" panose="02000000000000000000" pitchFamily="2" charset="0"/>
              </a:rPr>
              <a:t>Trial Store 86 and 88 have shown quite similar result, they have shown positive trend in both metric, with sales being </a:t>
            </a:r>
            <a:r>
              <a:rPr lang="en-AU" sz="1400" b="1" dirty="0">
                <a:latin typeface="Roboto Light" panose="02000000000000000000" pitchFamily="2" charset="0"/>
                <a:ea typeface="Roboto Light" panose="02000000000000000000" pitchFamily="2" charset="0"/>
              </a:rPr>
              <a:t>8.2% and 12.3% respectively </a:t>
            </a:r>
            <a:r>
              <a:rPr lang="en-AU" sz="1400" dirty="0">
                <a:latin typeface="Roboto Light" panose="02000000000000000000" pitchFamily="2" charset="0"/>
                <a:ea typeface="Roboto Light" panose="02000000000000000000" pitchFamily="2" charset="0"/>
              </a:rPr>
              <a:t>and customers growth being </a:t>
            </a:r>
            <a:r>
              <a:rPr lang="en-AU" sz="1400" b="1" dirty="0">
                <a:latin typeface="Roboto Light" panose="02000000000000000000" pitchFamily="2" charset="0"/>
                <a:ea typeface="Roboto Light" panose="02000000000000000000" pitchFamily="2" charset="0"/>
              </a:rPr>
              <a:t>6.2% and 7.5%.</a:t>
            </a:r>
          </a:p>
          <a:p>
            <a:pPr marL="228600" indent="-228600">
              <a:buAutoNum type="arabicPeriod"/>
            </a:pPr>
            <a:r>
              <a:rPr lang="en-AU" sz="1400" dirty="0">
                <a:latin typeface="Roboto Light" panose="02000000000000000000" pitchFamily="2" charset="0"/>
                <a:ea typeface="Roboto Light" panose="02000000000000000000" pitchFamily="2" charset="0"/>
              </a:rPr>
              <a:t>All three stores have experienced positive growth but the sales </a:t>
            </a:r>
            <a:r>
              <a:rPr lang="en-AU" sz="1400" b="1" dirty="0">
                <a:latin typeface="Roboto Light" panose="02000000000000000000" pitchFamily="2" charset="0"/>
                <a:ea typeface="Roboto Light" panose="02000000000000000000" pitchFamily="2" charset="0"/>
              </a:rPr>
              <a:t>declined</a:t>
            </a:r>
            <a:r>
              <a:rPr lang="en-AU" sz="1400" dirty="0">
                <a:latin typeface="Roboto Light" panose="02000000000000000000" pitchFamily="2" charset="0"/>
                <a:ea typeface="Roboto Light" panose="02000000000000000000" pitchFamily="2" charset="0"/>
              </a:rPr>
              <a:t> between march and April 2019.</a:t>
            </a:r>
          </a:p>
          <a:p>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a:xfrm>
            <a:off x="1201738" y="3122612"/>
            <a:ext cx="8135302" cy="2516187"/>
          </a:xfrm>
        </p:spPr>
        <p:txBody>
          <a:bodyPr/>
          <a:lstStyle/>
          <a:p>
            <a:r>
              <a:rPr lang="en-AU" sz="4000" b="1" dirty="0">
                <a:latin typeface="Roboto" panose="02000000000000000000" pitchFamily="2" charset="0"/>
                <a:ea typeface="Roboto" panose="02000000000000000000" pitchFamily="2" charset="0"/>
                <a:cs typeface="Roboto" panose="02000000000000000000" pitchFamily="2" charset="0"/>
              </a:rPr>
              <a:t>Chips Sales and Customer Spending Behaviour Analysis</a:t>
            </a:r>
          </a:p>
          <a:p>
            <a:endParaRPr lang="en-AU" b="1" dirty="0"/>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3697497" y="369305"/>
            <a:ext cx="5964663" cy="824400"/>
          </a:xfrm>
        </p:spPr>
        <p:txBody>
          <a:bodyPr/>
          <a:lstStyle/>
          <a:p>
            <a:r>
              <a:rPr lang="en-AU" sz="3200" b="1" u="sng" dirty="0"/>
              <a:t>SALE ANALYSIS BY BRAND</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descr="A graph with blue lines&#10;&#10;AI-generated content may be incorrect.">
            <a:extLst>
              <a:ext uri="{FF2B5EF4-FFF2-40B4-BE49-F238E27FC236}">
                <a16:creationId xmlns:a16="http://schemas.microsoft.com/office/drawing/2014/main" id="{A445994D-544C-42FA-49E7-E054B762A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1772" y="1109006"/>
            <a:ext cx="8370228" cy="4639986"/>
          </a:xfrm>
          <a:prstGeom prst="rect">
            <a:avLst/>
          </a:prstGeom>
        </p:spPr>
      </p:pic>
      <p:sp>
        <p:nvSpPr>
          <p:cNvPr id="5" name="TextBox 4">
            <a:extLst>
              <a:ext uri="{FF2B5EF4-FFF2-40B4-BE49-F238E27FC236}">
                <a16:creationId xmlns:a16="http://schemas.microsoft.com/office/drawing/2014/main" id="{63041750-5248-9193-ACC4-416F474381D2}"/>
              </a:ext>
            </a:extLst>
          </p:cNvPr>
          <p:cNvSpPr txBox="1"/>
          <p:nvPr/>
        </p:nvSpPr>
        <p:spPr>
          <a:xfrm>
            <a:off x="825313" y="1278402"/>
            <a:ext cx="3080836" cy="4301193"/>
          </a:xfrm>
          <a:prstGeom prst="rect">
            <a:avLst/>
          </a:prstGeom>
          <a:noFill/>
        </p:spPr>
        <p:txBody>
          <a:bodyPr wrap="none" lIns="0" tIns="0" rIns="0" bIns="0" rtlCol="0" anchor="t">
            <a:noAutofit/>
          </a:bodyPr>
          <a:lstStyle/>
          <a:p>
            <a:pPr algn="just"/>
            <a:r>
              <a:rPr lang="en-US" b="1" dirty="0">
                <a:latin typeface="Calibri" panose="020F0502020204030204" pitchFamily="34" charset="0"/>
                <a:ea typeface="Calibri" panose="020F0502020204030204" pitchFamily="34" charset="0"/>
                <a:cs typeface="Calibri" panose="020F0502020204030204" pitchFamily="34" charset="0"/>
              </a:rPr>
              <a:t>1.KETTLE exceed all other brand</a:t>
            </a:r>
          </a:p>
          <a:p>
            <a:pPr algn="just"/>
            <a:r>
              <a:rPr lang="en-US" b="1" dirty="0">
                <a:latin typeface="Calibri" panose="020F0502020204030204" pitchFamily="34" charset="0"/>
                <a:ea typeface="Calibri" panose="020F0502020204030204" pitchFamily="34" charset="0"/>
                <a:cs typeface="Calibri" panose="020F0502020204030204" pitchFamily="34" charset="0"/>
              </a:rPr>
              <a:t>in total sales by HUGE margin</a:t>
            </a:r>
          </a:p>
          <a:p>
            <a:pPr algn="just"/>
            <a:r>
              <a:rPr lang="en-US" b="1" dirty="0">
                <a:latin typeface="Calibri" panose="020F0502020204030204" pitchFamily="34" charset="0"/>
                <a:ea typeface="Calibri" panose="020F0502020204030204" pitchFamily="34" charset="0"/>
                <a:cs typeface="Calibri" panose="020F0502020204030204" pitchFamily="34" charset="0"/>
              </a:rPr>
              <a:t>with close to being almost double</a:t>
            </a:r>
          </a:p>
          <a:p>
            <a:pPr algn="just"/>
            <a:r>
              <a:rPr lang="en-US" b="1" dirty="0">
                <a:latin typeface="Calibri" panose="020F0502020204030204" pitchFamily="34" charset="0"/>
                <a:ea typeface="Calibri" panose="020F0502020204030204" pitchFamily="34" charset="0"/>
                <a:cs typeface="Calibri" panose="020F0502020204030204" pitchFamily="34" charset="0"/>
              </a:rPr>
              <a:t>of second </a:t>
            </a:r>
            <a:r>
              <a:rPr lang="en-US" b="1" dirty="0" err="1">
                <a:latin typeface="Calibri" panose="020F0502020204030204" pitchFamily="34" charset="0"/>
                <a:ea typeface="Calibri" panose="020F0502020204030204" pitchFamily="34" charset="0"/>
                <a:cs typeface="Calibri" panose="020F0502020204030204" pitchFamily="34" charset="0"/>
              </a:rPr>
              <a:t>higest</a:t>
            </a:r>
            <a:r>
              <a:rPr lang="en-US" b="1" dirty="0">
                <a:latin typeface="Calibri" panose="020F0502020204030204" pitchFamily="34" charset="0"/>
                <a:ea typeface="Calibri" panose="020F0502020204030204" pitchFamily="34" charset="0"/>
                <a:cs typeface="Calibri" panose="020F0502020204030204" pitchFamily="34" charset="0"/>
              </a:rPr>
              <a:t> i.e. SMITHS</a:t>
            </a:r>
          </a:p>
          <a:p>
            <a:pPr algn="just"/>
            <a:r>
              <a:rPr lang="en-US" b="1" dirty="0">
                <a:latin typeface="Calibri" panose="020F0502020204030204" pitchFamily="34" charset="0"/>
                <a:ea typeface="Calibri" panose="020F0502020204030204" pitchFamily="34" charset="0"/>
                <a:cs typeface="Calibri" panose="020F0502020204030204" pitchFamily="34" charset="0"/>
              </a:rPr>
              <a:t>2. Other top brands after KETTLE</a:t>
            </a:r>
          </a:p>
          <a:p>
            <a:pPr algn="just"/>
            <a:r>
              <a:rPr lang="en-US" b="1" dirty="0">
                <a:latin typeface="Calibri" panose="020F0502020204030204" pitchFamily="34" charset="0"/>
                <a:ea typeface="Calibri" panose="020F0502020204030204" pitchFamily="34" charset="0"/>
                <a:cs typeface="Calibri" panose="020F0502020204030204" pitchFamily="34" charset="0"/>
              </a:rPr>
              <a:t>are SMITHS, DORITOS and</a:t>
            </a:r>
          </a:p>
          <a:p>
            <a:pPr algn="just"/>
            <a:r>
              <a:rPr lang="en-US" b="1" dirty="0">
                <a:latin typeface="Calibri" panose="020F0502020204030204" pitchFamily="34" charset="0"/>
                <a:ea typeface="Calibri" panose="020F0502020204030204" pitchFamily="34" charset="0"/>
                <a:cs typeface="Calibri" panose="020F0502020204030204" pitchFamily="34" charset="0"/>
              </a:rPr>
              <a:t>PRINGLES</a:t>
            </a:r>
          </a:p>
          <a:p>
            <a:pPr algn="just"/>
            <a:r>
              <a:rPr lang="en-US" b="1" dirty="0">
                <a:latin typeface="Calibri" panose="020F0502020204030204" pitchFamily="34" charset="0"/>
                <a:ea typeface="Calibri" panose="020F0502020204030204" pitchFamily="34" charset="0"/>
                <a:cs typeface="Calibri" panose="020F0502020204030204" pitchFamily="34" charset="0"/>
              </a:rPr>
              <a:t>3. Some of the least performing</a:t>
            </a:r>
          </a:p>
          <a:p>
            <a:pPr algn="just"/>
            <a:r>
              <a:rPr lang="en-US" b="1" dirty="0">
                <a:latin typeface="Calibri" panose="020F0502020204030204" pitchFamily="34" charset="0"/>
                <a:ea typeface="Calibri" panose="020F0502020204030204" pitchFamily="34" charset="0"/>
                <a:cs typeface="Calibri" panose="020F0502020204030204" pitchFamily="34" charset="0"/>
              </a:rPr>
              <a:t>brands are Burgers, </a:t>
            </a:r>
            <a:r>
              <a:rPr lang="en-US" b="1" dirty="0" err="1">
                <a:latin typeface="Calibri" panose="020F0502020204030204" pitchFamily="34" charset="0"/>
                <a:ea typeface="Calibri" panose="020F0502020204030204" pitchFamily="34" charset="0"/>
                <a:cs typeface="Calibri" panose="020F0502020204030204" pitchFamily="34" charset="0"/>
              </a:rPr>
              <a:t>Sunbites</a:t>
            </a:r>
            <a:r>
              <a:rPr lang="en-US" b="1" dirty="0">
                <a:latin typeface="Calibri" panose="020F0502020204030204" pitchFamily="34" charset="0"/>
                <a:ea typeface="Calibri" panose="020F0502020204030204" pitchFamily="34" charset="0"/>
                <a:cs typeface="Calibri" panose="020F0502020204030204" pitchFamily="34" charset="0"/>
              </a:rPr>
              <a:t> </a:t>
            </a:r>
          </a:p>
          <a:p>
            <a:pPr algn="just"/>
            <a:r>
              <a:rPr lang="en-US" b="1" dirty="0">
                <a:latin typeface="Calibri" panose="020F0502020204030204" pitchFamily="34" charset="0"/>
                <a:ea typeface="Calibri" panose="020F0502020204030204" pitchFamily="34" charset="0"/>
                <a:cs typeface="Calibri" panose="020F0502020204030204" pitchFamily="34" charset="0"/>
              </a:rPr>
              <a:t>and Smith</a:t>
            </a:r>
            <a:r>
              <a:rPr lang="en-US" sz="1400" b="1" dirty="0">
                <a:latin typeface="Calibri" panose="020F0502020204030204" pitchFamily="34" charset="0"/>
                <a:ea typeface="Calibri" panose="020F0502020204030204" pitchFamily="34" charset="0"/>
                <a:cs typeface="Calibri" panose="020F0502020204030204" pitchFamily="34" charset="0"/>
              </a:rPr>
              <a:t>.</a:t>
            </a:r>
            <a:endParaRPr lang="en-IN" sz="1400" b="1" dirty="0" err="1">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237615" y="4571999"/>
            <a:ext cx="10479600" cy="668171"/>
          </a:xfrm>
        </p:spPr>
        <p:txBody>
          <a:bodyPr/>
          <a:lstStyle/>
          <a:p>
            <a:r>
              <a:rPr lang="en-AU" sz="2000" dirty="0"/>
              <a:t>WORST PERFORMING STORES SHOULD BE CLOSED DOWN AS LESS THAN 0.15% SALE OF HIGHEST PERFORMING STORES.</a:t>
            </a:r>
          </a:p>
          <a:p>
            <a:r>
              <a:rPr lang="en-AU" sz="2000" dirty="0"/>
              <a:t>PERFORMANCE OF STORES IS CONSISTENT AMONG THE CUSTOMERS CATEGORY AND LIFESTAGES.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descr="A graph of sales in a store&#10;&#10;AI-generated content may be incorrect.">
            <a:extLst>
              <a:ext uri="{FF2B5EF4-FFF2-40B4-BE49-F238E27FC236}">
                <a16:creationId xmlns:a16="http://schemas.microsoft.com/office/drawing/2014/main" id="{D5E5C15A-2F45-62C7-9779-369BA0E931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481" y="309125"/>
            <a:ext cx="6725237" cy="3874257"/>
          </a:xfrm>
          <a:prstGeom prst="rect">
            <a:avLst/>
          </a:prstGeom>
        </p:spPr>
      </p:pic>
      <p:pic>
        <p:nvPicPr>
          <p:cNvPr id="7" name="Picture 6" descr="A graph of sales&#10;&#10;AI-generated content may be incorrect.">
            <a:extLst>
              <a:ext uri="{FF2B5EF4-FFF2-40B4-BE49-F238E27FC236}">
                <a16:creationId xmlns:a16="http://schemas.microsoft.com/office/drawing/2014/main" id="{24821F4D-1F5A-AE42-C8A2-74B30B5563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8953" y="199899"/>
            <a:ext cx="6506957" cy="3983483"/>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227455" y="548640"/>
            <a:ext cx="3415665" cy="5341771"/>
          </a:xfrm>
        </p:spPr>
        <p:txBody>
          <a:bodyPr/>
          <a:lstStyle/>
          <a:p>
            <a:r>
              <a:rPr lang="en-AU" sz="2200" dirty="0"/>
              <a:t>1.OLDER SINGLE/ COUPLES MAKE THE MOST SPENDING CUSTOMERS AND THAT TOO OF MAINSTREAM CATEGORY.</a:t>
            </a:r>
          </a:p>
          <a:p>
            <a:r>
              <a:rPr lang="en-AU" sz="2200" dirty="0"/>
              <a:t>2. THE CATEGORY DOES NOT MAKE MUCH DIFFERENCE IN SALES.</a:t>
            </a:r>
          </a:p>
          <a:p>
            <a:r>
              <a:rPr lang="en-AU" sz="2200" dirty="0"/>
              <a:t>3. RETIREES AND OLDER FAMILIES AMONG OTHERS FOR KEY DRIVER OF SALE</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descr="A graph of different colored bars&#10;&#10;AI-generated content may be incorrect.">
            <a:extLst>
              <a:ext uri="{FF2B5EF4-FFF2-40B4-BE49-F238E27FC236}">
                <a16:creationId xmlns:a16="http://schemas.microsoft.com/office/drawing/2014/main" id="{0B28AD75-D0A1-FC27-492C-FAA218719D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5840" y="3309500"/>
            <a:ext cx="7028274" cy="3533341"/>
          </a:xfrm>
          <a:prstGeom prst="rect">
            <a:avLst/>
          </a:prstGeom>
        </p:spPr>
      </p:pic>
      <p:pic>
        <p:nvPicPr>
          <p:cNvPr id="12" name="Picture 11" descr="A graph showing different colored bars&#10;&#10;AI-generated content may be incorrect.">
            <a:extLst>
              <a:ext uri="{FF2B5EF4-FFF2-40B4-BE49-F238E27FC236}">
                <a16:creationId xmlns:a16="http://schemas.microsoft.com/office/drawing/2014/main" id="{E5929B06-0A25-E68B-2687-6B6F028C14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5840" y="46128"/>
            <a:ext cx="7385836" cy="3491722"/>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a:xfrm>
            <a:off x="1201738" y="3122612"/>
            <a:ext cx="6276022" cy="2516187"/>
          </a:xfrm>
        </p:spPr>
        <p:txBody>
          <a:bodyPr/>
          <a:lstStyle/>
          <a:p>
            <a:r>
              <a:rPr lang="en-AU" sz="4400"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834913" y="1097280"/>
            <a:ext cx="4255247" cy="5035621"/>
          </a:xfrm>
        </p:spPr>
        <p:txBody>
          <a:bodyPr/>
          <a:lstStyle/>
          <a:p>
            <a:r>
              <a:rPr lang="en-AU" dirty="0"/>
              <a:t>1.Based on Correlation and Difference between Trial and Control stores, top 3 were selected.</a:t>
            </a:r>
          </a:p>
          <a:p>
            <a:r>
              <a:rPr lang="en-AU" dirty="0"/>
              <a:t>2. From those top 3 the most aligned store is selected and scaled for further analysis of Trial period.</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13" name="Picture 12" descr="A graph of sales&#10;&#10;AI-generated content may be incorrect.">
            <a:extLst>
              <a:ext uri="{FF2B5EF4-FFF2-40B4-BE49-F238E27FC236}">
                <a16:creationId xmlns:a16="http://schemas.microsoft.com/office/drawing/2014/main" id="{FFD812B6-2CA5-1953-DD4F-9F198780C8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8270" y="0"/>
            <a:ext cx="6543810" cy="3425493"/>
          </a:xfrm>
          <a:prstGeom prst="rect">
            <a:avLst/>
          </a:prstGeom>
        </p:spPr>
      </p:pic>
      <p:pic>
        <p:nvPicPr>
          <p:cNvPr id="15" name="Picture 14" descr="A graph of sales&#10;&#10;AI-generated content may be incorrect.">
            <a:extLst>
              <a:ext uri="{FF2B5EF4-FFF2-40B4-BE49-F238E27FC236}">
                <a16:creationId xmlns:a16="http://schemas.microsoft.com/office/drawing/2014/main" id="{342897A5-F3EA-844E-D017-BA3E8A8B85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8269" y="3298402"/>
            <a:ext cx="6833097" cy="3559598"/>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6468</TotalTime>
  <Words>970</Words>
  <Application>Microsoft Office PowerPoint</Application>
  <PresentationFormat>Widescreen</PresentationFormat>
  <Paragraphs>69</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Roboto Medium</vt:lpstr>
      <vt:lpstr>Roboto</vt:lpstr>
      <vt:lpstr>Roboto Light</vt:lpstr>
      <vt:lpstr>Calibri</vt:lpstr>
      <vt:lpstr>Arial</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Lavit Agarwal</cp:lastModifiedBy>
  <cp:revision>465</cp:revision>
  <dcterms:created xsi:type="dcterms:W3CDTF">2018-02-07T23:23:24Z</dcterms:created>
  <dcterms:modified xsi:type="dcterms:W3CDTF">2025-09-01T08:53:16Z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