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0" r:id="rId5"/>
    <p:sldId id="259" r:id="rId6"/>
    <p:sldId id="264" r:id="rId7"/>
    <p:sldId id="265" r:id="rId8"/>
    <p:sldId id="266" r:id="rId9"/>
    <p:sldId id="267" r:id="rId10"/>
    <p:sldId id="268" r:id="rId11"/>
    <p:sldId id="269" r:id="rId12"/>
    <p:sldId id="270" r:id="rId13"/>
    <p:sldId id="271" r:id="rId14"/>
    <p:sldId id="272" r:id="rId15"/>
    <p:sldId id="273" r:id="rId16"/>
    <p:sldId id="274" r:id="rId17"/>
    <p:sldId id="261" r:id="rId18"/>
    <p:sldId id="263" r:id="rId19"/>
    <p:sldId id="262"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27"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kumarlavkesh055@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130800" y="2146300"/>
            <a:ext cx="6604000" cy="1754326"/>
          </a:xfrm>
          <a:prstGeom prst="rect">
            <a:avLst/>
          </a:prstGeom>
          <a:noFill/>
        </p:spPr>
        <p:txBody>
          <a:bodyPr wrap="square" rtlCol="0">
            <a:spAutoFit/>
          </a:bodyPr>
          <a:lstStyle/>
          <a:p>
            <a:r>
              <a:rPr lang="fr-FR" sz="3600" kern="0"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Recommandation System :</a:t>
            </a:r>
          </a:p>
          <a:p>
            <a:r>
              <a:rPr lang="fr-FR" sz="3600" kern="0" dirty="0" err="1">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Crop</a:t>
            </a:r>
            <a:r>
              <a:rPr lang="fr-FR" sz="3600" kern="0"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 and </a:t>
            </a:r>
            <a:r>
              <a:rPr lang="fr-FR" sz="3600" kern="0" dirty="0" err="1">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Fertilizer</a:t>
            </a:r>
            <a:r>
              <a:rPr lang="fr-FR" sz="3600" kern="0"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 </a:t>
            </a:r>
            <a:r>
              <a:rPr lang="fr-FR" sz="3600" kern="0" dirty="0" err="1">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Recommender</a:t>
            </a:r>
            <a:endParaRPr lang="en-IN" sz="3600" dirty="0">
              <a:solidFill>
                <a:schemeClr val="bg1"/>
              </a:solidFill>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D5FAE-4B75-6C2D-A511-4DD0FF04CB02}"/>
              </a:ext>
            </a:extLst>
          </p:cNvPr>
          <p:cNvSpPr txBox="1"/>
          <p:nvPr/>
        </p:nvSpPr>
        <p:spPr>
          <a:xfrm>
            <a:off x="241300" y="876300"/>
            <a:ext cx="2616200" cy="933654"/>
          </a:xfrm>
          <a:prstGeom prst="rect">
            <a:avLst/>
          </a:prstGeom>
          <a:noFill/>
        </p:spPr>
        <p:txBody>
          <a:bodyPr wrap="square" rtlCol="0">
            <a:spAutoFit/>
          </a:bodyPr>
          <a:lstStyle/>
          <a:p>
            <a:r>
              <a:rPr lang="en-US" sz="1800" b="1" dirty="0">
                <a:solidFill>
                  <a:srgbClr val="213163"/>
                </a:solidFill>
              </a:rPr>
              <a:t>Exploratory data </a:t>
            </a:r>
          </a:p>
          <a:p>
            <a:r>
              <a:rPr lang="en-US" sz="1800" b="1" dirty="0">
                <a:solidFill>
                  <a:srgbClr val="213163"/>
                </a:solidFill>
              </a:rPr>
              <a:t>Analysis(EDA)</a:t>
            </a:r>
            <a:endParaRPr lang="en-IN" sz="1600" dirty="0">
              <a:solidFill>
                <a:srgbClr val="213163"/>
              </a:solidFill>
            </a:endParaRPr>
          </a:p>
          <a:p>
            <a:endParaRPr lang="en-IN" dirty="0"/>
          </a:p>
        </p:txBody>
      </p:sp>
      <p:pic>
        <p:nvPicPr>
          <p:cNvPr id="4" name="Picture 3">
            <a:extLst>
              <a:ext uri="{FF2B5EF4-FFF2-40B4-BE49-F238E27FC236}">
                <a16:creationId xmlns:a16="http://schemas.microsoft.com/office/drawing/2014/main" id="{FB072FA8-CC15-CAB7-B7E7-7768AFD89F28}"/>
              </a:ext>
            </a:extLst>
          </p:cNvPr>
          <p:cNvPicPr>
            <a:picLocks noChangeAspect="1"/>
          </p:cNvPicPr>
          <p:nvPr/>
        </p:nvPicPr>
        <p:blipFill>
          <a:blip r:embed="rId2"/>
          <a:stretch>
            <a:fillRect/>
          </a:stretch>
        </p:blipFill>
        <p:spPr>
          <a:xfrm>
            <a:off x="366713" y="1635125"/>
            <a:ext cx="3290887" cy="2441575"/>
          </a:xfrm>
          <a:prstGeom prst="rect">
            <a:avLst/>
          </a:prstGeom>
        </p:spPr>
      </p:pic>
      <p:pic>
        <p:nvPicPr>
          <p:cNvPr id="5" name="Picture 4" descr="A graph of a distribution of rainfall&#10;&#10;Description automatically generated">
            <a:extLst>
              <a:ext uri="{FF2B5EF4-FFF2-40B4-BE49-F238E27FC236}">
                <a16:creationId xmlns:a16="http://schemas.microsoft.com/office/drawing/2014/main" id="{22CDCA6A-19F1-19A9-B7AD-1E6FDF29B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013" y="1635125"/>
            <a:ext cx="3410339" cy="2441575"/>
          </a:xfrm>
          <a:prstGeom prst="rect">
            <a:avLst/>
          </a:prstGeom>
        </p:spPr>
      </p:pic>
      <p:pic>
        <p:nvPicPr>
          <p:cNvPr id="6" name="Picture 5" descr="A graph with blue lines&#10;&#10;Description automatically generated">
            <a:extLst>
              <a:ext uri="{FF2B5EF4-FFF2-40B4-BE49-F238E27FC236}">
                <a16:creationId xmlns:a16="http://schemas.microsoft.com/office/drawing/2014/main" id="{479F612E-589C-70BE-2841-25B64402E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257" y="1635125"/>
            <a:ext cx="3410339" cy="2441575"/>
          </a:xfrm>
          <a:prstGeom prst="rect">
            <a:avLst/>
          </a:prstGeom>
        </p:spPr>
      </p:pic>
      <p:pic>
        <p:nvPicPr>
          <p:cNvPr id="7" name="Picture 6" descr="A diagram of a distribution of ph&#10;&#10;Description automatically generated">
            <a:extLst>
              <a:ext uri="{FF2B5EF4-FFF2-40B4-BE49-F238E27FC236}">
                <a16:creationId xmlns:a16="http://schemas.microsoft.com/office/drawing/2014/main" id="{662A4599-25C2-9F8F-00BE-2FBD792D80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13" y="4203701"/>
            <a:ext cx="3410339" cy="2540000"/>
          </a:xfrm>
          <a:prstGeom prst="rect">
            <a:avLst/>
          </a:prstGeom>
        </p:spPr>
      </p:pic>
      <p:pic>
        <p:nvPicPr>
          <p:cNvPr id="8" name="Picture 7" descr="A graph of a distribution of k&#10;&#10;Description automatically generated">
            <a:extLst>
              <a:ext uri="{FF2B5EF4-FFF2-40B4-BE49-F238E27FC236}">
                <a16:creationId xmlns:a16="http://schemas.microsoft.com/office/drawing/2014/main" id="{6C97863A-A23F-4A58-BA9B-515B6AEDFF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7052" y="4203701"/>
            <a:ext cx="3466205" cy="2540000"/>
          </a:xfrm>
          <a:prstGeom prst="rect">
            <a:avLst/>
          </a:prstGeom>
        </p:spPr>
      </p:pic>
      <p:pic>
        <p:nvPicPr>
          <p:cNvPr id="9" name="Picture 8" descr="A graph of a distribution of humidity&#10;&#10;Description automatically generated">
            <a:extLst>
              <a:ext uri="{FF2B5EF4-FFF2-40B4-BE49-F238E27FC236}">
                <a16:creationId xmlns:a16="http://schemas.microsoft.com/office/drawing/2014/main" id="{E662B359-B3C2-D48D-4AA3-B684BF6C65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7391" y="4203701"/>
            <a:ext cx="3466205" cy="2540000"/>
          </a:xfrm>
          <a:prstGeom prst="rect">
            <a:avLst/>
          </a:prstGeom>
        </p:spPr>
      </p:pic>
      <p:sp>
        <p:nvSpPr>
          <p:cNvPr id="10" name="TextBox 9">
            <a:extLst>
              <a:ext uri="{FF2B5EF4-FFF2-40B4-BE49-F238E27FC236}">
                <a16:creationId xmlns:a16="http://schemas.microsoft.com/office/drawing/2014/main" id="{8D9E5186-7B57-4F38-E703-142992A3CC99}"/>
              </a:ext>
            </a:extLst>
          </p:cNvPr>
          <p:cNvSpPr txBox="1"/>
          <p:nvPr/>
        </p:nvSpPr>
        <p:spPr>
          <a:xfrm>
            <a:off x="3187700" y="1130300"/>
            <a:ext cx="5670142" cy="379656"/>
          </a:xfrm>
          <a:prstGeom prst="rect">
            <a:avLst/>
          </a:prstGeom>
          <a:noFill/>
        </p:spPr>
        <p:txBody>
          <a:bodyPr wrap="none" rtlCol="0">
            <a:spAutoFit/>
          </a:bodyPr>
          <a:lstStyle/>
          <a:p>
            <a:r>
              <a:rPr lang="en-US" b="1" dirty="0"/>
              <a:t>Distribution of Different features of crop Dataset</a:t>
            </a:r>
            <a:endParaRPr lang="en-IN" b="1" dirty="0"/>
          </a:p>
        </p:txBody>
      </p:sp>
    </p:spTree>
    <p:extLst>
      <p:ext uri="{BB962C8B-B14F-4D97-AF65-F5344CB8AC3E}">
        <p14:creationId xmlns:p14="http://schemas.microsoft.com/office/powerpoint/2010/main" val="143349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29D74-98CE-BBDD-4F5B-4EE2C5B94E53}"/>
              </a:ext>
            </a:extLst>
          </p:cNvPr>
          <p:cNvSpPr txBox="1"/>
          <p:nvPr/>
        </p:nvSpPr>
        <p:spPr>
          <a:xfrm>
            <a:off x="292100" y="889000"/>
            <a:ext cx="3248712" cy="687432"/>
          </a:xfrm>
          <a:prstGeom prst="rect">
            <a:avLst/>
          </a:prstGeom>
          <a:noFill/>
        </p:spPr>
        <p:txBody>
          <a:bodyPr wrap="square" rtlCol="0">
            <a:spAutoFit/>
          </a:bodyPr>
          <a:lstStyle/>
          <a:p>
            <a:r>
              <a:rPr lang="en-US" sz="2000" b="1" dirty="0">
                <a:solidFill>
                  <a:srgbClr val="213163"/>
                </a:solidFill>
              </a:rPr>
              <a:t>Feature Engineering</a:t>
            </a:r>
            <a:endParaRPr lang="en-IN" dirty="0"/>
          </a:p>
          <a:p>
            <a:endParaRPr lang="en-IN" dirty="0"/>
          </a:p>
        </p:txBody>
      </p:sp>
      <p:pic>
        <p:nvPicPr>
          <p:cNvPr id="3" name="Picture 2">
            <a:extLst>
              <a:ext uri="{FF2B5EF4-FFF2-40B4-BE49-F238E27FC236}">
                <a16:creationId xmlns:a16="http://schemas.microsoft.com/office/drawing/2014/main" id="{C8A17085-993F-E346-61CE-06D29D6B3B43}"/>
              </a:ext>
            </a:extLst>
          </p:cNvPr>
          <p:cNvPicPr>
            <a:picLocks noChangeAspect="1"/>
          </p:cNvPicPr>
          <p:nvPr/>
        </p:nvPicPr>
        <p:blipFill>
          <a:blip r:embed="rId2"/>
          <a:stretch>
            <a:fillRect/>
          </a:stretch>
        </p:blipFill>
        <p:spPr>
          <a:xfrm>
            <a:off x="223934" y="1736507"/>
            <a:ext cx="5592666" cy="4346793"/>
          </a:xfrm>
          <a:prstGeom prst="rect">
            <a:avLst/>
          </a:prstGeom>
        </p:spPr>
      </p:pic>
      <p:pic>
        <p:nvPicPr>
          <p:cNvPr id="4" name="Picture 3">
            <a:extLst>
              <a:ext uri="{FF2B5EF4-FFF2-40B4-BE49-F238E27FC236}">
                <a16:creationId xmlns:a16="http://schemas.microsoft.com/office/drawing/2014/main" id="{14FBA0D9-AF80-A226-7C71-CA9C9525698F}"/>
              </a:ext>
            </a:extLst>
          </p:cNvPr>
          <p:cNvPicPr>
            <a:picLocks noChangeAspect="1"/>
          </p:cNvPicPr>
          <p:nvPr/>
        </p:nvPicPr>
        <p:blipFill>
          <a:blip r:embed="rId3"/>
          <a:stretch>
            <a:fillRect/>
          </a:stretch>
        </p:blipFill>
        <p:spPr>
          <a:xfrm>
            <a:off x="3020267" y="2236271"/>
            <a:ext cx="2581845" cy="2068112"/>
          </a:xfrm>
          <a:prstGeom prst="rect">
            <a:avLst/>
          </a:prstGeom>
        </p:spPr>
      </p:pic>
      <p:sp>
        <p:nvSpPr>
          <p:cNvPr id="5" name="TextBox 4">
            <a:extLst>
              <a:ext uri="{FF2B5EF4-FFF2-40B4-BE49-F238E27FC236}">
                <a16:creationId xmlns:a16="http://schemas.microsoft.com/office/drawing/2014/main" id="{E03077BA-2214-54A5-9F9F-FEC54D8E4EE9}"/>
              </a:ext>
            </a:extLst>
          </p:cNvPr>
          <p:cNvSpPr txBox="1"/>
          <p:nvPr/>
        </p:nvSpPr>
        <p:spPr>
          <a:xfrm>
            <a:off x="6489700" y="1736506"/>
            <a:ext cx="5478366" cy="347787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dirty="0">
                <a:solidFill>
                  <a:srgbClr val="2D3B45"/>
                </a:solidFill>
                <a:latin typeface="Lato" panose="020F0502020204030203" pitchFamily="34" charset="0"/>
              </a:rPr>
              <a:t>Why Feature scaling?</a:t>
            </a:r>
          </a:p>
          <a:p>
            <a:pPr algn="l"/>
            <a:endParaRPr lang="en-US" sz="2000" b="1" dirty="0">
              <a:solidFill>
                <a:srgbClr val="2D3B45"/>
              </a:solidFill>
              <a:latin typeface="Lato" panose="020F0502020204030203" pitchFamily="34" charset="0"/>
            </a:endParaRPr>
          </a:p>
          <a:p>
            <a:pPr marL="342900" indent="-342900" algn="l">
              <a:buFont typeface="Arial" panose="020B0604020202020204" pitchFamily="34" charset="0"/>
              <a:buChar char="•"/>
            </a:pPr>
            <a:r>
              <a:rPr lang="en-US" sz="2000" b="1" i="0" dirty="0">
                <a:effectLst/>
                <a:latin typeface="system-ui"/>
              </a:rPr>
              <a:t>preventing Feature Domination</a:t>
            </a:r>
            <a:endParaRPr lang="en-US" sz="2000" b="0" i="0" dirty="0">
              <a:effectLst/>
              <a:latin typeface="system-ui"/>
            </a:endParaRPr>
          </a:p>
          <a:p>
            <a:pPr marL="342900" indent="-342900" algn="l">
              <a:buFont typeface="Arial" panose="020B0604020202020204" pitchFamily="34" charset="0"/>
              <a:buChar char="•"/>
            </a:pPr>
            <a:r>
              <a:rPr lang="en-US" sz="2000" b="1" i="0" dirty="0">
                <a:effectLst/>
                <a:latin typeface="system-ui"/>
              </a:rPr>
              <a:t>Improving Model Convergence</a:t>
            </a:r>
            <a:endParaRPr lang="en-US" sz="2000" b="0" i="0" dirty="0">
              <a:effectLst/>
              <a:latin typeface="system-ui"/>
            </a:endParaRPr>
          </a:p>
          <a:p>
            <a:pPr marL="342900" indent="-342900" algn="l">
              <a:buFont typeface="Arial" panose="020B0604020202020204" pitchFamily="34" charset="0"/>
              <a:buChar char="•"/>
            </a:pPr>
            <a:r>
              <a:rPr lang="en-US" sz="2000" b="1" i="0" dirty="0">
                <a:effectLst/>
                <a:latin typeface="system-ui"/>
              </a:rPr>
              <a:t>Enhancing Model Performance</a:t>
            </a:r>
            <a:endParaRPr lang="en-US" sz="2000" b="0" i="0" dirty="0">
              <a:effectLst/>
              <a:latin typeface="system-ui"/>
            </a:endParaRPr>
          </a:p>
          <a:p>
            <a:pPr marL="342900" indent="-342900" algn="l">
              <a:buFont typeface="Arial" panose="020B0604020202020204" pitchFamily="34" charset="0"/>
              <a:buChar char="•"/>
            </a:pPr>
            <a:r>
              <a:rPr lang="en-US" sz="2000" b="1" i="0" dirty="0">
                <a:effectLst/>
                <a:latin typeface="system-ui"/>
              </a:rPr>
              <a:t>Algorithm compatibility</a:t>
            </a:r>
          </a:p>
          <a:p>
            <a:pPr marL="342900" indent="-342900" algn="l">
              <a:buFont typeface="Arial" panose="020B0604020202020204" pitchFamily="34" charset="0"/>
              <a:buChar char="•"/>
            </a:pPr>
            <a:r>
              <a:rPr lang="en-US" sz="2000" b="1" i="0" dirty="0">
                <a:effectLst/>
                <a:latin typeface="system-ui"/>
              </a:rPr>
              <a:t>Handling Normally Distributed Features</a:t>
            </a:r>
          </a:p>
          <a:p>
            <a:pPr marL="342900" indent="-342900" algn="l">
              <a:buFont typeface="Arial" panose="020B0604020202020204" pitchFamily="34" charset="0"/>
              <a:buChar char="•"/>
            </a:pPr>
            <a:r>
              <a:rPr lang="en-US" sz="2000" b="1" i="0" dirty="0">
                <a:effectLst/>
                <a:latin typeface="system-ui"/>
              </a:rPr>
              <a:t>Algorithms Sensitive to Feature Scale</a:t>
            </a:r>
            <a:endParaRPr lang="en-US" sz="2000" b="1" dirty="0">
              <a:latin typeface="system-ui"/>
            </a:endParaRPr>
          </a:p>
          <a:p>
            <a:pPr marL="342900" indent="-342900" algn="l">
              <a:buFont typeface="Arial" panose="020B0604020202020204" pitchFamily="34" charset="0"/>
              <a:buChar char="•"/>
            </a:pPr>
            <a:r>
              <a:rPr lang="en-US" sz="2000" b="1" i="0" dirty="0">
                <a:effectLst/>
                <a:latin typeface="system-ui"/>
              </a:rPr>
              <a:t>Regularization</a:t>
            </a:r>
          </a:p>
          <a:p>
            <a:pPr marL="342900" indent="-342900" algn="l">
              <a:buFont typeface="Arial" panose="020B0604020202020204" pitchFamily="34" charset="0"/>
              <a:buChar char="•"/>
            </a:pPr>
            <a:r>
              <a:rPr lang="en-US" sz="2000" b="1" dirty="0">
                <a:latin typeface="system-ui"/>
              </a:rPr>
              <a:t>Handling outliers</a:t>
            </a:r>
            <a:endParaRPr lang="en-US" sz="2000" b="0" i="0" dirty="0">
              <a:effectLst/>
              <a:latin typeface="system-ui"/>
            </a:endParaRPr>
          </a:p>
          <a:p>
            <a:pPr marL="342900" indent="-342900" algn="l">
              <a:buFont typeface="Arial" panose="020B0604020202020204" pitchFamily="34" charset="0"/>
              <a:buChar char="•"/>
            </a:pPr>
            <a:endParaRPr lang="en-US" sz="2000" b="1" dirty="0">
              <a:solidFill>
                <a:srgbClr val="2D3B45"/>
              </a:solidFill>
              <a:latin typeface="Lato" panose="020F0502020204030203" pitchFamily="34" charset="0"/>
            </a:endParaRPr>
          </a:p>
        </p:txBody>
      </p:sp>
    </p:spTree>
    <p:extLst>
      <p:ext uri="{BB962C8B-B14F-4D97-AF65-F5344CB8AC3E}">
        <p14:creationId xmlns:p14="http://schemas.microsoft.com/office/powerpoint/2010/main" val="360616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E9ACEA-0C4D-9119-D53E-596E1C36A081}"/>
              </a:ext>
            </a:extLst>
          </p:cNvPr>
          <p:cNvSpPr txBox="1"/>
          <p:nvPr/>
        </p:nvSpPr>
        <p:spPr>
          <a:xfrm>
            <a:off x="139700" y="1219200"/>
            <a:ext cx="1794092" cy="923330"/>
          </a:xfrm>
          <a:prstGeom prst="rect">
            <a:avLst/>
          </a:prstGeom>
          <a:noFill/>
        </p:spPr>
        <p:txBody>
          <a:bodyPr wrap="square" rtlCol="0">
            <a:spAutoFit/>
          </a:bodyPr>
          <a:lstStyle/>
          <a:p>
            <a:pPr marR="0" algn="l" rtl="0"/>
            <a:r>
              <a:rPr lang="en-IN" sz="1800" b="1" dirty="0">
                <a:solidFill>
                  <a:srgbClr val="213163"/>
                </a:solidFill>
                <a:latin typeface="Arial" panose="020B0604020202020204" pitchFamily="34" charset="0"/>
                <a:ea typeface="Arial" panose="020B0604020202020204" pitchFamily="34" charset="0"/>
                <a:cs typeface="Arial" panose="020B0604020202020204" pitchFamily="34" charset="0"/>
              </a:rPr>
              <a:t>Model </a:t>
            </a:r>
          </a:p>
          <a:p>
            <a:pPr marR="0" algn="l" rtl="0"/>
            <a:r>
              <a:rPr lang="en-IN" sz="1800" b="1" dirty="0">
                <a:solidFill>
                  <a:srgbClr val="213163"/>
                </a:solidFill>
                <a:effectLst/>
                <a:latin typeface="Arial" panose="020B0604020202020204" pitchFamily="34" charset="0"/>
                <a:cs typeface="Arial" panose="020B0604020202020204" pitchFamily="34" charset="0"/>
              </a:rPr>
              <a:t>Training an</a:t>
            </a:r>
            <a:r>
              <a:rPr lang="en-IN" sz="1800" b="1" dirty="0">
                <a:solidFill>
                  <a:srgbClr val="213163"/>
                </a:solidFill>
                <a:latin typeface="Arial" panose="020B0604020202020204" pitchFamily="34" charset="0"/>
                <a:cs typeface="Arial" panose="020B0604020202020204" pitchFamily="34" charset="0"/>
              </a:rPr>
              <a:t>d Evaluation</a:t>
            </a:r>
            <a:endParaRPr lang="en-IN" dirty="0">
              <a:effectLst/>
            </a:endParaRPr>
          </a:p>
        </p:txBody>
      </p:sp>
      <p:pic>
        <p:nvPicPr>
          <p:cNvPr id="5" name="Picture 4">
            <a:extLst>
              <a:ext uri="{FF2B5EF4-FFF2-40B4-BE49-F238E27FC236}">
                <a16:creationId xmlns:a16="http://schemas.microsoft.com/office/drawing/2014/main" id="{109EF5A1-0333-18C6-F969-471051F1707C}"/>
              </a:ext>
            </a:extLst>
          </p:cNvPr>
          <p:cNvPicPr>
            <a:picLocks noChangeAspect="1"/>
          </p:cNvPicPr>
          <p:nvPr/>
        </p:nvPicPr>
        <p:blipFill>
          <a:blip r:embed="rId2"/>
          <a:stretch>
            <a:fillRect/>
          </a:stretch>
        </p:blipFill>
        <p:spPr>
          <a:xfrm>
            <a:off x="2117399" y="787400"/>
            <a:ext cx="9338001" cy="6070600"/>
          </a:xfrm>
          <a:prstGeom prst="rect">
            <a:avLst/>
          </a:prstGeom>
        </p:spPr>
      </p:pic>
    </p:spTree>
    <p:extLst>
      <p:ext uri="{BB962C8B-B14F-4D97-AF65-F5344CB8AC3E}">
        <p14:creationId xmlns:p14="http://schemas.microsoft.com/office/powerpoint/2010/main" val="109974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85A62-30AA-70E3-4BD7-D5BA95AC062E}"/>
              </a:ext>
            </a:extLst>
          </p:cNvPr>
          <p:cNvSpPr txBox="1"/>
          <p:nvPr/>
        </p:nvSpPr>
        <p:spPr>
          <a:xfrm>
            <a:off x="0" y="876300"/>
            <a:ext cx="4165600" cy="687432"/>
          </a:xfrm>
          <a:prstGeom prst="rect">
            <a:avLst/>
          </a:prstGeom>
          <a:noFill/>
        </p:spPr>
        <p:txBody>
          <a:bodyPr wrap="square" rtlCol="0">
            <a:spAutoFit/>
          </a:bodyPr>
          <a:lstStyle/>
          <a:p>
            <a:pPr marR="0" algn="l" rtl="0"/>
            <a:r>
              <a:rPr lang="en-IN" sz="2000" b="1" dirty="0">
                <a:solidFill>
                  <a:srgbClr val="213163"/>
                </a:solidFill>
                <a:latin typeface="Arial" panose="020B0604020202020204" pitchFamily="34" charset="0"/>
                <a:ea typeface="Arial" panose="020B0604020202020204" pitchFamily="34" charset="0"/>
                <a:cs typeface="Arial" panose="020B0604020202020204" pitchFamily="34" charset="0"/>
              </a:rPr>
              <a:t>Model </a:t>
            </a:r>
            <a:r>
              <a:rPr lang="en-IN" sz="2000" b="1" dirty="0">
                <a:solidFill>
                  <a:srgbClr val="213163"/>
                </a:solidFill>
                <a:effectLst/>
                <a:latin typeface="Arial" panose="020B0604020202020204" pitchFamily="34" charset="0"/>
                <a:cs typeface="Arial" panose="020B0604020202020204" pitchFamily="34" charset="0"/>
              </a:rPr>
              <a:t>Training an</a:t>
            </a:r>
            <a:r>
              <a:rPr lang="en-IN" sz="2000" b="1" dirty="0">
                <a:solidFill>
                  <a:srgbClr val="213163"/>
                </a:solidFill>
                <a:latin typeface="Arial" panose="020B0604020202020204" pitchFamily="34" charset="0"/>
                <a:cs typeface="Arial" panose="020B0604020202020204" pitchFamily="34" charset="0"/>
              </a:rPr>
              <a:t>d selection</a:t>
            </a:r>
            <a:endParaRPr lang="en-IN" dirty="0">
              <a:effectLst/>
            </a:endParaRPr>
          </a:p>
          <a:p>
            <a:endParaRPr lang="en-IN" dirty="0"/>
          </a:p>
        </p:txBody>
      </p:sp>
      <p:pic>
        <p:nvPicPr>
          <p:cNvPr id="4" name="Picture 3">
            <a:extLst>
              <a:ext uri="{FF2B5EF4-FFF2-40B4-BE49-F238E27FC236}">
                <a16:creationId xmlns:a16="http://schemas.microsoft.com/office/drawing/2014/main" id="{EC2630AF-6FCC-2331-762E-924B29FD9F3C}"/>
              </a:ext>
            </a:extLst>
          </p:cNvPr>
          <p:cNvPicPr>
            <a:picLocks noChangeAspect="1"/>
          </p:cNvPicPr>
          <p:nvPr/>
        </p:nvPicPr>
        <p:blipFill>
          <a:blip r:embed="rId2"/>
          <a:stretch>
            <a:fillRect/>
          </a:stretch>
        </p:blipFill>
        <p:spPr>
          <a:xfrm>
            <a:off x="1296383" y="1563732"/>
            <a:ext cx="8659433" cy="4401164"/>
          </a:xfrm>
          <a:prstGeom prst="rect">
            <a:avLst/>
          </a:prstGeom>
        </p:spPr>
      </p:pic>
    </p:spTree>
    <p:extLst>
      <p:ext uri="{BB962C8B-B14F-4D97-AF65-F5344CB8AC3E}">
        <p14:creationId xmlns:p14="http://schemas.microsoft.com/office/powerpoint/2010/main" val="326240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BBD69-4C2F-52F0-4918-ADAFAB7746C9}"/>
              </a:ext>
            </a:extLst>
          </p:cNvPr>
          <p:cNvSpPr txBox="1"/>
          <p:nvPr/>
        </p:nvSpPr>
        <p:spPr>
          <a:xfrm>
            <a:off x="88901" y="901701"/>
            <a:ext cx="3378200" cy="656655"/>
          </a:xfrm>
          <a:prstGeom prst="rect">
            <a:avLst/>
          </a:prstGeom>
          <a:noFill/>
        </p:spPr>
        <p:txBody>
          <a:bodyPr wrap="square">
            <a:spAutoFit/>
          </a:bodyPr>
          <a:lstStyle/>
          <a:p>
            <a:pPr marR="0" algn="l" rtl="0"/>
            <a:r>
              <a:rPr lang="en-IN" sz="1800" b="1" dirty="0">
                <a:solidFill>
                  <a:srgbClr val="213163"/>
                </a:solidFill>
                <a:latin typeface="Arial" panose="020B0604020202020204" pitchFamily="34" charset="0"/>
                <a:ea typeface="Arial" panose="020B0604020202020204" pitchFamily="34" charset="0"/>
                <a:cs typeface="Arial" panose="020B0604020202020204" pitchFamily="34" charset="0"/>
              </a:rPr>
              <a:t>Model </a:t>
            </a:r>
            <a:r>
              <a:rPr lang="en-IN" sz="1800" b="1" dirty="0">
                <a:solidFill>
                  <a:srgbClr val="213163"/>
                </a:solidFill>
                <a:effectLst/>
                <a:latin typeface="Arial" panose="020B0604020202020204" pitchFamily="34" charset="0"/>
                <a:cs typeface="Arial" panose="020B0604020202020204" pitchFamily="34" charset="0"/>
              </a:rPr>
              <a:t>Training an</a:t>
            </a:r>
            <a:r>
              <a:rPr lang="en-IN" sz="1800" b="1" dirty="0">
                <a:solidFill>
                  <a:srgbClr val="213163"/>
                </a:solidFill>
                <a:latin typeface="Arial" panose="020B0604020202020204" pitchFamily="34" charset="0"/>
                <a:cs typeface="Arial" panose="020B0604020202020204" pitchFamily="34" charset="0"/>
              </a:rPr>
              <a:t>d selection</a:t>
            </a:r>
            <a:endParaRPr lang="en-IN" dirty="0">
              <a:effectLst/>
            </a:endParaRPr>
          </a:p>
          <a:p>
            <a:endParaRPr lang="en-IN" dirty="0"/>
          </a:p>
        </p:txBody>
      </p:sp>
      <p:pic>
        <p:nvPicPr>
          <p:cNvPr id="5" name="Picture 4">
            <a:extLst>
              <a:ext uri="{FF2B5EF4-FFF2-40B4-BE49-F238E27FC236}">
                <a16:creationId xmlns:a16="http://schemas.microsoft.com/office/drawing/2014/main" id="{FA8CC2B3-CA52-03C4-52AF-1850B6C30885}"/>
              </a:ext>
            </a:extLst>
          </p:cNvPr>
          <p:cNvPicPr>
            <a:picLocks noChangeAspect="1"/>
          </p:cNvPicPr>
          <p:nvPr/>
        </p:nvPicPr>
        <p:blipFill>
          <a:blip r:embed="rId2"/>
          <a:stretch>
            <a:fillRect/>
          </a:stretch>
        </p:blipFill>
        <p:spPr>
          <a:xfrm>
            <a:off x="1418572" y="1555135"/>
            <a:ext cx="9354856" cy="4401164"/>
          </a:xfrm>
          <a:prstGeom prst="rect">
            <a:avLst/>
          </a:prstGeom>
        </p:spPr>
      </p:pic>
    </p:spTree>
    <p:extLst>
      <p:ext uri="{BB962C8B-B14F-4D97-AF65-F5344CB8AC3E}">
        <p14:creationId xmlns:p14="http://schemas.microsoft.com/office/powerpoint/2010/main" val="300280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DCA649-43D9-F5A7-A9D7-AF1A8F1400AF}"/>
              </a:ext>
            </a:extLst>
          </p:cNvPr>
          <p:cNvSpPr txBox="1"/>
          <p:nvPr/>
        </p:nvSpPr>
        <p:spPr>
          <a:xfrm>
            <a:off x="152401" y="876301"/>
            <a:ext cx="3365500" cy="656655"/>
          </a:xfrm>
          <a:prstGeom prst="rect">
            <a:avLst/>
          </a:prstGeom>
          <a:noFill/>
        </p:spPr>
        <p:txBody>
          <a:bodyPr wrap="square">
            <a:spAutoFit/>
          </a:bodyPr>
          <a:lstStyle/>
          <a:p>
            <a:pPr marR="0" algn="l" rtl="0"/>
            <a:r>
              <a:rPr lang="en-IN" sz="1800" b="1" dirty="0">
                <a:solidFill>
                  <a:srgbClr val="213163"/>
                </a:solidFill>
                <a:latin typeface="Arial" panose="020B0604020202020204" pitchFamily="34" charset="0"/>
                <a:ea typeface="Arial" panose="020B0604020202020204" pitchFamily="34" charset="0"/>
                <a:cs typeface="Arial" panose="020B0604020202020204" pitchFamily="34" charset="0"/>
              </a:rPr>
              <a:t>Model </a:t>
            </a:r>
            <a:r>
              <a:rPr lang="en-IN" sz="1800" b="1" dirty="0">
                <a:solidFill>
                  <a:srgbClr val="213163"/>
                </a:solidFill>
                <a:effectLst/>
                <a:latin typeface="Arial" panose="020B0604020202020204" pitchFamily="34" charset="0"/>
                <a:cs typeface="Arial" panose="020B0604020202020204" pitchFamily="34" charset="0"/>
              </a:rPr>
              <a:t>Training an</a:t>
            </a:r>
            <a:r>
              <a:rPr lang="en-IN" sz="1800" b="1" dirty="0">
                <a:solidFill>
                  <a:srgbClr val="213163"/>
                </a:solidFill>
                <a:latin typeface="Arial" panose="020B0604020202020204" pitchFamily="34" charset="0"/>
                <a:cs typeface="Arial" panose="020B0604020202020204" pitchFamily="34" charset="0"/>
              </a:rPr>
              <a:t>d selection</a:t>
            </a:r>
            <a:endParaRPr lang="en-IN" dirty="0">
              <a:effectLst/>
            </a:endParaRPr>
          </a:p>
          <a:p>
            <a:endParaRPr lang="en-IN" dirty="0"/>
          </a:p>
        </p:txBody>
      </p:sp>
      <p:pic>
        <p:nvPicPr>
          <p:cNvPr id="5" name="Picture 4">
            <a:extLst>
              <a:ext uri="{FF2B5EF4-FFF2-40B4-BE49-F238E27FC236}">
                <a16:creationId xmlns:a16="http://schemas.microsoft.com/office/drawing/2014/main" id="{687F1FFF-15B1-271E-3B20-C50C9FFD4BA4}"/>
              </a:ext>
            </a:extLst>
          </p:cNvPr>
          <p:cNvPicPr>
            <a:picLocks noChangeAspect="1"/>
          </p:cNvPicPr>
          <p:nvPr/>
        </p:nvPicPr>
        <p:blipFill>
          <a:blip r:embed="rId2"/>
          <a:stretch>
            <a:fillRect/>
          </a:stretch>
        </p:blipFill>
        <p:spPr>
          <a:xfrm>
            <a:off x="1528125" y="1532956"/>
            <a:ext cx="9135750" cy="4410691"/>
          </a:xfrm>
          <a:prstGeom prst="rect">
            <a:avLst/>
          </a:prstGeom>
        </p:spPr>
      </p:pic>
    </p:spTree>
    <p:extLst>
      <p:ext uri="{BB962C8B-B14F-4D97-AF65-F5344CB8AC3E}">
        <p14:creationId xmlns:p14="http://schemas.microsoft.com/office/powerpoint/2010/main" val="373575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250C3-D247-C95B-F587-540D90786FD5}"/>
              </a:ext>
            </a:extLst>
          </p:cNvPr>
          <p:cNvSpPr txBox="1"/>
          <p:nvPr/>
        </p:nvSpPr>
        <p:spPr>
          <a:xfrm>
            <a:off x="88900" y="825501"/>
            <a:ext cx="9051925" cy="656655"/>
          </a:xfrm>
          <a:prstGeom prst="rect">
            <a:avLst/>
          </a:prstGeom>
          <a:noFill/>
        </p:spPr>
        <p:txBody>
          <a:bodyPr wrap="square">
            <a:spAutoFit/>
          </a:bodyPr>
          <a:lstStyle/>
          <a:p>
            <a:pPr marR="0" algn="l" rtl="0"/>
            <a:r>
              <a:rPr lang="en-IN" sz="1800" b="1" dirty="0">
                <a:solidFill>
                  <a:srgbClr val="213163"/>
                </a:solidFill>
                <a:latin typeface="Arial" panose="020B0604020202020204" pitchFamily="34" charset="0"/>
                <a:ea typeface="Arial" panose="020B0604020202020204" pitchFamily="34" charset="0"/>
                <a:cs typeface="Arial" panose="020B0604020202020204" pitchFamily="34" charset="0"/>
              </a:rPr>
              <a:t>Model </a:t>
            </a:r>
            <a:r>
              <a:rPr lang="en-IN" sz="1800" b="1" dirty="0">
                <a:solidFill>
                  <a:srgbClr val="213163"/>
                </a:solidFill>
                <a:effectLst/>
                <a:latin typeface="Arial" panose="020B0604020202020204" pitchFamily="34" charset="0"/>
                <a:cs typeface="Arial" panose="020B0604020202020204" pitchFamily="34" charset="0"/>
              </a:rPr>
              <a:t>Training an</a:t>
            </a:r>
            <a:r>
              <a:rPr lang="en-IN" sz="1800" b="1" dirty="0">
                <a:solidFill>
                  <a:srgbClr val="213163"/>
                </a:solidFill>
                <a:latin typeface="Arial" panose="020B0604020202020204" pitchFamily="34" charset="0"/>
                <a:cs typeface="Arial" panose="020B0604020202020204" pitchFamily="34" charset="0"/>
              </a:rPr>
              <a:t>d selection</a:t>
            </a:r>
            <a:endParaRPr lang="en-IN" dirty="0">
              <a:effectLst/>
            </a:endParaRPr>
          </a:p>
          <a:p>
            <a:endParaRPr lang="en-IN" dirty="0"/>
          </a:p>
        </p:txBody>
      </p:sp>
      <p:pic>
        <p:nvPicPr>
          <p:cNvPr id="5" name="Picture 4">
            <a:extLst>
              <a:ext uri="{FF2B5EF4-FFF2-40B4-BE49-F238E27FC236}">
                <a16:creationId xmlns:a16="http://schemas.microsoft.com/office/drawing/2014/main" id="{55C2DFE4-08B4-D203-B053-8BEE27A35968}"/>
              </a:ext>
            </a:extLst>
          </p:cNvPr>
          <p:cNvPicPr>
            <a:picLocks noChangeAspect="1"/>
          </p:cNvPicPr>
          <p:nvPr/>
        </p:nvPicPr>
        <p:blipFill>
          <a:blip r:embed="rId2"/>
          <a:stretch>
            <a:fillRect/>
          </a:stretch>
        </p:blipFill>
        <p:spPr>
          <a:xfrm>
            <a:off x="1583709" y="1444056"/>
            <a:ext cx="8821381" cy="4296375"/>
          </a:xfrm>
          <a:prstGeom prst="rect">
            <a:avLst/>
          </a:prstGeom>
        </p:spPr>
      </p:pic>
    </p:spTree>
    <p:extLst>
      <p:ext uri="{BB962C8B-B14F-4D97-AF65-F5344CB8AC3E}">
        <p14:creationId xmlns:p14="http://schemas.microsoft.com/office/powerpoint/2010/main" val="4178455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943E4C22-45E6-E45E-3508-FCDE29456BB9}"/>
              </a:ext>
            </a:extLst>
          </p:cNvPr>
          <p:cNvSpPr txBox="1"/>
          <p:nvPr/>
        </p:nvSpPr>
        <p:spPr>
          <a:xfrm>
            <a:off x="800100" y="1663700"/>
            <a:ext cx="9715500" cy="4524315"/>
          </a:xfrm>
          <a:prstGeom prst="rect">
            <a:avLst/>
          </a:prstGeom>
          <a:noFill/>
        </p:spPr>
        <p:txBody>
          <a:bodyPr wrap="square" rtlCol="0">
            <a:spAutoFit/>
          </a:bodyPr>
          <a:lstStyle/>
          <a:p>
            <a:pPr marL="342900" indent="-342900" algn="l">
              <a:buFont typeface="Wingdings" panose="05000000000000000000" pitchFamily="2" charset="2"/>
              <a:buChar char="Ø"/>
            </a:pPr>
            <a:r>
              <a:rPr lang="en-US" sz="2400" dirty="0"/>
              <a:t>For model selection and training, I evaluated a diverse set of machine learning algorithms, including Logistic Regression, Naive Bayes, Support Vector Machines, K-Nearest Neighbors, Decision Trees, and ensemble methods like Random Forest, Bagging, AdaBoost, Gradient Boosting, Extra Trees. I also explored advanced gradient boosting techniques with </a:t>
            </a:r>
            <a:r>
              <a:rPr lang="en-US" sz="2400" dirty="0" err="1"/>
              <a:t>XGBoost</a:t>
            </a:r>
            <a:r>
              <a:rPr lang="en-US" sz="2400" dirty="0"/>
              <a:t> and </a:t>
            </a:r>
            <a:r>
              <a:rPr lang="en-US" sz="2400" dirty="0" err="1"/>
              <a:t>LightGBM</a:t>
            </a:r>
            <a:r>
              <a:rPr lang="en-US" sz="2400" dirty="0"/>
              <a:t>, as well as the deep learning-inspired </a:t>
            </a:r>
            <a:r>
              <a:rPr lang="en-US" sz="2400" dirty="0" err="1"/>
              <a:t>TabNet</a:t>
            </a:r>
            <a:r>
              <a:rPr lang="en-US" sz="2400" dirty="0"/>
              <a:t> and a Multi-Layer Perceptron classifier. Performance was assessed using metrics such as accuracy, F1-score, Log-loss . Ultimately, Naïve Bayes and Random forest was selected for its ability to accurately predict optimal crop types and fertilizer needs based on least training time, memory uses, peak memory uses and Log-loss.</a:t>
            </a:r>
          </a:p>
        </p:txBody>
      </p:sp>
    </p:spTree>
    <p:extLst>
      <p:ext uri="{BB962C8B-B14F-4D97-AF65-F5344CB8AC3E}">
        <p14:creationId xmlns:p14="http://schemas.microsoft.com/office/powerpoint/2010/main" val="300296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descr="A screenshot of a computer">
            <a:extLst>
              <a:ext uri="{FF2B5EF4-FFF2-40B4-BE49-F238E27FC236}">
                <a16:creationId xmlns:a16="http://schemas.microsoft.com/office/drawing/2014/main" id="{E1784D4B-11E3-4D2B-F66B-D85C8F1630DF}"/>
              </a:ext>
            </a:extLst>
          </p:cNvPr>
          <p:cNvPicPr>
            <a:picLocks noChangeAspect="1"/>
          </p:cNvPicPr>
          <p:nvPr/>
        </p:nvPicPr>
        <p:blipFill rotWithShape="1">
          <a:blip r:embed="rId2"/>
          <a:srcRect l="1246" t="13462" r="24347"/>
          <a:stretch/>
        </p:blipFill>
        <p:spPr>
          <a:xfrm>
            <a:off x="401217" y="1866900"/>
            <a:ext cx="5161384" cy="3936688"/>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6F828B69-A6C3-8200-751D-EA53572976A7}"/>
              </a:ext>
            </a:extLst>
          </p:cNvPr>
          <p:cNvPicPr>
            <a:picLocks noChangeAspect="1"/>
          </p:cNvPicPr>
          <p:nvPr/>
        </p:nvPicPr>
        <p:blipFill rotWithShape="1">
          <a:blip r:embed="rId3"/>
          <a:srcRect l="1667" t="15206" r="24549"/>
          <a:stretch/>
        </p:blipFill>
        <p:spPr>
          <a:xfrm>
            <a:off x="5824119" y="1866900"/>
            <a:ext cx="5771759" cy="393668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D95C9A0-70E6-739F-6ECB-2C8795BEA534}"/>
              </a:ext>
            </a:extLst>
          </p:cNvPr>
          <p:cNvSpPr txBox="1"/>
          <p:nvPr/>
        </p:nvSpPr>
        <p:spPr>
          <a:xfrm>
            <a:off x="1092200" y="1739899"/>
            <a:ext cx="88646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This project successfully developed a data-driven Crop and Fertilizer Recommendation System, leveraging machine learning to provide personalized guidance to farmers. Through rigorous data analysis, feature engineering, and model selection, the system empowers users to make informed decisions, optimizing crop selection and fertilizer application for improved productivity, enhanced farm profitability, and sustainable practices. Ultimately, this project aims to support sustainable agriculture and enhance food security through the application of advanced analytics.</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6"/>
            <a:ext cx="706613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153275" y="1442720"/>
            <a:ext cx="4693285"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TextBox 9">
            <a:extLst>
              <a:ext uri="{FF2B5EF4-FFF2-40B4-BE49-F238E27FC236}">
                <a16:creationId xmlns:a16="http://schemas.microsoft.com/office/drawing/2014/main" id="{95720D47-AECC-964D-2575-802CCB3A30F2}"/>
              </a:ext>
            </a:extLst>
          </p:cNvPr>
          <p:cNvSpPr txBox="1"/>
          <p:nvPr/>
        </p:nvSpPr>
        <p:spPr>
          <a:xfrm>
            <a:off x="496570" y="1714498"/>
            <a:ext cx="5789930" cy="4402167"/>
          </a:xfrm>
          <a:prstGeom prst="rect">
            <a:avLst/>
          </a:prstGeom>
          <a:noFill/>
        </p:spPr>
        <p:txBody>
          <a:bodyPr wrap="square" rtlCol="0">
            <a:spAutoFit/>
          </a:bodyPr>
          <a:lstStyle/>
          <a:p>
            <a:pPr marL="342900" indent="-342900">
              <a:buFont typeface="Wingdings" panose="05000000000000000000" pitchFamily="2" charset="2"/>
              <a:buChar char="Ø"/>
            </a:pPr>
            <a:r>
              <a:rPr lang="en-IN" dirty="0"/>
              <a:t>The primary objective is to </a:t>
            </a:r>
            <a:r>
              <a:rPr lang="en-US" dirty="0"/>
              <a:t>Developed an AI-powered crop and fertilizer recommendation system using machine learning to improve predictive accuracy, aiming to enhance agricultural productivity and sustainability by leveraging data-driven insights.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Deployed a Flask-based web application featuring interactive data visualization, real-time recommendation delivery, and secure user access, enhancing user experience and system accessibility for agricultural stakeholders.</a:t>
            </a: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293205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C4A1D2-8EA8-61F8-7847-B0616E18C32C}"/>
              </a:ext>
            </a:extLst>
          </p:cNvPr>
          <p:cNvSpPr txBox="1"/>
          <p:nvPr/>
        </p:nvSpPr>
        <p:spPr>
          <a:xfrm>
            <a:off x="355600" y="965200"/>
            <a:ext cx="2167181" cy="656655"/>
          </a:xfrm>
          <a:prstGeom prst="rect">
            <a:avLst/>
          </a:prstGeom>
          <a:noFill/>
        </p:spPr>
        <p:txBody>
          <a:bodyPr wrap="square" rtlCol="0">
            <a:spAutoFit/>
          </a:bodyPr>
          <a:lstStyle/>
          <a:p>
            <a:r>
              <a:rPr lang="en-US" sz="1800" b="1" dirty="0">
                <a:solidFill>
                  <a:srgbClr val="213163"/>
                </a:solidFill>
              </a:rPr>
              <a:t>About Me</a:t>
            </a:r>
            <a:endParaRPr lang="en-IN" sz="1600" dirty="0">
              <a:solidFill>
                <a:srgbClr val="213163"/>
              </a:solidFill>
            </a:endParaRPr>
          </a:p>
          <a:p>
            <a:endParaRPr lang="en-IN" dirty="0"/>
          </a:p>
        </p:txBody>
      </p:sp>
      <p:sp>
        <p:nvSpPr>
          <p:cNvPr id="4" name="TextBox 3">
            <a:extLst>
              <a:ext uri="{FF2B5EF4-FFF2-40B4-BE49-F238E27FC236}">
                <a16:creationId xmlns:a16="http://schemas.microsoft.com/office/drawing/2014/main" id="{BD8ED8A1-8181-5655-2DCB-F5BF4D967E4C}"/>
              </a:ext>
            </a:extLst>
          </p:cNvPr>
          <p:cNvSpPr txBox="1"/>
          <p:nvPr/>
        </p:nvSpPr>
        <p:spPr>
          <a:xfrm>
            <a:off x="1181100" y="2514600"/>
            <a:ext cx="8394700" cy="2677656"/>
          </a:xfrm>
          <a:prstGeom prst="rect">
            <a:avLst/>
          </a:prstGeom>
          <a:noFill/>
        </p:spPr>
        <p:txBody>
          <a:bodyPr wrap="square" rtlCol="0">
            <a:spAutoFit/>
          </a:bodyPr>
          <a:lstStyle/>
          <a:p>
            <a:r>
              <a:rPr lang="en-US" sz="2400" dirty="0"/>
              <a:t>Name : Lavkesh Kumar</a:t>
            </a:r>
          </a:p>
          <a:p>
            <a:r>
              <a:rPr lang="en-IN" sz="2400" b="0" i="0" dirty="0">
                <a:solidFill>
                  <a:srgbClr val="333333"/>
                </a:solidFill>
                <a:effectLst/>
                <a:latin typeface="Roboto" panose="02000000000000000000" pitchFamily="2" charset="0"/>
              </a:rPr>
              <a:t>Internship Student Registration ID : STU63aac3112b64c1672135441</a:t>
            </a:r>
          </a:p>
          <a:p>
            <a:r>
              <a:rPr lang="en-IN" sz="2400" b="0" i="0" dirty="0">
                <a:solidFill>
                  <a:srgbClr val="333333"/>
                </a:solidFill>
                <a:effectLst/>
                <a:latin typeface="Roboto" panose="02000000000000000000" pitchFamily="2" charset="0"/>
              </a:rPr>
              <a:t>Internship ID</a:t>
            </a:r>
            <a:r>
              <a:rPr lang="en-IN" sz="2400" dirty="0">
                <a:solidFill>
                  <a:srgbClr val="333333"/>
                </a:solidFill>
                <a:latin typeface="Roboto" panose="02000000000000000000" pitchFamily="2" charset="0"/>
              </a:rPr>
              <a:t> : INTERNSHIP_1733138870674d99b64cb4b</a:t>
            </a:r>
          </a:p>
          <a:p>
            <a:r>
              <a:rPr lang="en-IN" sz="2400" dirty="0">
                <a:solidFill>
                  <a:srgbClr val="333333"/>
                </a:solidFill>
                <a:latin typeface="Roboto" panose="02000000000000000000" pitchFamily="2" charset="0"/>
              </a:rPr>
              <a:t>Contact No. : +91 7542805076</a:t>
            </a:r>
          </a:p>
          <a:p>
            <a:r>
              <a:rPr lang="en-IN" sz="2400" dirty="0">
                <a:solidFill>
                  <a:srgbClr val="333333"/>
                </a:solidFill>
                <a:latin typeface="Roboto" panose="02000000000000000000" pitchFamily="2" charset="0"/>
              </a:rPr>
              <a:t>Email Id: </a:t>
            </a:r>
            <a:r>
              <a:rPr lang="en-IN" sz="2400" dirty="0">
                <a:solidFill>
                  <a:srgbClr val="333333"/>
                </a:solidFill>
                <a:latin typeface="Roboto" panose="02000000000000000000" pitchFamily="2" charset="0"/>
                <a:hlinkClick r:id="rId2"/>
              </a:rPr>
              <a:t>kumarlavkesh055@gmail.com</a:t>
            </a:r>
            <a:endParaRPr lang="en-IN" sz="2400" dirty="0">
              <a:solidFill>
                <a:srgbClr val="333333"/>
              </a:solidFill>
              <a:latin typeface="Roboto" panose="02000000000000000000" pitchFamily="2" charset="0"/>
            </a:endParaRPr>
          </a:p>
          <a:p>
            <a:endParaRPr lang="en-IN" sz="2400" dirty="0">
              <a:solidFill>
                <a:srgbClr val="333333"/>
              </a:solidFill>
              <a:latin typeface="Roboto" panose="02000000000000000000" pitchFamily="2" charset="0"/>
            </a:endParaRPr>
          </a:p>
        </p:txBody>
      </p:sp>
    </p:spTree>
    <p:extLst>
      <p:ext uri="{BB962C8B-B14F-4D97-AF65-F5344CB8AC3E}">
        <p14:creationId xmlns:p14="http://schemas.microsoft.com/office/powerpoint/2010/main" val="242612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E65254D4-1F01-CF28-77F1-46C04C5559EF}"/>
              </a:ext>
            </a:extLst>
          </p:cNvPr>
          <p:cNvSpPr txBox="1"/>
          <p:nvPr/>
        </p:nvSpPr>
        <p:spPr>
          <a:xfrm>
            <a:off x="762000" y="1933575"/>
            <a:ext cx="6102626" cy="4689489"/>
          </a:xfrm>
          <a:prstGeom prst="rect">
            <a:avLst/>
          </a:prstGeom>
          <a:noFill/>
        </p:spPr>
        <p:txBody>
          <a:bodyPr wrap="square" rtlCol="0">
            <a:spAutoFit/>
          </a:bodyPr>
          <a:lstStyle/>
          <a:p>
            <a:pPr marL="342900" indent="-342900">
              <a:buFont typeface="Wingdings" panose="05000000000000000000" pitchFamily="2" charset="2"/>
              <a:buChar char="Ø"/>
            </a:pPr>
            <a:r>
              <a:rPr lang="en-IN" b="1" dirty="0"/>
              <a:t>Programming Language</a:t>
            </a:r>
          </a:p>
          <a:p>
            <a:r>
              <a:rPr lang="en-IN" b="1" dirty="0"/>
              <a:t>      </a:t>
            </a:r>
            <a:r>
              <a:rPr lang="en-IN" dirty="0"/>
              <a:t>1</a:t>
            </a:r>
            <a:r>
              <a:rPr lang="en-IN" b="1" dirty="0"/>
              <a:t>. </a:t>
            </a:r>
            <a:r>
              <a:rPr lang="en-IN" dirty="0"/>
              <a:t>Python</a:t>
            </a:r>
          </a:p>
          <a:p>
            <a:endParaRPr lang="en-IN" b="1" dirty="0"/>
          </a:p>
          <a:p>
            <a:pPr marL="342900" indent="-342900">
              <a:buFont typeface="Wingdings" panose="05000000000000000000" pitchFamily="2" charset="2"/>
              <a:buChar char="Ø"/>
            </a:pPr>
            <a:r>
              <a:rPr lang="en-IN" b="1" dirty="0"/>
              <a:t>Libraries and Frameworks </a:t>
            </a:r>
            <a:r>
              <a:rPr lang="en-IN" dirty="0"/>
              <a:t>(Python)</a:t>
            </a:r>
            <a:endParaRPr lang="en-IN" b="1" dirty="0"/>
          </a:p>
          <a:p>
            <a:pPr marL="342900" indent="-342900">
              <a:buFont typeface="Arial" panose="020B0604020202020204" pitchFamily="34" charset="0"/>
              <a:buChar char="•"/>
            </a:pPr>
            <a:r>
              <a:rPr lang="en-IN" b="1" dirty="0"/>
              <a:t>Data Manipulation and Analysis</a:t>
            </a:r>
          </a:p>
          <a:p>
            <a:r>
              <a:rPr lang="en-IN" b="1" dirty="0"/>
              <a:t>     </a:t>
            </a:r>
            <a:r>
              <a:rPr lang="en-IN" dirty="0"/>
              <a:t>1. </a:t>
            </a:r>
            <a:r>
              <a:rPr lang="en-IN" dirty="0" err="1"/>
              <a:t>Numpy</a:t>
            </a:r>
            <a:r>
              <a:rPr lang="en-IN" dirty="0"/>
              <a:t>      2. Pandas</a:t>
            </a:r>
          </a:p>
          <a:p>
            <a:pPr marL="342900" indent="-342900">
              <a:buFont typeface="Arial" panose="020B0604020202020204" pitchFamily="34" charset="0"/>
              <a:buChar char="•"/>
            </a:pPr>
            <a:r>
              <a:rPr lang="en-IN" b="1" dirty="0"/>
              <a:t>Data Visualization</a:t>
            </a:r>
          </a:p>
          <a:p>
            <a:r>
              <a:rPr lang="en-IN" b="1" dirty="0"/>
              <a:t>     </a:t>
            </a:r>
            <a:r>
              <a:rPr lang="en-IN" dirty="0"/>
              <a:t>1. Matplotlib   2. Seaborn</a:t>
            </a:r>
          </a:p>
          <a:p>
            <a:pPr marL="342900" indent="-342900">
              <a:buFont typeface="Arial" panose="020B0604020202020204" pitchFamily="34" charset="0"/>
              <a:buChar char="•"/>
            </a:pPr>
            <a:r>
              <a:rPr lang="en-IN" b="1" dirty="0"/>
              <a:t>Machine Learning </a:t>
            </a:r>
          </a:p>
          <a:p>
            <a:r>
              <a:rPr lang="en-IN" b="1" dirty="0"/>
              <a:t>     </a:t>
            </a:r>
            <a:r>
              <a:rPr lang="en-IN" dirty="0"/>
              <a:t>1. Scikit-learn   2. TensorFlow/</a:t>
            </a:r>
            <a:r>
              <a:rPr lang="en-IN" dirty="0" err="1"/>
              <a:t>Keras</a:t>
            </a:r>
            <a:endParaRPr lang="en-IN" dirty="0"/>
          </a:p>
          <a:p>
            <a:r>
              <a:rPr lang="en-IN" dirty="0"/>
              <a:t>     3. </a:t>
            </a:r>
            <a:r>
              <a:rPr lang="en-IN" dirty="0" err="1"/>
              <a:t>PyTorch</a:t>
            </a:r>
            <a:r>
              <a:rPr lang="en-IN" dirty="0"/>
              <a:t>       4. </a:t>
            </a:r>
            <a:r>
              <a:rPr lang="en-IN" dirty="0" err="1"/>
              <a:t>XGBoost</a:t>
            </a:r>
            <a:r>
              <a:rPr lang="en-IN" dirty="0"/>
              <a:t>/</a:t>
            </a:r>
            <a:r>
              <a:rPr lang="en-IN" dirty="0" err="1"/>
              <a:t>LightGBM</a:t>
            </a:r>
            <a:r>
              <a:rPr lang="en-IN" dirty="0"/>
              <a:t>/</a:t>
            </a:r>
            <a:r>
              <a:rPr lang="en-IN" dirty="0" err="1"/>
              <a:t>CatBoost</a:t>
            </a:r>
            <a:endParaRPr lang="en-IN" dirty="0"/>
          </a:p>
          <a:p>
            <a:endParaRPr lang="en-IN" b="1" dirty="0"/>
          </a:p>
          <a:p>
            <a:pPr marL="342900" indent="-342900">
              <a:buFont typeface="Wingdings" panose="05000000000000000000" pitchFamily="2" charset="2"/>
              <a:buChar char="Ø"/>
            </a:pPr>
            <a:r>
              <a:rPr lang="en-IN" b="1" dirty="0"/>
              <a:t>Web Frameworks </a:t>
            </a:r>
          </a:p>
          <a:p>
            <a:r>
              <a:rPr lang="en-IN" b="1" dirty="0"/>
              <a:t>     </a:t>
            </a:r>
            <a:r>
              <a:rPr lang="en-IN" dirty="0"/>
              <a:t>1. Flask</a:t>
            </a:r>
          </a:p>
          <a:p>
            <a:endParaRPr lang="en-IN" b="1" dirty="0"/>
          </a:p>
          <a:p>
            <a:endParaRPr lang="en-IN" b="1"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26CE6AD1-B7C9-BAEF-F3C5-7278A38F5D26}"/>
              </a:ext>
            </a:extLst>
          </p:cNvPr>
          <p:cNvSpPr txBox="1"/>
          <p:nvPr/>
        </p:nvSpPr>
        <p:spPr>
          <a:xfrm>
            <a:off x="1447800" y="1892300"/>
            <a:ext cx="7543800"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Farmers often struggle with inefficient crop and fertilizer management due to a lack of accessible, personalized information. This results in suboptimal yields, economic losses, and negative environmental impacts from improper fertilizer use. This project provides data-driven solution is needed to analyze soil properties, climate data, and crop requirements, providing farmers with tailored recommendations to maximize productivity, profitability, and sustainability. This project aims to develop such a system.</a:t>
            </a:r>
            <a:endParaRPr lang="en-IN" sz="2400" dirty="0"/>
          </a:p>
        </p:txBody>
      </p:sp>
    </p:spTree>
    <p:extLst>
      <p:ext uri="{BB962C8B-B14F-4D97-AF65-F5344CB8AC3E}">
        <p14:creationId xmlns:p14="http://schemas.microsoft.com/office/powerpoint/2010/main" val="3196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206C07D-2FC7-D542-649E-2FDB6CD0F70C}"/>
              </a:ext>
            </a:extLst>
          </p:cNvPr>
          <p:cNvSpPr txBox="1"/>
          <p:nvPr/>
        </p:nvSpPr>
        <p:spPr>
          <a:xfrm>
            <a:off x="1473200" y="1816100"/>
            <a:ext cx="5362471" cy="3252878"/>
          </a:xfrm>
          <a:prstGeom prst="rect">
            <a:avLst/>
          </a:prstGeom>
          <a:noFill/>
        </p:spPr>
        <p:txBody>
          <a:bodyPr wrap="square" rtlCol="0">
            <a:spAutoFit/>
          </a:bodyPr>
          <a:lstStyle/>
          <a:p>
            <a:endParaRPr lang="en-IN" b="1" dirty="0"/>
          </a:p>
          <a:p>
            <a:pPr marL="342900" indent="-342900">
              <a:buFont typeface="Arial" panose="020B0604020202020204" pitchFamily="34" charset="0"/>
              <a:buChar char="•"/>
            </a:pPr>
            <a:r>
              <a:rPr lang="en-IN" b="1" dirty="0"/>
              <a:t>Dataset Acquisition and Preprocessing </a:t>
            </a:r>
          </a:p>
          <a:p>
            <a:pPr marL="342900" indent="-342900">
              <a:buFont typeface="Arial" panose="020B0604020202020204" pitchFamily="34" charset="0"/>
              <a:buChar char="•"/>
            </a:pPr>
            <a:r>
              <a:rPr lang="en-IN" b="1" dirty="0"/>
              <a:t>Exploratory Data Analysis (EDA)</a:t>
            </a:r>
          </a:p>
          <a:p>
            <a:pPr marL="342900" indent="-342900">
              <a:buFont typeface="Arial" panose="020B0604020202020204" pitchFamily="34" charset="0"/>
              <a:buChar char="•"/>
            </a:pPr>
            <a:r>
              <a:rPr lang="en-IN" b="1" dirty="0"/>
              <a:t>Feature Engineering</a:t>
            </a:r>
          </a:p>
          <a:p>
            <a:pPr marL="342900" indent="-342900">
              <a:buFont typeface="Arial" panose="020B0604020202020204" pitchFamily="34" charset="0"/>
              <a:buChar char="•"/>
            </a:pPr>
            <a:r>
              <a:rPr lang="en-IN" b="1" dirty="0"/>
              <a:t>Baseline Model Implementation</a:t>
            </a:r>
          </a:p>
          <a:p>
            <a:pPr marL="342900" indent="-342900">
              <a:buFont typeface="Arial" panose="020B0604020202020204" pitchFamily="34" charset="0"/>
              <a:buChar char="•"/>
            </a:pPr>
            <a:r>
              <a:rPr lang="en-IN" b="1" dirty="0"/>
              <a:t>Advanced Model implementation</a:t>
            </a:r>
          </a:p>
          <a:p>
            <a:pPr marL="342900" indent="-342900">
              <a:buFont typeface="Arial" panose="020B0604020202020204" pitchFamily="34" charset="0"/>
              <a:buChar char="•"/>
            </a:pPr>
            <a:r>
              <a:rPr lang="en-IN" b="1" dirty="0"/>
              <a:t>Model selection</a:t>
            </a:r>
          </a:p>
          <a:p>
            <a:pPr marL="342900" indent="-342900">
              <a:buFont typeface="Arial" panose="020B0604020202020204" pitchFamily="34" charset="0"/>
              <a:buChar char="•"/>
            </a:pPr>
            <a:r>
              <a:rPr lang="en-IN" b="1" dirty="0"/>
              <a:t>Evaluation and Validation</a:t>
            </a:r>
          </a:p>
          <a:p>
            <a:pPr marL="342900" indent="-342900">
              <a:buFont typeface="Arial" panose="020B0604020202020204" pitchFamily="34" charset="0"/>
              <a:buChar char="•"/>
            </a:pPr>
            <a:r>
              <a:rPr lang="en-IN" b="1" dirty="0"/>
              <a:t>Practical application and Deployment</a:t>
            </a:r>
          </a:p>
          <a:p>
            <a:pPr marL="342900" indent="-34290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304AF1-D2A8-7E01-A992-9D9E599F54BE}"/>
              </a:ext>
            </a:extLst>
          </p:cNvPr>
          <p:cNvSpPr txBox="1"/>
          <p:nvPr/>
        </p:nvSpPr>
        <p:spPr>
          <a:xfrm>
            <a:off x="266700" y="863600"/>
            <a:ext cx="1693808" cy="369332"/>
          </a:xfrm>
          <a:prstGeom prst="rect">
            <a:avLst/>
          </a:prstGeom>
          <a:noFill/>
        </p:spPr>
        <p:txBody>
          <a:bodyPr wrap="square" rtlCol="0">
            <a:spAutoFit/>
          </a:bodyPr>
          <a:lstStyle/>
          <a:p>
            <a:r>
              <a:rPr lang="en-US" sz="1800" b="1" dirty="0">
                <a:solidFill>
                  <a:srgbClr val="213163"/>
                </a:solidFill>
              </a:rPr>
              <a:t>DATASET</a:t>
            </a:r>
            <a:endParaRPr lang="en-IN" sz="1600" dirty="0">
              <a:solidFill>
                <a:srgbClr val="213163"/>
              </a:solidFill>
            </a:endParaRPr>
          </a:p>
        </p:txBody>
      </p:sp>
      <p:pic>
        <p:nvPicPr>
          <p:cNvPr id="4" name="Picture 3">
            <a:extLst>
              <a:ext uri="{FF2B5EF4-FFF2-40B4-BE49-F238E27FC236}">
                <a16:creationId xmlns:a16="http://schemas.microsoft.com/office/drawing/2014/main" id="{9DBD90EA-6FF9-D9CB-1508-BD72A81CCE0C}"/>
              </a:ext>
            </a:extLst>
          </p:cNvPr>
          <p:cNvPicPr>
            <a:picLocks noChangeAspect="1"/>
          </p:cNvPicPr>
          <p:nvPr/>
        </p:nvPicPr>
        <p:blipFill>
          <a:blip r:embed="rId2"/>
          <a:stretch>
            <a:fillRect/>
          </a:stretch>
        </p:blipFill>
        <p:spPr>
          <a:xfrm>
            <a:off x="749297" y="3617793"/>
            <a:ext cx="4127503" cy="2376607"/>
          </a:xfrm>
          <a:prstGeom prst="rect">
            <a:avLst/>
          </a:prstGeom>
        </p:spPr>
      </p:pic>
      <p:sp>
        <p:nvSpPr>
          <p:cNvPr id="7" name="TextBox 6">
            <a:extLst>
              <a:ext uri="{FF2B5EF4-FFF2-40B4-BE49-F238E27FC236}">
                <a16:creationId xmlns:a16="http://schemas.microsoft.com/office/drawing/2014/main" id="{0C82877C-9D8A-4E18-A8C5-409FD16F3027}"/>
              </a:ext>
            </a:extLst>
          </p:cNvPr>
          <p:cNvSpPr txBox="1"/>
          <p:nvPr/>
        </p:nvSpPr>
        <p:spPr>
          <a:xfrm>
            <a:off x="838200" y="1409700"/>
            <a:ext cx="9893300" cy="2031325"/>
          </a:xfrm>
          <a:prstGeom prst="rect">
            <a:avLst/>
          </a:prstGeom>
          <a:noFill/>
        </p:spPr>
        <p:txBody>
          <a:bodyPr wrap="square" rtlCol="0">
            <a:spAutoFit/>
          </a:bodyPr>
          <a:lstStyle/>
          <a:p>
            <a:r>
              <a:rPr lang="en-US" sz="1800" b="1" i="0" u="none" strike="noStrike" baseline="0" dirty="0">
                <a:solidFill>
                  <a:srgbClr val="000000"/>
                </a:solidFill>
                <a:latin typeface="Lato" panose="020F0502020204030203" pitchFamily="34" charset="0"/>
              </a:rPr>
              <a:t>Nitrogen (N): </a:t>
            </a:r>
            <a:r>
              <a:rPr lang="en-US" sz="1800" b="0" i="0" u="none" strike="noStrike" baseline="0" dirty="0">
                <a:solidFill>
                  <a:srgbClr val="000000"/>
                </a:solidFill>
                <a:latin typeface="Lato" panose="020F0502020204030203" pitchFamily="34" charset="0"/>
              </a:rPr>
              <a:t>Ranges from 0 to 140 with a mean of around 50.55. </a:t>
            </a:r>
          </a:p>
          <a:p>
            <a:r>
              <a:rPr lang="en-US" sz="1800" b="1" i="0" u="none" strike="noStrike" baseline="0" dirty="0">
                <a:solidFill>
                  <a:srgbClr val="000000"/>
                </a:solidFill>
                <a:latin typeface="Lato" panose="020F0502020204030203" pitchFamily="34" charset="0"/>
              </a:rPr>
              <a:t>Phosphorus (P): </a:t>
            </a:r>
            <a:r>
              <a:rPr lang="en-US" sz="1800" b="0" i="0" u="none" strike="noStrike" baseline="0" dirty="0">
                <a:solidFill>
                  <a:srgbClr val="000000"/>
                </a:solidFill>
                <a:latin typeface="Lato" panose="020F0502020204030203" pitchFamily="34" charset="0"/>
              </a:rPr>
              <a:t>Ranges from 5 to 145 with a mean of approximately 53.36. </a:t>
            </a:r>
          </a:p>
          <a:p>
            <a:r>
              <a:rPr lang="en-US" sz="1800" b="1" i="0" u="none" strike="noStrike" baseline="0" dirty="0">
                <a:solidFill>
                  <a:srgbClr val="000000"/>
                </a:solidFill>
                <a:latin typeface="Lato" panose="020F0502020204030203" pitchFamily="34" charset="0"/>
              </a:rPr>
              <a:t>Potassium (K): </a:t>
            </a:r>
            <a:r>
              <a:rPr lang="en-US" sz="1800" b="0" i="0" u="none" strike="noStrike" baseline="0" dirty="0">
                <a:solidFill>
                  <a:srgbClr val="000000"/>
                </a:solidFill>
                <a:latin typeface="Lato" panose="020F0502020204030203" pitchFamily="34" charset="0"/>
              </a:rPr>
              <a:t>Has a wide range from 5 to 205, average near 48.15. </a:t>
            </a:r>
          </a:p>
          <a:p>
            <a:r>
              <a:rPr lang="en-US" sz="1800" b="1" i="0" u="none" strike="noStrike" baseline="0" dirty="0">
                <a:solidFill>
                  <a:srgbClr val="000000"/>
                </a:solidFill>
                <a:latin typeface="Lato" panose="020F0502020204030203" pitchFamily="34" charset="0"/>
              </a:rPr>
              <a:t>Temperature: </a:t>
            </a:r>
            <a:r>
              <a:rPr lang="en-US" sz="1800" b="0" i="0" u="none" strike="noStrike" baseline="0" dirty="0">
                <a:solidFill>
                  <a:srgbClr val="000000"/>
                </a:solidFill>
                <a:latin typeface="Lato" panose="020F0502020204030203" pitchFamily="34" charset="0"/>
              </a:rPr>
              <a:t>Varies from 8.83°C to 43.68°C, average around 25.62°C. </a:t>
            </a:r>
          </a:p>
          <a:p>
            <a:r>
              <a:rPr lang="en-US" sz="1800" b="1" i="0" u="none" strike="noStrike" baseline="0" dirty="0">
                <a:solidFill>
                  <a:srgbClr val="000000"/>
                </a:solidFill>
                <a:latin typeface="Lato" panose="020F0502020204030203" pitchFamily="34" charset="0"/>
              </a:rPr>
              <a:t>Humidity: </a:t>
            </a:r>
            <a:r>
              <a:rPr lang="en-US" sz="1800" b="0" i="0" u="none" strike="noStrike" baseline="0" dirty="0">
                <a:solidFill>
                  <a:srgbClr val="000000"/>
                </a:solidFill>
                <a:latin typeface="Lato" panose="020F0502020204030203" pitchFamily="34" charset="0"/>
              </a:rPr>
              <a:t>Ranges widely from 14.26% to nearly 100%, with an average of 71.48%. </a:t>
            </a:r>
          </a:p>
          <a:p>
            <a:r>
              <a:rPr lang="en-US" sz="1800" b="1" i="0" u="none" strike="noStrike" baseline="0" dirty="0">
                <a:solidFill>
                  <a:srgbClr val="000000"/>
                </a:solidFill>
                <a:latin typeface="Lato" panose="020F0502020204030203" pitchFamily="34" charset="0"/>
              </a:rPr>
              <a:t>pH: </a:t>
            </a:r>
            <a:r>
              <a:rPr lang="en-US" sz="1800" i="0" u="none" strike="noStrike" baseline="0" dirty="0">
                <a:solidFill>
                  <a:srgbClr val="000000"/>
                </a:solidFill>
                <a:latin typeface="Lato" panose="020F0502020204030203" pitchFamily="34" charset="0"/>
              </a:rPr>
              <a:t>Varies from 3.50 to 9.94, with a mean value close to 6.47, which is slightly acidic. </a:t>
            </a:r>
          </a:p>
          <a:p>
            <a:r>
              <a:rPr lang="en-US" sz="1800" b="1" i="0" u="none" strike="noStrike" baseline="0" dirty="0">
                <a:solidFill>
                  <a:srgbClr val="000000"/>
                </a:solidFill>
                <a:latin typeface="Lato" panose="020F0502020204030203" pitchFamily="34" charset="0"/>
              </a:rPr>
              <a:t>Rainfall: </a:t>
            </a:r>
            <a:r>
              <a:rPr lang="en-US" sz="1800" b="0" i="0" u="none" strike="noStrike" baseline="0" dirty="0">
                <a:solidFill>
                  <a:srgbClr val="000000"/>
                </a:solidFill>
                <a:latin typeface="Lato" panose="020F0502020204030203" pitchFamily="34" charset="0"/>
              </a:rPr>
              <a:t>Ranges from 20.21 mm to 298.56 mm, with an average of 103.46 mm. </a:t>
            </a:r>
          </a:p>
        </p:txBody>
      </p:sp>
      <p:pic>
        <p:nvPicPr>
          <p:cNvPr id="9" name="Picture 8">
            <a:extLst>
              <a:ext uri="{FF2B5EF4-FFF2-40B4-BE49-F238E27FC236}">
                <a16:creationId xmlns:a16="http://schemas.microsoft.com/office/drawing/2014/main" id="{5D904603-33EA-4F4A-E087-1E6B31120703}"/>
              </a:ext>
            </a:extLst>
          </p:cNvPr>
          <p:cNvPicPr>
            <a:picLocks noChangeAspect="1"/>
          </p:cNvPicPr>
          <p:nvPr/>
        </p:nvPicPr>
        <p:blipFill>
          <a:blip r:embed="rId3"/>
          <a:stretch>
            <a:fillRect/>
          </a:stretch>
        </p:blipFill>
        <p:spPr>
          <a:xfrm>
            <a:off x="5168901" y="3617793"/>
            <a:ext cx="5969000" cy="2376608"/>
          </a:xfrm>
          <a:prstGeom prst="rect">
            <a:avLst/>
          </a:prstGeom>
        </p:spPr>
      </p:pic>
    </p:spTree>
    <p:extLst>
      <p:ext uri="{BB962C8B-B14F-4D97-AF65-F5344CB8AC3E}">
        <p14:creationId xmlns:p14="http://schemas.microsoft.com/office/powerpoint/2010/main" val="87506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BBCAC-99A3-88A3-F7D7-9A4B7CD97A99}"/>
              </a:ext>
            </a:extLst>
          </p:cNvPr>
          <p:cNvSpPr txBox="1"/>
          <p:nvPr/>
        </p:nvSpPr>
        <p:spPr>
          <a:xfrm>
            <a:off x="330200" y="914400"/>
            <a:ext cx="1666442" cy="400110"/>
          </a:xfrm>
          <a:prstGeom prst="rect">
            <a:avLst/>
          </a:prstGeom>
          <a:noFill/>
        </p:spPr>
        <p:txBody>
          <a:bodyPr wrap="square" rtlCol="0">
            <a:spAutoFit/>
          </a:bodyPr>
          <a:lstStyle/>
          <a:p>
            <a:r>
              <a:rPr lang="en-US" sz="2000" b="1" dirty="0">
                <a:solidFill>
                  <a:srgbClr val="213163"/>
                </a:solidFill>
              </a:rPr>
              <a:t>DATASET</a:t>
            </a:r>
            <a:endParaRPr lang="en-IN" sz="1800" dirty="0">
              <a:solidFill>
                <a:srgbClr val="213163"/>
              </a:solidFill>
            </a:endParaRPr>
          </a:p>
        </p:txBody>
      </p:sp>
      <p:pic>
        <p:nvPicPr>
          <p:cNvPr id="6" name="Picture 5">
            <a:extLst>
              <a:ext uri="{FF2B5EF4-FFF2-40B4-BE49-F238E27FC236}">
                <a16:creationId xmlns:a16="http://schemas.microsoft.com/office/drawing/2014/main" id="{74EA453F-CFA1-F8A1-9541-BA0E21C70689}"/>
              </a:ext>
            </a:extLst>
          </p:cNvPr>
          <p:cNvPicPr>
            <a:picLocks noChangeAspect="1"/>
          </p:cNvPicPr>
          <p:nvPr/>
        </p:nvPicPr>
        <p:blipFill>
          <a:blip r:embed="rId2"/>
          <a:stretch>
            <a:fillRect/>
          </a:stretch>
        </p:blipFill>
        <p:spPr>
          <a:xfrm>
            <a:off x="482600" y="3733800"/>
            <a:ext cx="4864100" cy="2590800"/>
          </a:xfrm>
          <a:prstGeom prst="rect">
            <a:avLst/>
          </a:prstGeom>
        </p:spPr>
      </p:pic>
      <p:sp>
        <p:nvSpPr>
          <p:cNvPr id="7" name="TextBox 6">
            <a:extLst>
              <a:ext uri="{FF2B5EF4-FFF2-40B4-BE49-F238E27FC236}">
                <a16:creationId xmlns:a16="http://schemas.microsoft.com/office/drawing/2014/main" id="{D0E7A800-1B95-6B0F-31F3-913DEBBA0858}"/>
              </a:ext>
            </a:extLst>
          </p:cNvPr>
          <p:cNvSpPr txBox="1"/>
          <p:nvPr/>
        </p:nvSpPr>
        <p:spPr>
          <a:xfrm>
            <a:off x="774700" y="1409700"/>
            <a:ext cx="8166100" cy="2103589"/>
          </a:xfrm>
          <a:prstGeom prst="rect">
            <a:avLst/>
          </a:prstGeom>
          <a:noFill/>
        </p:spPr>
        <p:txBody>
          <a:bodyPr wrap="square" rtlCol="0">
            <a:spAutoFit/>
          </a:bodyPr>
          <a:lstStyle/>
          <a:p>
            <a:r>
              <a:rPr lang="en-US" i="0" dirty="0">
                <a:solidFill>
                  <a:srgbClr val="1F1F1F"/>
                </a:solidFill>
                <a:effectLst/>
                <a:latin typeface="Roboto" panose="02000000000000000000" pitchFamily="2" charset="0"/>
              </a:rPr>
              <a:t>Temperature (</a:t>
            </a:r>
            <a:r>
              <a:rPr lang="en-US" i="0" dirty="0" err="1">
                <a:solidFill>
                  <a:srgbClr val="1F1F1F"/>
                </a:solidFill>
                <a:effectLst/>
                <a:latin typeface="Roboto" panose="02000000000000000000" pitchFamily="2" charset="0"/>
              </a:rPr>
              <a:t>Tem</a:t>
            </a:r>
            <a:r>
              <a:rPr lang="en-US" i="0" dirty="0">
                <a:solidFill>
                  <a:srgbClr val="1F1F1F"/>
                </a:solidFill>
                <a:effectLst/>
                <a:latin typeface="Roboto" panose="02000000000000000000" pitchFamily="2" charset="0"/>
              </a:rPr>
              <a:t>): Ranges from 20.88 to 43.68 with a mean of 25.62</a:t>
            </a:r>
          </a:p>
          <a:p>
            <a:r>
              <a:rPr lang="en-US" i="0" dirty="0">
                <a:solidFill>
                  <a:srgbClr val="1F1F1F"/>
                </a:solidFill>
                <a:effectLst/>
                <a:latin typeface="Roboto" panose="02000000000000000000" pitchFamily="2" charset="0"/>
              </a:rPr>
              <a:t>Humidity (Hum): Ranges from 14.26 to 99.98 with a mean of 71.48,</a:t>
            </a:r>
          </a:p>
          <a:p>
            <a:r>
              <a:rPr lang="en-US" i="0" dirty="0">
                <a:solidFill>
                  <a:srgbClr val="1F1F1F"/>
                </a:solidFill>
                <a:effectLst/>
                <a:latin typeface="Roboto" panose="02000000000000000000" pitchFamily="2" charset="0"/>
              </a:rPr>
              <a:t>Moisture (Moi): Ranges from 1 to 100 with a mean of 68.0</a:t>
            </a:r>
          </a:p>
          <a:p>
            <a:r>
              <a:rPr lang="en-US" i="0" dirty="0">
                <a:solidFill>
                  <a:srgbClr val="1F1F1F"/>
                </a:solidFill>
                <a:effectLst/>
                <a:latin typeface="Roboto" panose="02000000000000000000" pitchFamily="2" charset="0"/>
              </a:rPr>
              <a:t>Rainfall (rain): Ranges from 20.21 to 298.56 with a mean of 103.46</a:t>
            </a:r>
          </a:p>
          <a:p>
            <a:r>
              <a:rPr lang="en-US" i="0" dirty="0">
                <a:solidFill>
                  <a:srgbClr val="1F1F1F"/>
                </a:solidFill>
                <a:effectLst/>
                <a:latin typeface="Roboto" panose="02000000000000000000" pitchFamily="2" charset="0"/>
              </a:rPr>
              <a:t>Nitrogen (N): Ranges from 0 to 140 with a mean of around 50.55</a:t>
            </a:r>
          </a:p>
          <a:p>
            <a:r>
              <a:rPr lang="en-US" i="0" dirty="0">
                <a:solidFill>
                  <a:srgbClr val="1F1F1F"/>
                </a:solidFill>
                <a:effectLst/>
                <a:latin typeface="Roboto" panose="02000000000000000000" pitchFamily="2" charset="0"/>
              </a:rPr>
              <a:t>Phosphorus (P): Ranges from 5 to 145 with a mean of approximately 53.36</a:t>
            </a:r>
          </a:p>
          <a:p>
            <a:r>
              <a:rPr lang="en-US" i="0" dirty="0">
                <a:solidFill>
                  <a:srgbClr val="1F1F1F"/>
                </a:solidFill>
                <a:effectLst/>
                <a:latin typeface="Roboto" panose="02000000000000000000" pitchFamily="2" charset="0"/>
              </a:rPr>
              <a:t>Potassium (K): Has a wide range from 5 to 205, average near 48.15</a:t>
            </a:r>
            <a:endParaRPr lang="en-IN" dirty="0"/>
          </a:p>
        </p:txBody>
      </p:sp>
      <p:pic>
        <p:nvPicPr>
          <p:cNvPr id="9" name="Picture 8">
            <a:extLst>
              <a:ext uri="{FF2B5EF4-FFF2-40B4-BE49-F238E27FC236}">
                <a16:creationId xmlns:a16="http://schemas.microsoft.com/office/drawing/2014/main" id="{E1A46358-CE77-B567-B398-1379E9ABB2BC}"/>
              </a:ext>
            </a:extLst>
          </p:cNvPr>
          <p:cNvPicPr>
            <a:picLocks noChangeAspect="1"/>
          </p:cNvPicPr>
          <p:nvPr/>
        </p:nvPicPr>
        <p:blipFill>
          <a:blip r:embed="rId3"/>
          <a:stretch>
            <a:fillRect/>
          </a:stretch>
        </p:blipFill>
        <p:spPr>
          <a:xfrm>
            <a:off x="5537200" y="3733800"/>
            <a:ext cx="6039326" cy="2590800"/>
          </a:xfrm>
          <a:prstGeom prst="rect">
            <a:avLst/>
          </a:prstGeom>
        </p:spPr>
      </p:pic>
    </p:spTree>
    <p:extLst>
      <p:ext uri="{BB962C8B-B14F-4D97-AF65-F5344CB8AC3E}">
        <p14:creationId xmlns:p14="http://schemas.microsoft.com/office/powerpoint/2010/main" val="118975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87FA0-81DC-7111-0D4D-D637399C1B5C}"/>
              </a:ext>
            </a:extLst>
          </p:cNvPr>
          <p:cNvSpPr txBox="1"/>
          <p:nvPr/>
        </p:nvSpPr>
        <p:spPr>
          <a:xfrm>
            <a:off x="406400" y="965200"/>
            <a:ext cx="2336800" cy="646331"/>
          </a:xfrm>
          <a:prstGeom prst="rect">
            <a:avLst/>
          </a:prstGeom>
          <a:noFill/>
        </p:spPr>
        <p:txBody>
          <a:bodyPr wrap="square" rtlCol="0">
            <a:spAutoFit/>
          </a:bodyPr>
          <a:lstStyle/>
          <a:p>
            <a:r>
              <a:rPr lang="en-US" sz="1800" b="1" dirty="0">
                <a:solidFill>
                  <a:srgbClr val="213163"/>
                </a:solidFill>
              </a:rPr>
              <a:t>Exploratory data Analysis(EDA)</a:t>
            </a:r>
            <a:endParaRPr lang="en-IN" sz="1600" dirty="0">
              <a:solidFill>
                <a:srgbClr val="213163"/>
              </a:solidFill>
            </a:endParaRPr>
          </a:p>
        </p:txBody>
      </p:sp>
      <p:pic>
        <p:nvPicPr>
          <p:cNvPr id="4" name="Picture 3">
            <a:extLst>
              <a:ext uri="{FF2B5EF4-FFF2-40B4-BE49-F238E27FC236}">
                <a16:creationId xmlns:a16="http://schemas.microsoft.com/office/drawing/2014/main" id="{7EF8B43E-80B4-5C96-2D1F-ABBB12F0F322}"/>
              </a:ext>
            </a:extLst>
          </p:cNvPr>
          <p:cNvPicPr>
            <a:picLocks noChangeAspect="1"/>
          </p:cNvPicPr>
          <p:nvPr/>
        </p:nvPicPr>
        <p:blipFill>
          <a:blip r:embed="rId2"/>
          <a:stretch>
            <a:fillRect/>
          </a:stretch>
        </p:blipFill>
        <p:spPr>
          <a:xfrm>
            <a:off x="3911601" y="1149866"/>
            <a:ext cx="7302500" cy="5339834"/>
          </a:xfrm>
          <a:prstGeom prst="rect">
            <a:avLst/>
          </a:prstGeom>
        </p:spPr>
      </p:pic>
      <p:sp>
        <p:nvSpPr>
          <p:cNvPr id="5" name="TextBox 4">
            <a:extLst>
              <a:ext uri="{FF2B5EF4-FFF2-40B4-BE49-F238E27FC236}">
                <a16:creationId xmlns:a16="http://schemas.microsoft.com/office/drawing/2014/main" id="{AF3C7BAA-4AFC-5FE5-4F62-5C8626A061D0}"/>
              </a:ext>
            </a:extLst>
          </p:cNvPr>
          <p:cNvSpPr txBox="1"/>
          <p:nvPr/>
        </p:nvSpPr>
        <p:spPr>
          <a:xfrm>
            <a:off x="584200" y="3261524"/>
            <a:ext cx="2667000" cy="1200329"/>
          </a:xfrm>
          <a:prstGeom prst="rect">
            <a:avLst/>
          </a:prstGeom>
          <a:noFill/>
        </p:spPr>
        <p:txBody>
          <a:bodyPr wrap="square" rtlCol="0">
            <a:spAutoFit/>
          </a:bodyPr>
          <a:lstStyle/>
          <a:p>
            <a:r>
              <a:rPr lang="en-US" sz="2400" b="1" dirty="0"/>
              <a:t>Correlation matrix for crop Data</a:t>
            </a:r>
            <a:endParaRPr lang="en-IN" sz="2400" b="1" dirty="0"/>
          </a:p>
        </p:txBody>
      </p:sp>
    </p:spTree>
    <p:extLst>
      <p:ext uri="{BB962C8B-B14F-4D97-AF65-F5344CB8AC3E}">
        <p14:creationId xmlns:p14="http://schemas.microsoft.com/office/powerpoint/2010/main" val="301862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E2A43-58E9-DC22-31CE-50724701E780}"/>
              </a:ext>
            </a:extLst>
          </p:cNvPr>
          <p:cNvSpPr txBox="1"/>
          <p:nvPr/>
        </p:nvSpPr>
        <p:spPr>
          <a:xfrm>
            <a:off x="215900" y="914400"/>
            <a:ext cx="4567001" cy="707886"/>
          </a:xfrm>
          <a:prstGeom prst="rect">
            <a:avLst/>
          </a:prstGeom>
          <a:noFill/>
        </p:spPr>
        <p:txBody>
          <a:bodyPr wrap="square" rtlCol="0">
            <a:spAutoFit/>
          </a:bodyPr>
          <a:lstStyle/>
          <a:p>
            <a:r>
              <a:rPr lang="en-US" sz="2000" b="1" dirty="0">
                <a:solidFill>
                  <a:srgbClr val="213163"/>
                </a:solidFill>
              </a:rPr>
              <a:t>Exploratory data </a:t>
            </a:r>
          </a:p>
          <a:p>
            <a:r>
              <a:rPr lang="en-US" sz="2000" b="1" dirty="0">
                <a:solidFill>
                  <a:srgbClr val="213163"/>
                </a:solidFill>
              </a:rPr>
              <a:t>Analysis(EDA)</a:t>
            </a:r>
            <a:endParaRPr lang="en-IN" sz="1800" dirty="0">
              <a:solidFill>
                <a:srgbClr val="213163"/>
              </a:solidFill>
            </a:endParaRPr>
          </a:p>
        </p:txBody>
      </p:sp>
      <p:pic>
        <p:nvPicPr>
          <p:cNvPr id="6" name="Picture 5">
            <a:extLst>
              <a:ext uri="{FF2B5EF4-FFF2-40B4-BE49-F238E27FC236}">
                <a16:creationId xmlns:a16="http://schemas.microsoft.com/office/drawing/2014/main" id="{C16E5C52-33D7-1289-D0D2-D81D974CEB56}"/>
              </a:ext>
            </a:extLst>
          </p:cNvPr>
          <p:cNvPicPr>
            <a:picLocks noChangeAspect="1"/>
          </p:cNvPicPr>
          <p:nvPr/>
        </p:nvPicPr>
        <p:blipFill>
          <a:blip r:embed="rId2"/>
          <a:stretch>
            <a:fillRect/>
          </a:stretch>
        </p:blipFill>
        <p:spPr>
          <a:xfrm>
            <a:off x="3258573" y="1268343"/>
            <a:ext cx="8087854" cy="4972744"/>
          </a:xfrm>
          <a:prstGeom prst="rect">
            <a:avLst/>
          </a:prstGeom>
        </p:spPr>
      </p:pic>
      <p:sp>
        <p:nvSpPr>
          <p:cNvPr id="7" name="TextBox 6">
            <a:extLst>
              <a:ext uri="{FF2B5EF4-FFF2-40B4-BE49-F238E27FC236}">
                <a16:creationId xmlns:a16="http://schemas.microsoft.com/office/drawing/2014/main" id="{1AB9565E-3192-5AAD-1CC0-964690F94A27}"/>
              </a:ext>
            </a:extLst>
          </p:cNvPr>
          <p:cNvSpPr txBox="1"/>
          <p:nvPr/>
        </p:nvSpPr>
        <p:spPr>
          <a:xfrm>
            <a:off x="215900" y="3314700"/>
            <a:ext cx="2949465" cy="954300"/>
          </a:xfrm>
          <a:prstGeom prst="rect">
            <a:avLst/>
          </a:prstGeom>
          <a:noFill/>
        </p:spPr>
        <p:txBody>
          <a:bodyPr wrap="square" rtlCol="0">
            <a:spAutoFit/>
          </a:bodyPr>
          <a:lstStyle/>
          <a:p>
            <a:r>
              <a:rPr lang="en-US" b="1" dirty="0"/>
              <a:t>This figure shows </a:t>
            </a:r>
          </a:p>
          <a:p>
            <a:r>
              <a:rPr lang="en-US" b="1" dirty="0"/>
              <a:t>Comparison b/w N,P,K</a:t>
            </a:r>
          </a:p>
          <a:p>
            <a:r>
              <a:rPr lang="en-US" b="1" dirty="0"/>
              <a:t>For different crops </a:t>
            </a:r>
            <a:endParaRPr lang="en-IN" b="1" dirty="0"/>
          </a:p>
        </p:txBody>
      </p:sp>
    </p:spTree>
    <p:extLst>
      <p:ext uri="{BB962C8B-B14F-4D97-AF65-F5344CB8AC3E}">
        <p14:creationId xmlns:p14="http://schemas.microsoft.com/office/powerpoint/2010/main" val="286067731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563</TotalTime>
  <Words>822</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Lato</vt:lpstr>
      <vt:lpstr>Roboto</vt:lpstr>
      <vt:lpstr>system-ui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Lavkesh_ Kumar</cp:lastModifiedBy>
  <cp:revision>11</cp:revision>
  <dcterms:created xsi:type="dcterms:W3CDTF">2024-12-31T09:40:01Z</dcterms:created>
  <dcterms:modified xsi:type="dcterms:W3CDTF">2025-02-09T17:31:22Z</dcterms:modified>
</cp:coreProperties>
</file>