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0318FA-D906-4728-A0D6-0F5E8FE006F3}"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4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282182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195047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39052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0318FA-D906-4728-A0D6-0F5E8FE006F3}"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85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2839413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23290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320590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114418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3A15A9-59EC-418D-8AEA-B9D17FF3EAD9}" type="datetimeFigureOut">
              <a:rPr lang="en-IN" smtClean="0"/>
              <a:t>17-04-2023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0318FA-D906-4728-A0D6-0F5E8FE006F3}" type="slidenum">
              <a:rPr lang="en-IN" smtClean="0"/>
              <a:t>‹#›</a:t>
            </a:fld>
            <a:endParaRPr lang="en-IN" dirty="0"/>
          </a:p>
        </p:txBody>
      </p:sp>
    </p:spTree>
    <p:extLst>
      <p:ext uri="{BB962C8B-B14F-4D97-AF65-F5344CB8AC3E}">
        <p14:creationId xmlns:p14="http://schemas.microsoft.com/office/powerpoint/2010/main" val="10885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3A15A9-59EC-418D-8AEA-B9D17FF3EAD9}" type="datetimeFigureOut">
              <a:rPr lang="en-IN" smtClean="0"/>
              <a:t>17-04-2023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0318FA-D906-4728-A0D6-0F5E8FE006F3}" type="slidenum">
              <a:rPr lang="en-IN" smtClean="0"/>
              <a:t>‹#›</a:t>
            </a:fld>
            <a:endParaRPr lang="en-IN" dirty="0"/>
          </a:p>
        </p:txBody>
      </p:sp>
    </p:spTree>
    <p:extLst>
      <p:ext uri="{BB962C8B-B14F-4D97-AF65-F5344CB8AC3E}">
        <p14:creationId xmlns:p14="http://schemas.microsoft.com/office/powerpoint/2010/main" val="145387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3A15A9-59EC-418D-8AEA-B9D17FF3EAD9}" type="datetimeFigureOut">
              <a:rPr lang="en-IN" smtClean="0"/>
              <a:t>17-04-2023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0318FA-D906-4728-A0D6-0F5E8FE006F3}"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116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5000" b="1" dirty="0" smtClean="0">
                <a:latin typeface="Times New Roman" panose="02020603050405020304" pitchFamily="18" charset="0"/>
                <a:cs typeface="Times New Roman" panose="02020603050405020304" pitchFamily="18" charset="0"/>
              </a:rPr>
              <a:t>Capstone project: Exploratory data analysis</a:t>
            </a:r>
            <a:endParaRPr lang="en-IN" sz="5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ctr"/>
            <a:r>
              <a:rPr lang="en-IN" sz="4000" b="1" dirty="0" smtClean="0">
                <a:solidFill>
                  <a:srgbClr val="002060"/>
                </a:solidFill>
                <a:latin typeface="Times New Roman" panose="02020603050405020304" pitchFamily="18" charset="0"/>
                <a:cs typeface="Times New Roman" panose="02020603050405020304" pitchFamily="18" charset="0"/>
              </a:rPr>
              <a:t>Hotel Booking EDA</a:t>
            </a:r>
          </a:p>
          <a:p>
            <a:pPr algn="ctr"/>
            <a:r>
              <a:rPr lang="en-IN" sz="2000" b="1" dirty="0" smtClean="0">
                <a:solidFill>
                  <a:srgbClr val="002060"/>
                </a:solidFill>
                <a:latin typeface="Times New Roman" panose="02020603050405020304" pitchFamily="18" charset="0"/>
                <a:cs typeface="Times New Roman" panose="02020603050405020304" pitchFamily="18" charset="0"/>
              </a:rPr>
              <a:t>-Lavleen </a:t>
            </a:r>
            <a:r>
              <a:rPr lang="en-IN" sz="2000" b="1" dirty="0" smtClean="0">
                <a:solidFill>
                  <a:srgbClr val="002060"/>
                </a:solidFill>
                <a:latin typeface="Times New Roman" panose="02020603050405020304" pitchFamily="18" charset="0"/>
                <a:cs typeface="Times New Roman" panose="02020603050405020304" pitchFamily="18" charset="0"/>
              </a:rPr>
              <a:t>prabhakar</a:t>
            </a:r>
            <a:r>
              <a:rPr lang="en-IN" sz="2000" b="1" dirty="0" smtClean="0">
                <a:solidFill>
                  <a:srgbClr val="002060"/>
                </a:solidFill>
                <a:latin typeface="Times New Roman" panose="02020603050405020304" pitchFamily="18" charset="0"/>
                <a:cs typeface="Times New Roman" panose="02020603050405020304" pitchFamily="18" charset="0"/>
              </a:rPr>
              <a:t> </a:t>
            </a:r>
            <a:r>
              <a:rPr lang="en-IN" sz="2000" b="1" dirty="0" smtClean="0">
                <a:solidFill>
                  <a:srgbClr val="002060"/>
                </a:solidFill>
                <a:latin typeface="Times New Roman" panose="02020603050405020304" pitchFamily="18" charset="0"/>
                <a:cs typeface="Times New Roman" panose="02020603050405020304" pitchFamily="18" charset="0"/>
              </a:rPr>
              <a:t>dekatey</a:t>
            </a:r>
            <a:endParaRPr lang="en-IN"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87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latin typeface="+mn-lt"/>
              </a:rPr>
              <a:t>4)</a:t>
            </a:r>
            <a:r>
              <a:rPr lang="en-IN" sz="3000" u="sng" dirty="0" smtClean="0">
                <a:latin typeface="+mn-lt"/>
              </a:rPr>
              <a:t> </a:t>
            </a:r>
            <a:r>
              <a:rPr lang="en-US" sz="3200" u="sng" dirty="0">
                <a:latin typeface="+mn-lt"/>
              </a:rPr>
              <a:t>Cancellation percentage related to lead time</a:t>
            </a:r>
            <a:endParaRPr lang="en-IN" sz="3000" u="sng" dirty="0">
              <a:latin typeface="+mn-lt"/>
            </a:endParaRPr>
          </a:p>
        </p:txBody>
      </p:sp>
      <p:sp>
        <p:nvSpPr>
          <p:cNvPr id="5" name="Content Placeholder 4"/>
          <p:cNvSpPr>
            <a:spLocks noGrp="1"/>
          </p:cNvSpPr>
          <p:nvPr>
            <p:ph idx="1"/>
          </p:nvPr>
        </p:nvSpPr>
        <p:spPr/>
        <p:txBody>
          <a:bodyPr/>
          <a:lstStyle/>
          <a:p>
            <a:pPr marL="273050" indent="-273050">
              <a:buFont typeface="Arial" panose="020B0604020202020204" pitchFamily="34" charset="0"/>
              <a:buChar char="•"/>
            </a:pPr>
            <a:r>
              <a:rPr lang="en-US" dirty="0"/>
              <a:t>W</a:t>
            </a:r>
            <a:r>
              <a:rPr lang="en-US" dirty="0" smtClean="0"/>
              <a:t>e</a:t>
            </a:r>
            <a:r>
              <a:rPr lang="en-US" dirty="0"/>
              <a:t> used line plot to see the </a:t>
            </a:r>
            <a:r>
              <a:rPr lang="en-US" dirty="0" smtClean="0"/>
              <a:t>behavior</a:t>
            </a:r>
            <a:r>
              <a:rPr lang="en-US" dirty="0"/>
              <a:t> of reservation cancellation percentage value </a:t>
            </a:r>
            <a:r>
              <a:rPr lang="en-US" dirty="0" smtClean="0"/>
              <a:t>according </a:t>
            </a:r>
            <a:r>
              <a:rPr lang="en-US" dirty="0"/>
              <a:t> to lead time category.</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886" y="3324996"/>
            <a:ext cx="6327102" cy="2866876"/>
          </a:xfrm>
          <a:prstGeom prst="rect">
            <a:avLst/>
          </a:prstGeom>
        </p:spPr>
      </p:pic>
    </p:spTree>
    <p:extLst>
      <p:ext uri="{BB962C8B-B14F-4D97-AF65-F5344CB8AC3E}">
        <p14:creationId xmlns:p14="http://schemas.microsoft.com/office/powerpoint/2010/main" val="627808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latin typeface="+mn-lt"/>
              </a:rPr>
              <a:t>5)</a:t>
            </a:r>
            <a:r>
              <a:rPr lang="en-US" sz="3200" dirty="0"/>
              <a:t> </a:t>
            </a:r>
            <a:r>
              <a:rPr lang="en-US" sz="3200" u="sng" dirty="0">
                <a:latin typeface="+mn-lt"/>
              </a:rPr>
              <a:t>Deposit type which have </a:t>
            </a:r>
            <a:r>
              <a:rPr lang="en-US" sz="3200" u="sng" dirty="0" smtClean="0">
                <a:latin typeface="+mn-lt"/>
              </a:rPr>
              <a:t>cancellation</a:t>
            </a:r>
            <a:r>
              <a:rPr lang="en-IN" sz="3000" u="sng" dirty="0" smtClean="0">
                <a:latin typeface="+mn-lt"/>
              </a:rPr>
              <a:t> </a:t>
            </a:r>
            <a:endParaRPr lang="en-IN" sz="3000" u="sng" dirty="0">
              <a:latin typeface="+mn-lt"/>
            </a:endParaRPr>
          </a:p>
        </p:txBody>
      </p:sp>
      <p:sp>
        <p:nvSpPr>
          <p:cNvPr id="3" name="Content Placeholder 2"/>
          <p:cNvSpPr>
            <a:spLocks noGrp="1"/>
          </p:cNvSpPr>
          <p:nvPr>
            <p:ph sz="half" idx="1"/>
          </p:nvPr>
        </p:nvSpPr>
        <p:spPr/>
        <p:txBody>
          <a:bodyPr>
            <a:normAutofit/>
          </a:bodyPr>
          <a:lstStyle/>
          <a:p>
            <a:pPr marL="273050" indent="-273050">
              <a:buFont typeface="Arial" panose="020B0604020202020204" pitchFamily="34" charset="0"/>
              <a:buChar char="•"/>
            </a:pPr>
            <a:r>
              <a:rPr lang="en-US" dirty="0"/>
              <a:t>W</a:t>
            </a:r>
            <a:r>
              <a:rPr lang="en-US" dirty="0" smtClean="0"/>
              <a:t>e</a:t>
            </a:r>
            <a:r>
              <a:rPr lang="en-US" dirty="0"/>
              <a:t> have used a line plot  so that we can know how the graph falls down or goes up.</a:t>
            </a:r>
          </a:p>
          <a:p>
            <a:pPr marL="273050" indent="-273050">
              <a:buFont typeface="Arial" panose="020B0604020202020204" pitchFamily="34" charset="0"/>
              <a:buChar char="•"/>
            </a:pPr>
            <a:r>
              <a:rPr lang="en-US" dirty="0"/>
              <a:t>W</a:t>
            </a:r>
            <a:r>
              <a:rPr lang="en-US" dirty="0" smtClean="0"/>
              <a:t>e</a:t>
            </a:r>
            <a:r>
              <a:rPr lang="en-US" dirty="0"/>
              <a:t> used bar chart to show the percentage of cancellation belonging to different </a:t>
            </a:r>
            <a:r>
              <a:rPr lang="en-US" dirty="0" smtClean="0"/>
              <a:t>deposit  </a:t>
            </a:r>
            <a:r>
              <a:rPr lang="en-US" dirty="0"/>
              <a:t> type.</a:t>
            </a:r>
          </a:p>
          <a:p>
            <a:pPr marL="273050" indent="-273050">
              <a:buFont typeface="Arial" panose="020B0604020202020204" pitchFamily="34" charset="0"/>
              <a:buChar char="•"/>
            </a:pP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91162" y="1845734"/>
            <a:ext cx="4236480" cy="306746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6096" y="3439236"/>
            <a:ext cx="5235066" cy="2797791"/>
          </a:xfrm>
          <a:prstGeom prst="rect">
            <a:avLst/>
          </a:prstGeom>
        </p:spPr>
      </p:pic>
    </p:spTree>
    <p:extLst>
      <p:ext uri="{BB962C8B-B14F-4D97-AF65-F5344CB8AC3E}">
        <p14:creationId xmlns:p14="http://schemas.microsoft.com/office/powerpoint/2010/main" val="2483864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1" y="286603"/>
            <a:ext cx="10058400" cy="1450757"/>
          </a:xfrm>
        </p:spPr>
        <p:txBody>
          <a:bodyPr>
            <a:normAutofit/>
          </a:bodyPr>
          <a:lstStyle/>
          <a:p>
            <a:r>
              <a:rPr lang="en-IN" sz="3000" dirty="0" smtClean="0">
                <a:latin typeface="+mn-lt"/>
              </a:rPr>
              <a:t>6) </a:t>
            </a:r>
            <a:r>
              <a:rPr lang="en-US" sz="3300" u="sng" dirty="0">
                <a:latin typeface="+mn-lt"/>
              </a:rPr>
              <a:t>Is assigned room type for reserved room type a reason </a:t>
            </a:r>
            <a:r>
              <a:rPr lang="en-US" sz="3300" u="sng" dirty="0" smtClean="0">
                <a:latin typeface="+mn-lt"/>
              </a:rPr>
              <a:t>for           cancellation</a:t>
            </a:r>
            <a:r>
              <a:rPr lang="en-US" sz="3200" dirty="0"/>
              <a:t/>
            </a:r>
            <a:br>
              <a:rPr lang="en-US" sz="3200" dirty="0"/>
            </a:br>
            <a:endParaRPr lang="en-IN" sz="3000" dirty="0">
              <a:latin typeface="+mn-lt"/>
            </a:endParaRPr>
          </a:p>
        </p:txBody>
      </p:sp>
      <p:sp>
        <p:nvSpPr>
          <p:cNvPr id="6" name="Content Placeholder 5"/>
          <p:cNvSpPr>
            <a:spLocks noGrp="1"/>
          </p:cNvSpPr>
          <p:nvPr>
            <p:ph idx="1"/>
          </p:nvPr>
        </p:nvSpPr>
        <p:spPr>
          <a:xfrm>
            <a:off x="1097280" y="1845734"/>
            <a:ext cx="10230362" cy="4023360"/>
          </a:xfrm>
        </p:spPr>
        <p:txBody>
          <a:bodyPr/>
          <a:lstStyle/>
          <a:p>
            <a:pPr marL="273050" indent="-273050">
              <a:buFont typeface="Arial" panose="020B0604020202020204" pitchFamily="34" charset="0"/>
              <a:buChar char="•"/>
            </a:pPr>
            <a:r>
              <a:rPr lang="en-US" dirty="0"/>
              <a:t>H</a:t>
            </a:r>
            <a:r>
              <a:rPr lang="en-US" dirty="0" smtClean="0"/>
              <a:t>ere</a:t>
            </a:r>
            <a:r>
              <a:rPr lang="en-US" dirty="0"/>
              <a:t> we used bar chart to show the customer who have reserved room type but assigned with </a:t>
            </a:r>
            <a:r>
              <a:rPr lang="en-US" dirty="0" smtClean="0"/>
              <a:t>     different</a:t>
            </a:r>
            <a:r>
              <a:rPr lang="en-US" dirty="0"/>
              <a:t> room type and there corresponding reservation cancellation.</a:t>
            </a:r>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69" y="2674961"/>
            <a:ext cx="6086902" cy="3575713"/>
          </a:xfrm>
          <a:prstGeom prst="rect">
            <a:avLst/>
          </a:prstGeom>
        </p:spPr>
      </p:pic>
    </p:spTree>
    <p:extLst>
      <p:ext uri="{BB962C8B-B14F-4D97-AF65-F5344CB8AC3E}">
        <p14:creationId xmlns:p14="http://schemas.microsoft.com/office/powerpoint/2010/main" val="675274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739" y="286603"/>
            <a:ext cx="13129147" cy="1450757"/>
          </a:xfrm>
        </p:spPr>
        <p:txBody>
          <a:bodyPr>
            <a:normAutofit/>
          </a:bodyPr>
          <a:lstStyle/>
          <a:p>
            <a:r>
              <a:rPr lang="en-IN" sz="3000" dirty="0">
                <a:latin typeface="+mn-lt"/>
              </a:rPr>
              <a:t>7</a:t>
            </a:r>
            <a:r>
              <a:rPr lang="en-IN" sz="3300" dirty="0" smtClean="0">
                <a:latin typeface="+mn-lt"/>
              </a:rPr>
              <a:t>) </a:t>
            </a:r>
            <a:r>
              <a:rPr lang="en-US" sz="3300" u="sng" dirty="0">
                <a:latin typeface="+mn-lt"/>
              </a:rPr>
              <a:t>Customer with different number of booking changes doing </a:t>
            </a:r>
            <a:r>
              <a:rPr lang="en-US" sz="3300" u="sng" dirty="0" smtClean="0">
                <a:latin typeface="+mn-lt"/>
              </a:rPr>
              <a:t/>
            </a:r>
            <a:br>
              <a:rPr lang="en-US" sz="3300" u="sng" dirty="0" smtClean="0">
                <a:latin typeface="+mn-lt"/>
              </a:rPr>
            </a:br>
            <a:r>
              <a:rPr lang="en-US" sz="3300" dirty="0" smtClean="0">
                <a:latin typeface="+mn-lt"/>
              </a:rPr>
              <a:t>    </a:t>
            </a:r>
            <a:r>
              <a:rPr lang="en-US" sz="3300" u="sng" dirty="0" smtClean="0">
                <a:latin typeface="+mn-lt"/>
              </a:rPr>
              <a:t>reservation</a:t>
            </a:r>
            <a:r>
              <a:rPr lang="en-US" sz="3300" u="sng" dirty="0">
                <a:latin typeface="+mn-lt"/>
              </a:rPr>
              <a:t> </a:t>
            </a:r>
            <a:r>
              <a:rPr lang="en-US" sz="3300" u="sng" dirty="0" smtClean="0">
                <a:latin typeface="+mn-lt"/>
              </a:rPr>
              <a:t>cancellation</a:t>
            </a:r>
            <a:endParaRPr lang="en-IN" sz="3000" dirty="0">
              <a:latin typeface="+mn-lt"/>
            </a:endParaRPr>
          </a:p>
        </p:txBody>
      </p:sp>
      <p:sp>
        <p:nvSpPr>
          <p:cNvPr id="3" name="Content Placeholder 2"/>
          <p:cNvSpPr>
            <a:spLocks noGrp="1"/>
          </p:cNvSpPr>
          <p:nvPr>
            <p:ph idx="1"/>
          </p:nvPr>
        </p:nvSpPr>
        <p:spPr/>
        <p:txBody>
          <a:bodyPr/>
          <a:lstStyle/>
          <a:p>
            <a:pPr marL="273050" indent="-273050">
              <a:buFont typeface="Arial" panose="020B0604020202020204" pitchFamily="34" charset="0"/>
              <a:buChar char="•"/>
            </a:pPr>
            <a:r>
              <a:rPr lang="en-US" dirty="0"/>
              <a:t>W</a:t>
            </a:r>
            <a:r>
              <a:rPr lang="en-US" dirty="0" smtClean="0"/>
              <a:t>e</a:t>
            </a:r>
            <a:r>
              <a:rPr lang="en-US" dirty="0"/>
              <a:t> used line chart to show how the number of booking changes play a role in cancellation of </a:t>
            </a:r>
            <a:r>
              <a:rPr lang="en-US" dirty="0" smtClean="0"/>
              <a:t>     reservation</a:t>
            </a:r>
            <a:r>
              <a:rPr lang="en-US" dirty="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729" y="2361063"/>
            <a:ext cx="6483109" cy="3828763"/>
          </a:xfrm>
          <a:prstGeom prst="rect">
            <a:avLst/>
          </a:prstGeom>
        </p:spPr>
      </p:pic>
    </p:spTree>
    <p:extLst>
      <p:ext uri="{BB962C8B-B14F-4D97-AF65-F5344CB8AC3E}">
        <p14:creationId xmlns:p14="http://schemas.microsoft.com/office/powerpoint/2010/main" val="2546878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476021" cy="1450757"/>
          </a:xfrm>
        </p:spPr>
        <p:txBody>
          <a:bodyPr>
            <a:normAutofit fontScale="90000"/>
          </a:bodyPr>
          <a:lstStyle/>
          <a:p>
            <a:r>
              <a:rPr lang="en-IN" sz="3000" dirty="0" smtClean="0">
                <a:latin typeface="+mn-lt"/>
              </a:rPr>
              <a:t>8) </a:t>
            </a:r>
            <a:r>
              <a:rPr lang="en-US" sz="3300" u="sng" dirty="0">
                <a:latin typeface="+mn-lt"/>
              </a:rPr>
              <a:t>Customer with different wait duration having reservation </a:t>
            </a:r>
            <a:r>
              <a:rPr lang="en-US" sz="3300" u="sng" dirty="0" smtClean="0">
                <a:latin typeface="+mn-lt"/>
              </a:rPr>
              <a:t>cancelled</a:t>
            </a:r>
            <a:r>
              <a:rPr lang="en-US" sz="3200" u="sng" dirty="0" smtClean="0"/>
              <a:t/>
            </a:r>
            <a:br>
              <a:rPr lang="en-US" sz="3200" u="sng" dirty="0" smtClean="0"/>
            </a:br>
            <a:endParaRPr lang="en-IN" sz="3000" u="sng" dirty="0">
              <a:latin typeface="+mn-lt"/>
            </a:endParaRPr>
          </a:p>
        </p:txBody>
      </p:sp>
      <p:sp>
        <p:nvSpPr>
          <p:cNvPr id="3" name="Content Placeholder 2"/>
          <p:cNvSpPr>
            <a:spLocks noGrp="1"/>
          </p:cNvSpPr>
          <p:nvPr>
            <p:ph idx="1"/>
          </p:nvPr>
        </p:nvSpPr>
        <p:spPr/>
        <p:txBody>
          <a:bodyPr/>
          <a:lstStyle/>
          <a:p>
            <a:pPr marL="273050" indent="-273050">
              <a:buFont typeface="Arial" panose="020B0604020202020204" pitchFamily="34" charset="0"/>
              <a:buChar char="•"/>
            </a:pPr>
            <a:r>
              <a:rPr lang="en-US" dirty="0"/>
              <a:t>W</a:t>
            </a:r>
            <a:r>
              <a:rPr lang="en-US" dirty="0" smtClean="0"/>
              <a:t>e</a:t>
            </a:r>
            <a:r>
              <a:rPr lang="en-US" dirty="0"/>
              <a:t> used line plot chart to show how days in waiting list is involved in reservation cancellation.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037" y="2383452"/>
            <a:ext cx="4125862" cy="3485642"/>
          </a:xfrm>
          <a:prstGeom prst="rect">
            <a:avLst/>
          </a:prstGeom>
        </p:spPr>
      </p:pic>
    </p:spTree>
    <p:extLst>
      <p:ext uri="{BB962C8B-B14F-4D97-AF65-F5344CB8AC3E}">
        <p14:creationId xmlns:p14="http://schemas.microsoft.com/office/powerpoint/2010/main" val="249058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latin typeface="+mn-lt"/>
              </a:rPr>
              <a:t>9)</a:t>
            </a:r>
            <a:r>
              <a:rPr lang="en-IN" sz="3200" dirty="0">
                <a:latin typeface="+mn-lt"/>
              </a:rPr>
              <a:t> Cancellation in different year</a:t>
            </a:r>
            <a:r>
              <a:rPr lang="en-IN" sz="3200" dirty="0" smtClean="0">
                <a:latin typeface="+mn-lt"/>
              </a:rPr>
              <a:t>.</a:t>
            </a:r>
            <a:r>
              <a:rPr lang="en-IN" sz="3000" dirty="0" smtClean="0">
                <a:latin typeface="+mn-lt"/>
              </a:rPr>
              <a:t> </a:t>
            </a:r>
            <a:endParaRPr lang="en-IN" sz="3000" dirty="0">
              <a:latin typeface="+mn-lt"/>
            </a:endParaRPr>
          </a:p>
        </p:txBody>
      </p:sp>
      <p:sp>
        <p:nvSpPr>
          <p:cNvPr id="3" name="Content Placeholder 2"/>
          <p:cNvSpPr>
            <a:spLocks noGrp="1"/>
          </p:cNvSpPr>
          <p:nvPr>
            <p:ph idx="1"/>
          </p:nvPr>
        </p:nvSpPr>
        <p:spPr/>
        <p:txBody>
          <a:bodyPr/>
          <a:lstStyle/>
          <a:p>
            <a:pPr marL="273050" indent="-273050">
              <a:buFont typeface="Arial" panose="020B0604020202020204" pitchFamily="34" charset="0"/>
              <a:buChar char="•"/>
            </a:pPr>
            <a:r>
              <a:rPr lang="en-US" dirty="0"/>
              <a:t>W</a:t>
            </a:r>
            <a:r>
              <a:rPr lang="en-US" dirty="0" smtClean="0"/>
              <a:t>e</a:t>
            </a:r>
            <a:r>
              <a:rPr lang="en-US" dirty="0"/>
              <a:t> used the bar chart to </a:t>
            </a:r>
            <a:r>
              <a:rPr lang="en-US" dirty="0" smtClean="0"/>
              <a:t>find out</a:t>
            </a:r>
            <a:r>
              <a:rPr lang="en-US" dirty="0"/>
              <a:t> which year has maximum number of cancellation.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540" y="2573964"/>
            <a:ext cx="3566167" cy="3566167"/>
          </a:xfrm>
          <a:prstGeom prst="rect">
            <a:avLst/>
          </a:prstGeom>
        </p:spPr>
      </p:pic>
    </p:spTree>
    <p:extLst>
      <p:ext uri="{BB962C8B-B14F-4D97-AF65-F5344CB8AC3E}">
        <p14:creationId xmlns:p14="http://schemas.microsoft.com/office/powerpoint/2010/main" val="2676016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n-lt"/>
              </a:rPr>
              <a:t>Solution to business </a:t>
            </a:r>
            <a:r>
              <a:rPr lang="en-IN" dirty="0" smtClean="0">
                <a:latin typeface="+mn-lt"/>
              </a:rPr>
              <a:t>objective:-</a:t>
            </a:r>
            <a:endParaRPr lang="en-IN" dirty="0">
              <a:latin typeface="+mn-lt"/>
            </a:endParaRPr>
          </a:p>
        </p:txBody>
      </p:sp>
      <p:sp>
        <p:nvSpPr>
          <p:cNvPr id="3" name="Content Placeholder 2"/>
          <p:cNvSpPr>
            <a:spLocks noGrp="1"/>
          </p:cNvSpPr>
          <p:nvPr>
            <p:ph idx="1"/>
          </p:nvPr>
        </p:nvSpPr>
        <p:spPr>
          <a:xfrm>
            <a:off x="1097280" y="1845733"/>
            <a:ext cx="10058400" cy="4404941"/>
          </a:xfrm>
        </p:spPr>
        <p:txBody>
          <a:bodyPr>
            <a:normAutofit fontScale="85000" lnSpcReduction="20000"/>
          </a:bodyPr>
          <a:lstStyle/>
          <a:p>
            <a:pPr marL="95250" indent="-95250"/>
            <a:r>
              <a:rPr lang="en-US" sz="2200" dirty="0"/>
              <a:t>1</a:t>
            </a:r>
            <a:r>
              <a:rPr lang="en-US" sz="2200" dirty="0" smtClean="0"/>
              <a:t>) Its </a:t>
            </a:r>
            <a:r>
              <a:rPr lang="en-US" sz="2200" dirty="0"/>
              <a:t>too risky to sustain a business in portugal country. So you should structure the business in such a way that losses are bearable and services of the hotel should be upto the level of satisfaction of customer.</a:t>
            </a:r>
          </a:p>
          <a:p>
            <a:r>
              <a:rPr lang="en-US" sz="2200" dirty="0"/>
              <a:t>2</a:t>
            </a:r>
            <a:r>
              <a:rPr lang="en-US" sz="2200" dirty="0" smtClean="0"/>
              <a:t>) There </a:t>
            </a:r>
            <a:r>
              <a:rPr lang="en-US" sz="2200" dirty="0"/>
              <a:t>are more customer of the transient customer type and they are from corporate market segment, so we should try to grab more customer from other market segment by creating offers like discounts for group of customers.</a:t>
            </a:r>
          </a:p>
          <a:p>
            <a:r>
              <a:rPr lang="en-US" sz="2200" dirty="0"/>
              <a:t>3</a:t>
            </a:r>
            <a:r>
              <a:rPr lang="en-US" sz="2200" dirty="0" smtClean="0"/>
              <a:t>) We </a:t>
            </a:r>
            <a:r>
              <a:rPr lang="en-US" sz="2200" dirty="0"/>
              <a:t>should keep the maximum limit of lead time so as to reduce the possible number of reservation cancellation.</a:t>
            </a:r>
          </a:p>
          <a:p>
            <a:r>
              <a:rPr lang="en-US" sz="2200" dirty="0"/>
              <a:t>4</a:t>
            </a:r>
            <a:r>
              <a:rPr lang="en-US" sz="2200" dirty="0" smtClean="0"/>
              <a:t>) While </a:t>
            </a:r>
            <a:r>
              <a:rPr lang="en-US" sz="2200" dirty="0"/>
              <a:t>setting up a business you should structure the system such that security deposit are high near to the total </a:t>
            </a:r>
            <a:r>
              <a:rPr lang="en-US" sz="2200" dirty="0" smtClean="0"/>
              <a:t>accommodation </a:t>
            </a:r>
            <a:r>
              <a:rPr lang="en-US" sz="2200" dirty="0"/>
              <a:t>cost. So that the customer will think twice before cancelling reservation.</a:t>
            </a:r>
          </a:p>
          <a:p>
            <a:r>
              <a:rPr lang="en-US" sz="2200" dirty="0"/>
              <a:t>5</a:t>
            </a:r>
            <a:r>
              <a:rPr lang="en-US" sz="2200" dirty="0" smtClean="0"/>
              <a:t>) We </a:t>
            </a:r>
            <a:r>
              <a:rPr lang="en-US" sz="2200" dirty="0"/>
              <a:t>should look after the condition and services provided to 'A' and 'D' type room. And make our rooms competent and satisfactory related to others hotel.</a:t>
            </a:r>
          </a:p>
          <a:p>
            <a:r>
              <a:rPr lang="en-US" sz="2200" dirty="0"/>
              <a:t>6</a:t>
            </a:r>
            <a:r>
              <a:rPr lang="en-US" sz="2200" dirty="0" smtClean="0"/>
              <a:t>) Customers </a:t>
            </a:r>
            <a:r>
              <a:rPr lang="en-US" sz="2200" dirty="0"/>
              <a:t>making booking changes more than thrice are normally not cancelling the reservation.</a:t>
            </a:r>
          </a:p>
          <a:p>
            <a:r>
              <a:rPr lang="en-US" sz="2200" dirty="0"/>
              <a:t>7</a:t>
            </a:r>
            <a:r>
              <a:rPr lang="en-US" sz="2200" dirty="0" smtClean="0"/>
              <a:t>) We </a:t>
            </a:r>
            <a:r>
              <a:rPr lang="en-US" sz="2200" dirty="0"/>
              <a:t>should be prepared to sustain losses as much as happened in year 2016.</a:t>
            </a:r>
          </a:p>
          <a:p>
            <a:endParaRPr lang="en-IN" dirty="0"/>
          </a:p>
        </p:txBody>
      </p:sp>
    </p:spTree>
    <p:extLst>
      <p:ext uri="{BB962C8B-B14F-4D97-AF65-F5344CB8AC3E}">
        <p14:creationId xmlns:p14="http://schemas.microsoft.com/office/powerpoint/2010/main" val="1357227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Conclusion:-</a:t>
            </a:r>
            <a:endParaRPr lang="en-IN" dirty="0">
              <a:latin typeface="+mn-lt"/>
            </a:endParaRPr>
          </a:p>
        </p:txBody>
      </p:sp>
      <p:sp>
        <p:nvSpPr>
          <p:cNvPr id="3" name="Content Placeholder 2"/>
          <p:cNvSpPr>
            <a:spLocks noGrp="1"/>
          </p:cNvSpPr>
          <p:nvPr>
            <p:ph idx="1"/>
          </p:nvPr>
        </p:nvSpPr>
        <p:spPr/>
        <p:txBody>
          <a:bodyPr/>
          <a:lstStyle/>
          <a:p>
            <a:r>
              <a:rPr lang="en-US" sz="3000" dirty="0"/>
              <a:t>We should shape our business in such a way that it should be able to sustain losses due to reservation cancellation in coming year such as it was in 2016, have competent and satisfactory rooms to attract more customer by increasing our reviews positively. Manage lead time and booking changes, so as to keep control of the number of cancellation. Losses should not be only seen from business side it should also be seen from customer side like the condition of the room and services we provide so as to bring loyal customers in the long run.</a:t>
            </a:r>
          </a:p>
          <a:p>
            <a:endParaRPr lang="en-IN" dirty="0"/>
          </a:p>
        </p:txBody>
      </p:sp>
    </p:spTree>
    <p:extLst>
      <p:ext uri="{BB962C8B-B14F-4D97-AF65-F5344CB8AC3E}">
        <p14:creationId xmlns:p14="http://schemas.microsoft.com/office/powerpoint/2010/main" val="3137311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Content:-</a:t>
            </a:r>
            <a:endParaRPr lang="en-IN" dirty="0"/>
          </a:p>
        </p:txBody>
      </p:sp>
      <p:sp>
        <p:nvSpPr>
          <p:cNvPr id="3" name="Content Placeholder 2"/>
          <p:cNvSpPr>
            <a:spLocks noGrp="1"/>
          </p:cNvSpPr>
          <p:nvPr>
            <p:ph idx="1"/>
          </p:nvPr>
        </p:nvSpPr>
        <p:spPr>
          <a:xfrm>
            <a:off x="1097280" y="1845733"/>
            <a:ext cx="10058400" cy="4404941"/>
          </a:xfrm>
        </p:spPr>
        <p:txBody>
          <a:bodyPr>
            <a:normAutofit fontScale="92500" lnSpcReduction="20000"/>
          </a:bodyPr>
          <a:lstStyle/>
          <a:p>
            <a:pPr marL="0" indent="0">
              <a:buNone/>
            </a:pPr>
            <a:r>
              <a:rPr lang="en-IN" dirty="0" smtClean="0"/>
              <a:t>1. Data Visualization-</a:t>
            </a:r>
          </a:p>
          <a:p>
            <a:pPr marL="457200" indent="-457200">
              <a:buAutoNum type="arabicParenR"/>
            </a:pPr>
            <a:r>
              <a:rPr lang="en-US" dirty="0" smtClean="0"/>
              <a:t>Maximum</a:t>
            </a:r>
            <a:r>
              <a:rPr lang="en-US" dirty="0"/>
              <a:t> cancellation considering country, hotel type and customer </a:t>
            </a:r>
            <a:r>
              <a:rPr lang="en-US" dirty="0" smtClean="0"/>
              <a:t>type</a:t>
            </a:r>
          </a:p>
          <a:p>
            <a:pPr marL="457200" indent="-457200">
              <a:buFont typeface="Calibri" panose="020F0502020204030204" pitchFamily="34" charset="0"/>
              <a:buAutoNum type="arabicParenR"/>
            </a:pPr>
            <a:r>
              <a:rPr lang="en-US" dirty="0"/>
              <a:t>C</a:t>
            </a:r>
            <a:r>
              <a:rPr lang="en-US" dirty="0" smtClean="0"/>
              <a:t>ustomer</a:t>
            </a:r>
            <a:r>
              <a:rPr lang="en-US" dirty="0"/>
              <a:t> type which are repeated guest through different channels</a:t>
            </a:r>
          </a:p>
          <a:p>
            <a:pPr marL="457200" indent="-457200">
              <a:buAutoNum type="arabicParenR"/>
            </a:pPr>
            <a:r>
              <a:rPr lang="en-US" dirty="0" smtClean="0"/>
              <a:t>Cancellation related to Lead time.</a:t>
            </a:r>
          </a:p>
          <a:p>
            <a:pPr marL="457200" indent="-457200">
              <a:buFont typeface="Calibri" panose="020F0502020204030204" pitchFamily="34" charset="0"/>
              <a:buAutoNum type="arabicParenR"/>
            </a:pPr>
            <a:r>
              <a:rPr lang="en-US" dirty="0"/>
              <a:t>C</a:t>
            </a:r>
            <a:r>
              <a:rPr lang="en-US" dirty="0" smtClean="0"/>
              <a:t>ancellation</a:t>
            </a:r>
            <a:r>
              <a:rPr lang="en-US" dirty="0"/>
              <a:t> percentage related to lead time</a:t>
            </a:r>
          </a:p>
          <a:p>
            <a:pPr marL="457200" indent="-457200">
              <a:buFont typeface="Calibri" panose="020F0502020204030204" pitchFamily="34" charset="0"/>
              <a:buAutoNum type="arabicParenR"/>
            </a:pPr>
            <a:r>
              <a:rPr lang="en-US" dirty="0"/>
              <a:t>D</a:t>
            </a:r>
            <a:r>
              <a:rPr lang="en-US" dirty="0" smtClean="0"/>
              <a:t>eposit</a:t>
            </a:r>
            <a:r>
              <a:rPr lang="en-US" dirty="0"/>
              <a:t> type which have cancellation</a:t>
            </a:r>
          </a:p>
          <a:p>
            <a:pPr marL="457200" indent="-457200">
              <a:buFont typeface="Calibri" panose="020F0502020204030204" pitchFamily="34" charset="0"/>
              <a:buAutoNum type="arabicParenR"/>
            </a:pPr>
            <a:r>
              <a:rPr lang="en-US" dirty="0"/>
              <a:t>I</a:t>
            </a:r>
            <a:r>
              <a:rPr lang="en-US" dirty="0" smtClean="0"/>
              <a:t>s</a:t>
            </a:r>
            <a:r>
              <a:rPr lang="en-US" dirty="0"/>
              <a:t> assigned room type for reserved room type a reason for cancellation</a:t>
            </a:r>
          </a:p>
          <a:p>
            <a:pPr marL="457200" indent="-457200">
              <a:buFont typeface="Calibri" panose="020F0502020204030204" pitchFamily="34" charset="0"/>
              <a:buAutoNum type="arabicParenR"/>
            </a:pPr>
            <a:r>
              <a:rPr lang="en-US" dirty="0"/>
              <a:t>C</a:t>
            </a:r>
            <a:r>
              <a:rPr lang="en-US" dirty="0" smtClean="0"/>
              <a:t>ustomer</a:t>
            </a:r>
            <a:r>
              <a:rPr lang="en-US" dirty="0"/>
              <a:t> with different number of booking changes doing reservation cancellation</a:t>
            </a:r>
          </a:p>
          <a:p>
            <a:pPr marL="457200" indent="-457200">
              <a:buFont typeface="Calibri" panose="020F0502020204030204" pitchFamily="34" charset="0"/>
              <a:buAutoNum type="arabicParenR"/>
            </a:pPr>
            <a:r>
              <a:rPr lang="en-US" dirty="0"/>
              <a:t>C</a:t>
            </a:r>
            <a:r>
              <a:rPr lang="en-US" dirty="0" smtClean="0"/>
              <a:t>ustomer</a:t>
            </a:r>
            <a:r>
              <a:rPr lang="en-US" dirty="0"/>
              <a:t> with different wait duration having reservation cancelled</a:t>
            </a:r>
          </a:p>
          <a:p>
            <a:pPr marL="457200" indent="-457200">
              <a:buFont typeface="Calibri" panose="020F0502020204030204" pitchFamily="34" charset="0"/>
              <a:buAutoNum type="arabicParenR"/>
            </a:pPr>
            <a:r>
              <a:rPr lang="en-IN" dirty="0"/>
              <a:t>C</a:t>
            </a:r>
            <a:r>
              <a:rPr lang="en-IN" dirty="0" smtClean="0"/>
              <a:t>ancellation</a:t>
            </a:r>
            <a:r>
              <a:rPr lang="en-IN" dirty="0"/>
              <a:t> in different </a:t>
            </a:r>
            <a:r>
              <a:rPr lang="en-IN" dirty="0" smtClean="0"/>
              <a:t>year.</a:t>
            </a:r>
            <a:endParaRPr lang="en-US" dirty="0"/>
          </a:p>
          <a:p>
            <a:pPr marL="0" indent="0">
              <a:buNone/>
            </a:pPr>
            <a:r>
              <a:rPr lang="en-IN" dirty="0" smtClean="0"/>
              <a:t>2. Solution </a:t>
            </a:r>
            <a:r>
              <a:rPr lang="en-IN" dirty="0"/>
              <a:t>to business objective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42185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Problem statement:-</a:t>
            </a:r>
            <a:endParaRPr lang="en-IN" dirty="0">
              <a:latin typeface="+mn-lt"/>
            </a:endParaRPr>
          </a:p>
        </p:txBody>
      </p:sp>
      <p:sp>
        <p:nvSpPr>
          <p:cNvPr id="3" name="Content Placeholder 2"/>
          <p:cNvSpPr>
            <a:spLocks noGrp="1"/>
          </p:cNvSpPr>
          <p:nvPr>
            <p:ph idx="1"/>
          </p:nvPr>
        </p:nvSpPr>
        <p:spPr/>
        <p:txBody>
          <a:bodyPr/>
          <a:lstStyle/>
          <a:p>
            <a:r>
              <a:rPr lang="en-US" sz="3000" dirty="0"/>
              <a:t>There is approximately 37% cancellation during 3 years period </a:t>
            </a:r>
            <a:r>
              <a:rPr lang="en-US" sz="3000" dirty="0" smtClean="0"/>
              <a:t> whose</a:t>
            </a:r>
            <a:r>
              <a:rPr lang="en-US" sz="3000" dirty="0"/>
              <a:t> reason can become reason for falling ratings of the hotels in the long run. so we need to find the reason for cancellation</a:t>
            </a:r>
            <a:r>
              <a:rPr lang="en-US" sz="3000"/>
              <a:t> </a:t>
            </a:r>
            <a:r>
              <a:rPr lang="en-US" sz="3000" smtClean="0"/>
              <a:t> of</a:t>
            </a:r>
            <a:r>
              <a:rPr lang="en-US" sz="3000" dirty="0"/>
              <a:t> booking.</a:t>
            </a:r>
          </a:p>
          <a:p>
            <a:endParaRPr lang="en-IN" dirty="0"/>
          </a:p>
        </p:txBody>
      </p:sp>
    </p:spTree>
    <p:extLst>
      <p:ext uri="{BB962C8B-B14F-4D97-AF65-F5344CB8AC3E}">
        <p14:creationId xmlns:p14="http://schemas.microsoft.com/office/powerpoint/2010/main" val="3644919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Data summary:-</a:t>
            </a:r>
            <a:endParaRPr lang="en-IN" dirty="0">
              <a:latin typeface="+mn-lt"/>
            </a:endParaRPr>
          </a:p>
        </p:txBody>
      </p:sp>
      <p:sp>
        <p:nvSpPr>
          <p:cNvPr id="3" name="Content Placeholder 2"/>
          <p:cNvSpPr>
            <a:spLocks noGrp="1"/>
          </p:cNvSpPr>
          <p:nvPr>
            <p:ph idx="1"/>
          </p:nvPr>
        </p:nvSpPr>
        <p:spPr/>
        <p:txBody>
          <a:bodyPr>
            <a:normAutofit lnSpcReduction="10000"/>
          </a:bodyPr>
          <a:lstStyle/>
          <a:p>
            <a:r>
              <a:rPr lang="en-IN" b="1" dirty="0" smtClean="0"/>
              <a:t>Dataset name:</a:t>
            </a:r>
            <a:r>
              <a:rPr lang="en-IN" dirty="0" smtClean="0"/>
              <a:t> Hotel Bookings.csv</a:t>
            </a:r>
          </a:p>
          <a:p>
            <a:endParaRPr lang="en-IN" dirty="0"/>
          </a:p>
          <a:p>
            <a:r>
              <a:rPr lang="en-IN" b="1" dirty="0" smtClean="0"/>
              <a:t>Dataset Shape: </a:t>
            </a:r>
            <a:r>
              <a:rPr lang="en-IN" dirty="0"/>
              <a:t>(119390, 32</a:t>
            </a:r>
            <a:r>
              <a:rPr lang="en-IN" dirty="0" smtClean="0"/>
              <a:t>)</a:t>
            </a:r>
          </a:p>
          <a:p>
            <a:endParaRPr lang="en-IN" b="1" dirty="0"/>
          </a:p>
          <a:p>
            <a:r>
              <a:rPr lang="en-IN" b="1" dirty="0" smtClean="0"/>
              <a:t>Dataset column: </a:t>
            </a:r>
            <a:r>
              <a:rPr lang="en-IN" dirty="0" smtClean="0"/>
              <a:t>[</a:t>
            </a:r>
            <a:r>
              <a:rPr lang="en-IN" dirty="0"/>
              <a:t>'hotel', 'is_canceled', 'lead_time', 'arrival_date_year', 'arrival_date_month', 'arrival_date_week_number', 'arrival_date_day_of_month', 'stays_in_weekend_nights', 'stays_in_week_nights', 'adults', 'children', 'babies', 'meal', 'country', 'market_segment', 'distribution_channel', 'is_repeated_guest', 'previous_cancellations', 'previous_bookings_not_canceled', 'reserved_room_type', 'assigned_room_type', 'booking_changes', 'deposit_type', 'agent',</a:t>
            </a:r>
            <a:r>
              <a:rPr lang="en-IN" dirty="0" smtClean="0"/>
              <a:t>'company‘, 'days_in_waiting_list</a:t>
            </a:r>
            <a:r>
              <a:rPr lang="en-IN" dirty="0"/>
              <a:t>', 'customer_type', 'adr', 'required_car_parking_spaces', 'total_of_special_requests', 'reservation_status', 'reservation_status_date']</a:t>
            </a:r>
            <a:endParaRPr lang="en-IN" b="1" dirty="0"/>
          </a:p>
        </p:txBody>
      </p:sp>
    </p:spTree>
    <p:extLst>
      <p:ext uri="{BB962C8B-B14F-4D97-AF65-F5344CB8AC3E}">
        <p14:creationId xmlns:p14="http://schemas.microsoft.com/office/powerpoint/2010/main" val="1421663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rPr>
              <a:t>Cleaning dataset:-</a:t>
            </a:r>
            <a:endParaRPr lang="en-IN" dirty="0">
              <a:latin typeface="+mn-lt"/>
            </a:endParaRPr>
          </a:p>
        </p:txBody>
      </p:sp>
      <p:sp>
        <p:nvSpPr>
          <p:cNvPr id="3" name="Content Placeholder 2"/>
          <p:cNvSpPr>
            <a:spLocks noGrp="1"/>
          </p:cNvSpPr>
          <p:nvPr>
            <p:ph idx="1"/>
          </p:nvPr>
        </p:nvSpPr>
        <p:spPr>
          <a:xfrm>
            <a:off x="1097279" y="1845734"/>
            <a:ext cx="10530613" cy="4023360"/>
          </a:xfrm>
        </p:spPr>
        <p:txBody>
          <a:bodyPr>
            <a:normAutofit/>
          </a:bodyPr>
          <a:lstStyle/>
          <a:p>
            <a:r>
              <a:rPr lang="en-US" sz="3000" dirty="0"/>
              <a:t>A</a:t>
            </a:r>
            <a:r>
              <a:rPr lang="en-US" sz="3000" dirty="0" smtClean="0"/>
              <a:t>s</a:t>
            </a:r>
            <a:r>
              <a:rPr lang="en-US" sz="3000" dirty="0"/>
              <a:t> we are not considering agent and company named column </a:t>
            </a:r>
            <a:r>
              <a:rPr lang="en-US" sz="3000" dirty="0" smtClean="0"/>
              <a:t>and</a:t>
            </a:r>
            <a:r>
              <a:rPr lang="en-US" sz="3000" dirty="0"/>
              <a:t> as it has more null values. </a:t>
            </a:r>
            <a:r>
              <a:rPr lang="en-US" sz="3000" dirty="0" smtClean="0"/>
              <a:t>So</a:t>
            </a:r>
            <a:r>
              <a:rPr lang="en-US" sz="3000" dirty="0"/>
              <a:t> </a:t>
            </a:r>
            <a:r>
              <a:rPr lang="en-US" sz="3000" dirty="0" smtClean="0"/>
              <a:t>to</a:t>
            </a:r>
            <a:r>
              <a:rPr lang="en-US" sz="3000" dirty="0"/>
              <a:t> avoid mess we are </a:t>
            </a:r>
            <a:r>
              <a:rPr lang="en-US" sz="3000" dirty="0" smtClean="0"/>
              <a:t>removing this</a:t>
            </a:r>
            <a:r>
              <a:rPr lang="en-US" sz="3000" dirty="0"/>
              <a:t> two </a:t>
            </a:r>
            <a:r>
              <a:rPr lang="en-US" sz="3000" dirty="0" smtClean="0"/>
              <a:t>column.</a:t>
            </a:r>
            <a:endParaRPr lang="en-US" sz="3000" dirty="0"/>
          </a:p>
          <a:p>
            <a:endParaRPr lang="en-IN" sz="3000" dirty="0"/>
          </a:p>
        </p:txBody>
      </p:sp>
    </p:spTree>
    <p:extLst>
      <p:ext uri="{BB962C8B-B14F-4D97-AF65-F5344CB8AC3E}">
        <p14:creationId xmlns:p14="http://schemas.microsoft.com/office/powerpoint/2010/main" val="118941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IN" sz="6000" dirty="0" smtClean="0">
                <a:latin typeface="+mn-lt"/>
              </a:rPr>
              <a:t>Data Visualization:-</a:t>
            </a:r>
            <a:endParaRPr lang="en-IN" sz="6000" dirty="0">
              <a:latin typeface="+mn-lt"/>
            </a:endParaRPr>
          </a:p>
        </p:txBody>
      </p:sp>
    </p:spTree>
    <p:extLst>
      <p:ext uri="{BB962C8B-B14F-4D97-AF65-F5344CB8AC3E}">
        <p14:creationId xmlns:p14="http://schemas.microsoft.com/office/powerpoint/2010/main" val="4070773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234076" cy="1450757"/>
          </a:xfrm>
        </p:spPr>
        <p:txBody>
          <a:bodyPr>
            <a:noAutofit/>
          </a:bodyPr>
          <a:lstStyle/>
          <a:p>
            <a:r>
              <a:rPr lang="en-IN" sz="3000" dirty="0" smtClean="0">
                <a:latin typeface="+mn-lt"/>
              </a:rPr>
              <a:t>1)</a:t>
            </a:r>
            <a:r>
              <a:rPr lang="en-US" sz="3000" u="sng" dirty="0" smtClean="0">
                <a:latin typeface="+mn-lt"/>
              </a:rPr>
              <a:t>Maximum</a:t>
            </a:r>
            <a:r>
              <a:rPr lang="en-US" sz="3000" u="sng" dirty="0">
                <a:latin typeface="+mn-lt"/>
              </a:rPr>
              <a:t> cancellation considering country, hotel type and customer type</a:t>
            </a:r>
            <a:r>
              <a:rPr lang="en-US" sz="3000" dirty="0">
                <a:latin typeface="+mn-lt"/>
              </a:rPr>
              <a:t/>
            </a:r>
            <a:br>
              <a:rPr lang="en-US" sz="3000" dirty="0">
                <a:latin typeface="+mn-lt"/>
              </a:rPr>
            </a:br>
            <a:endParaRPr lang="en-IN" sz="3000" dirty="0">
              <a:latin typeface="+mn-lt"/>
            </a:endParaRPr>
          </a:p>
        </p:txBody>
      </p:sp>
      <p:sp>
        <p:nvSpPr>
          <p:cNvPr id="3" name="Content Placeholder 2"/>
          <p:cNvSpPr>
            <a:spLocks noGrp="1"/>
          </p:cNvSpPr>
          <p:nvPr>
            <p:ph idx="1"/>
          </p:nvPr>
        </p:nvSpPr>
        <p:spPr>
          <a:xfrm>
            <a:off x="1097280" y="1845734"/>
            <a:ext cx="10680738" cy="4023360"/>
          </a:xfrm>
        </p:spPr>
        <p:txBody>
          <a:bodyPr/>
          <a:lstStyle/>
          <a:p>
            <a:pPr marL="273050" indent="-273050">
              <a:buFont typeface="Arial" panose="020B0604020202020204" pitchFamily="34" charset="0"/>
              <a:buChar char="•"/>
            </a:pPr>
            <a:r>
              <a:rPr lang="en-US" dirty="0"/>
              <a:t>W</a:t>
            </a:r>
            <a:r>
              <a:rPr lang="en-US" dirty="0" smtClean="0"/>
              <a:t>e</a:t>
            </a:r>
            <a:r>
              <a:rPr lang="en-US" dirty="0"/>
              <a:t> used simple line plot chart as it will be able to show wide variety of country name on single chart and different customer type having different number of reservation cancellation.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18" y="2497541"/>
            <a:ext cx="10563367" cy="3657600"/>
          </a:xfrm>
          <a:prstGeom prst="rect">
            <a:avLst/>
          </a:prstGeom>
        </p:spPr>
      </p:pic>
    </p:spTree>
    <p:extLst>
      <p:ext uri="{BB962C8B-B14F-4D97-AF65-F5344CB8AC3E}">
        <p14:creationId xmlns:p14="http://schemas.microsoft.com/office/powerpoint/2010/main" val="3572956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284953" cy="1450757"/>
          </a:xfrm>
        </p:spPr>
        <p:txBody>
          <a:bodyPr>
            <a:normAutofit fontScale="90000"/>
          </a:bodyPr>
          <a:lstStyle/>
          <a:p>
            <a:r>
              <a:rPr lang="en-US" sz="3200" dirty="0" smtClean="0">
                <a:latin typeface="+mn-lt"/>
              </a:rPr>
              <a:t>2) </a:t>
            </a:r>
            <a:r>
              <a:rPr lang="en-US" sz="3200" u="sng" dirty="0" smtClean="0">
                <a:latin typeface="+mn-lt"/>
              </a:rPr>
              <a:t>Customer</a:t>
            </a:r>
            <a:r>
              <a:rPr lang="en-US" sz="3200" u="sng" dirty="0">
                <a:latin typeface="+mn-lt"/>
              </a:rPr>
              <a:t> type which are repeated guest through different channels</a:t>
            </a:r>
            <a:r>
              <a:rPr lang="en-US" sz="3200" dirty="0"/>
              <a:t/>
            </a:r>
            <a:br>
              <a:rPr lang="en-US" sz="3200" dirty="0"/>
            </a:br>
            <a:endParaRPr lang="en-IN" sz="3000" dirty="0">
              <a:latin typeface="+mn-lt"/>
            </a:endParaRPr>
          </a:p>
        </p:txBody>
      </p:sp>
      <p:sp>
        <p:nvSpPr>
          <p:cNvPr id="3" name="Content Placeholder 2"/>
          <p:cNvSpPr>
            <a:spLocks noGrp="1"/>
          </p:cNvSpPr>
          <p:nvPr>
            <p:ph idx="1"/>
          </p:nvPr>
        </p:nvSpPr>
        <p:spPr>
          <a:xfrm>
            <a:off x="1097279" y="1845734"/>
            <a:ext cx="10148475" cy="4023360"/>
          </a:xfrm>
        </p:spPr>
        <p:txBody>
          <a:bodyPr/>
          <a:lstStyle/>
          <a:p>
            <a:pPr marL="273050" indent="-273050">
              <a:buFont typeface="Arial" panose="020B0604020202020204" pitchFamily="34" charset="0"/>
              <a:buChar char="•"/>
            </a:pPr>
            <a:r>
              <a:rPr lang="en-US" dirty="0"/>
              <a:t>W</a:t>
            </a:r>
            <a:r>
              <a:rPr lang="en-US" dirty="0" smtClean="0"/>
              <a:t>e</a:t>
            </a:r>
            <a:r>
              <a:rPr lang="en-US" dirty="0"/>
              <a:t> </a:t>
            </a:r>
            <a:r>
              <a:rPr lang="en-US" dirty="0" smtClean="0"/>
              <a:t>used</a:t>
            </a:r>
            <a:r>
              <a:rPr lang="en-US" dirty="0"/>
              <a:t> a bar chart as it is easy and suitable to show the customer type and market segment </a:t>
            </a:r>
            <a:r>
              <a:rPr lang="en-US" dirty="0" smtClean="0"/>
              <a:t>     which</a:t>
            </a:r>
            <a:r>
              <a:rPr lang="en-US" dirty="0"/>
              <a:t> the customer belongs to that is suitable for showing </a:t>
            </a:r>
            <a:r>
              <a:rPr lang="en-US" dirty="0" smtClean="0"/>
              <a:t>categories.</a:t>
            </a:r>
            <a:endParaRPr lang="en-US" dirty="0"/>
          </a:p>
          <a:p>
            <a:pPr marL="273050" indent="-273050">
              <a:buFont typeface="Arial" panose="020B0604020202020204" pitchFamily="34" charset="0"/>
              <a:buChar char="•"/>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75" y="2511189"/>
            <a:ext cx="10058400" cy="3766782"/>
          </a:xfrm>
          <a:prstGeom prst="rect">
            <a:avLst/>
          </a:prstGeom>
        </p:spPr>
      </p:pic>
    </p:spTree>
    <p:extLst>
      <p:ext uri="{BB962C8B-B14F-4D97-AF65-F5344CB8AC3E}">
        <p14:creationId xmlns:p14="http://schemas.microsoft.com/office/powerpoint/2010/main" val="3737622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smtClean="0">
                <a:latin typeface="+mn-lt"/>
              </a:rPr>
              <a:t>3) </a:t>
            </a:r>
            <a:r>
              <a:rPr lang="en-US" sz="3200" u="sng" dirty="0">
                <a:latin typeface="+mn-lt"/>
              </a:rPr>
              <a:t>Cancellation related to Lead time</a:t>
            </a:r>
            <a:endParaRPr lang="en-IN" sz="3000" u="sng" dirty="0">
              <a:latin typeface="+mn-lt"/>
            </a:endParaRPr>
          </a:p>
        </p:txBody>
      </p:sp>
      <p:sp>
        <p:nvSpPr>
          <p:cNvPr id="3" name="Content Placeholder 2"/>
          <p:cNvSpPr>
            <a:spLocks noGrp="1"/>
          </p:cNvSpPr>
          <p:nvPr>
            <p:ph sz="half" idx="1"/>
          </p:nvPr>
        </p:nvSpPr>
        <p:spPr>
          <a:xfrm>
            <a:off x="668740" y="1845734"/>
            <a:ext cx="5431809" cy="4186576"/>
          </a:xfrm>
        </p:spPr>
        <p:txBody>
          <a:bodyPr>
            <a:normAutofit/>
          </a:bodyPr>
          <a:lstStyle/>
          <a:p>
            <a:pPr marL="273050" indent="-273050">
              <a:buFont typeface="Arial" panose="020B0604020202020204" pitchFamily="34" charset="0"/>
              <a:buChar char="•"/>
            </a:pPr>
            <a:r>
              <a:rPr lang="en-US" dirty="0"/>
              <a:t>W</a:t>
            </a:r>
            <a:r>
              <a:rPr lang="en-US" dirty="0" smtClean="0"/>
              <a:t>e</a:t>
            </a:r>
            <a:r>
              <a:rPr lang="en-US" dirty="0"/>
              <a:t> used correlation heat map to show how </a:t>
            </a:r>
            <a:r>
              <a:rPr lang="en-US" dirty="0" smtClean="0"/>
              <a:t>much   </a:t>
            </a:r>
            <a:r>
              <a:rPr lang="en-US" dirty="0"/>
              <a:t> lead time is related to customer who cancel the reservation.</a:t>
            </a:r>
          </a:p>
          <a:p>
            <a:pPr marL="273050" indent="-273050">
              <a:buFont typeface="Arial" panose="020B0604020202020204" pitchFamily="34" charset="0"/>
              <a:buChar char="•"/>
            </a:pPr>
            <a:r>
              <a:rPr lang="en-US" dirty="0"/>
              <a:t>W</a:t>
            </a:r>
            <a:r>
              <a:rPr lang="en-US" dirty="0" smtClean="0"/>
              <a:t>e</a:t>
            </a:r>
            <a:r>
              <a:rPr lang="en-US" dirty="0"/>
              <a:t> </a:t>
            </a:r>
            <a:r>
              <a:rPr lang="en-US" dirty="0" smtClean="0"/>
              <a:t>used</a:t>
            </a:r>
            <a:r>
              <a:rPr lang="en-US" dirty="0"/>
              <a:t> a bar chart to show different category of lead time according to days of lead time v/s </a:t>
            </a:r>
            <a:r>
              <a:rPr lang="en-US" dirty="0" smtClean="0"/>
              <a:t>    number</a:t>
            </a:r>
            <a:r>
              <a:rPr lang="en-US" dirty="0"/>
              <a:t> of reservation cancellation because it </a:t>
            </a:r>
            <a:r>
              <a:rPr lang="en-US" dirty="0" smtClean="0"/>
              <a:t>is      category</a:t>
            </a:r>
            <a:r>
              <a:rPr lang="en-US" dirty="0"/>
              <a:t> v/s number</a:t>
            </a:r>
            <a:r>
              <a:rPr lang="en-US" dirty="0" smtClean="0"/>
              <a:t>.</a:t>
            </a:r>
            <a:endParaRPr lang="en-US" dirty="0"/>
          </a:p>
          <a:p>
            <a:pPr>
              <a:buFont typeface="Arial" panose="020B0604020202020204" pitchFamily="34" charset="0"/>
              <a:buChar char="•"/>
            </a:pP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25912" y="1839507"/>
            <a:ext cx="2737204" cy="178717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44" y="3728832"/>
            <a:ext cx="7083189" cy="2571242"/>
          </a:xfrm>
          <a:prstGeom prst="rect">
            <a:avLst/>
          </a:prstGeom>
        </p:spPr>
      </p:pic>
    </p:spTree>
    <p:extLst>
      <p:ext uri="{BB962C8B-B14F-4D97-AF65-F5344CB8AC3E}">
        <p14:creationId xmlns:p14="http://schemas.microsoft.com/office/powerpoint/2010/main" val="3788083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237</TotalTime>
  <Words>1311</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Retrospect</vt:lpstr>
      <vt:lpstr>Capstone project: Exploratory data analysis</vt:lpstr>
      <vt:lpstr>Content:-</vt:lpstr>
      <vt:lpstr>Problem statement:-</vt:lpstr>
      <vt:lpstr>Data summary:-</vt:lpstr>
      <vt:lpstr>Cleaning dataset:-</vt:lpstr>
      <vt:lpstr>Data Visualization:-</vt:lpstr>
      <vt:lpstr>1)Maximum cancellation considering country, hotel type and customer type </vt:lpstr>
      <vt:lpstr>2) Customer type which are repeated guest through different channels </vt:lpstr>
      <vt:lpstr>3) Cancellation related to Lead time</vt:lpstr>
      <vt:lpstr>4) Cancellation percentage related to lead time</vt:lpstr>
      <vt:lpstr>5) Deposit type which have cancellation </vt:lpstr>
      <vt:lpstr>6) Is assigned room type for reserved room type a reason for           cancellation </vt:lpstr>
      <vt:lpstr>7) Customer with different number of booking changes doing      reservation cancellation</vt:lpstr>
      <vt:lpstr>8) Customer with different wait duration having reservation cancelled </vt:lpstr>
      <vt:lpstr>9) Cancellation in different year. </vt:lpstr>
      <vt:lpstr>Solution to business objective:-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Exploratory data analysis</dc:title>
  <dc:creator>Lavleen Dekatey</dc:creator>
  <cp:lastModifiedBy>Lavleen Dekatey</cp:lastModifiedBy>
  <cp:revision>41</cp:revision>
  <dcterms:created xsi:type="dcterms:W3CDTF">2023-04-15T05:56:09Z</dcterms:created>
  <dcterms:modified xsi:type="dcterms:W3CDTF">2023-04-17T13:52:55Z</dcterms:modified>
</cp:coreProperties>
</file>