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90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9" r:id="rId22"/>
    <p:sldId id="280" r:id="rId23"/>
    <p:sldId id="281" r:id="rId24"/>
    <p:sldId id="295" r:id="rId25"/>
    <p:sldId id="296" r:id="rId26"/>
    <p:sldId id="29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3C96D-1C63-4FE6-99F4-5817F24C0B29}" type="datetimeFigureOut">
              <a:rPr lang="en-US" smtClean="0"/>
              <a:t>8/21/2016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504D1-5232-45CE-87C3-201DDABFF26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422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04D1-5232-45CE-87C3-201DDABFF265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0878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04D1-5232-45CE-87C3-201DDABFF265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8014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04D1-5232-45CE-87C3-201DDABFF265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2937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04D1-5232-45CE-87C3-201DDABFF265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8951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04D1-5232-45CE-87C3-201DDABFF265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282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04D1-5232-45CE-87C3-201DDABFF265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2848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04D1-5232-45CE-87C3-201DDABFF265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9458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04D1-5232-45CE-87C3-201DDABFF265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972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04D1-5232-45CE-87C3-201DDABFF265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9869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04D1-5232-45CE-87C3-201DDABFF265}" type="slidenum">
              <a:rPr lang="en-ZA" smtClean="0"/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0015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04D1-5232-45CE-87C3-201DDABFF265}" type="slidenum">
              <a:rPr lang="en-ZA" smtClean="0"/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462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04D1-5232-45CE-87C3-201DDABFF265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6460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04D1-5232-45CE-87C3-201DDABFF265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862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04D1-5232-45CE-87C3-201DDABFF265}" type="slidenum">
              <a:rPr lang="en-ZA" smtClean="0"/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0474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04D1-5232-45CE-87C3-201DDABFF265}" type="slidenum">
              <a:rPr lang="en-ZA" smtClean="0"/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378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04D1-5232-45CE-87C3-201DDABFF265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028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04D1-5232-45CE-87C3-201DDABFF265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1178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04D1-5232-45CE-87C3-201DDABFF265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580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04D1-5232-45CE-87C3-201DDABFF265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5031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04D1-5232-45CE-87C3-201DDABFF265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410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04D1-5232-45CE-87C3-201DDABFF265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3093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04D1-5232-45CE-87C3-201DDABFF265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662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BB3A70-3911-485E-AC74-CD34A9365A4A}" type="datetimeFigureOut">
              <a:rPr lang="en-US" smtClean="0"/>
              <a:pPr/>
              <a:t>8/21/2016</a:t>
            </a:fld>
            <a:endParaRPr lang="en-Z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2F0333-70C9-45D2-B55C-60B76483DBAD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BB3A70-3911-485E-AC74-CD34A9365A4A}" type="datetimeFigureOut">
              <a:rPr lang="en-US" smtClean="0"/>
              <a:pPr/>
              <a:t>8/21/2016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2F0333-70C9-45D2-B55C-60B76483DBAD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BB3A70-3911-485E-AC74-CD34A9365A4A}" type="datetimeFigureOut">
              <a:rPr lang="en-US" smtClean="0"/>
              <a:pPr/>
              <a:t>8/21/2016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2F0333-70C9-45D2-B55C-60B76483DBAD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BB3A70-3911-485E-AC74-CD34A9365A4A}" type="datetimeFigureOut">
              <a:rPr lang="en-US" smtClean="0"/>
              <a:pPr/>
              <a:t>8/21/2016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2F0333-70C9-45D2-B55C-60B76483DBAD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BB3A70-3911-485E-AC74-CD34A9365A4A}" type="datetimeFigureOut">
              <a:rPr lang="en-US" smtClean="0"/>
              <a:pPr/>
              <a:t>8/21/2016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2F0333-70C9-45D2-B55C-60B76483DBAD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BB3A70-3911-485E-AC74-CD34A9365A4A}" type="datetimeFigureOut">
              <a:rPr lang="en-US" smtClean="0"/>
              <a:pPr/>
              <a:t>8/21/2016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2F0333-70C9-45D2-B55C-60B76483DBAD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BB3A70-3911-485E-AC74-CD34A9365A4A}" type="datetimeFigureOut">
              <a:rPr lang="en-US" smtClean="0"/>
              <a:pPr/>
              <a:t>8/21/2016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2F0333-70C9-45D2-B55C-60B76483DBAD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BB3A70-3911-485E-AC74-CD34A9365A4A}" type="datetimeFigureOut">
              <a:rPr lang="en-US" smtClean="0"/>
              <a:pPr/>
              <a:t>8/21/2016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2F0333-70C9-45D2-B55C-60B76483DBAD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BB3A70-3911-485E-AC74-CD34A9365A4A}" type="datetimeFigureOut">
              <a:rPr lang="en-US" smtClean="0"/>
              <a:pPr/>
              <a:t>8/21/2016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2F0333-70C9-45D2-B55C-60B76483DBAD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BB3A70-3911-485E-AC74-CD34A9365A4A}" type="datetimeFigureOut">
              <a:rPr lang="en-US" smtClean="0"/>
              <a:pPr/>
              <a:t>8/21/2016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2F0333-70C9-45D2-B55C-60B76483DBAD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BB3A70-3911-485E-AC74-CD34A9365A4A}" type="datetimeFigureOut">
              <a:rPr lang="en-US" smtClean="0"/>
              <a:pPr/>
              <a:t>8/21/2016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2F0333-70C9-45D2-B55C-60B76483DBAD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BB3A70-3911-485E-AC74-CD34A9365A4A}" type="datetimeFigureOut">
              <a:rPr lang="en-US" smtClean="0"/>
              <a:pPr/>
              <a:t>8/21/2016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62F0333-70C9-45D2-B55C-60B76483DBAD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Software Testing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251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ZA" b="1" dirty="0" smtClean="0"/>
              <a:t>Prototype walkthroughs</a:t>
            </a:r>
          </a:p>
          <a:p>
            <a:pPr lvl="1"/>
            <a:r>
              <a:rPr lang="en-ZA" dirty="0" smtClean="0"/>
              <a:t>users work through a series of usage scenarios to verify that a user prototype meets their needs.  </a:t>
            </a:r>
          </a:p>
          <a:p>
            <a:pPr lvl="1"/>
            <a:r>
              <a:rPr lang="en-ZA" dirty="0" smtClean="0"/>
              <a:t>scenario testing applied to prototype not domain model.  </a:t>
            </a:r>
          </a:p>
          <a:p>
            <a:pPr lvl="1"/>
            <a:r>
              <a:rPr lang="en-ZA" dirty="0" smtClean="0"/>
              <a:t>Users pretend the prototype is real and attempt to solve real business problems.</a:t>
            </a:r>
          </a:p>
          <a:p>
            <a:r>
              <a:rPr lang="en-ZA" b="1" dirty="0" smtClean="0"/>
              <a:t>User Interface testing</a:t>
            </a:r>
          </a:p>
          <a:p>
            <a:pPr lvl="1"/>
            <a:r>
              <a:rPr lang="en-ZA" dirty="0" smtClean="0"/>
              <a:t>Verification that UI follows the accepted standards </a:t>
            </a:r>
          </a:p>
          <a:p>
            <a:pPr lvl="1"/>
            <a:r>
              <a:rPr lang="en-ZA" dirty="0" smtClean="0"/>
              <a:t>Can be simple </a:t>
            </a:r>
          </a:p>
          <a:p>
            <a:pPr lvl="2"/>
            <a:r>
              <a:rPr lang="en-ZA" dirty="0" smtClean="0"/>
              <a:t>ensuring the application “does the right thing” when subjected to a defined set of user interface events</a:t>
            </a:r>
          </a:p>
          <a:p>
            <a:pPr lvl="1"/>
            <a:r>
              <a:rPr lang="en-ZA" dirty="0" smtClean="0"/>
              <a:t>full-blown usability study  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Models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Models are examined critically by a group of your peers.   </a:t>
            </a:r>
          </a:p>
          <a:p>
            <a:r>
              <a:rPr lang="en-ZA" dirty="0" smtClean="0"/>
              <a:t>Do the models:</a:t>
            </a:r>
          </a:p>
          <a:p>
            <a:pPr lvl="1"/>
            <a:r>
              <a:rPr lang="en-ZA" dirty="0" smtClean="0"/>
              <a:t>Fulfil the needs of the user community</a:t>
            </a:r>
          </a:p>
          <a:p>
            <a:pPr lvl="1"/>
            <a:r>
              <a:rPr lang="en-ZA" dirty="0" smtClean="0"/>
              <a:t>Are easy to maintain and enhance</a:t>
            </a:r>
          </a:p>
          <a:p>
            <a:pPr lvl="1"/>
            <a:r>
              <a:rPr lang="en-ZA" dirty="0" smtClean="0"/>
              <a:t>Allow for easy development</a:t>
            </a:r>
          </a:p>
          <a:p>
            <a:r>
              <a:rPr lang="en-ZA" dirty="0" smtClean="0"/>
              <a:t>Defects can be detected early on</a:t>
            </a:r>
            <a:endParaRPr lang="en-ZA" b="1" dirty="0" smtClean="0"/>
          </a:p>
          <a:p>
            <a:pPr lvl="0"/>
            <a:r>
              <a:rPr lang="en-ZA" b="1" dirty="0" smtClean="0"/>
              <a:t>Get the right people</a:t>
            </a:r>
            <a:endParaRPr lang="en-ZA" dirty="0" smtClean="0"/>
          </a:p>
          <a:p>
            <a:pPr lvl="0"/>
            <a:r>
              <a:rPr lang="en-ZA" b="1" dirty="0" smtClean="0"/>
              <a:t>Stay focused – </a:t>
            </a:r>
            <a:r>
              <a:rPr lang="en-ZA" dirty="0" smtClean="0"/>
              <a:t>if its a requirements review not time to discuss DB design</a:t>
            </a:r>
          </a:p>
          <a:p>
            <a:pPr lvl="0"/>
            <a:r>
              <a:rPr lang="en-ZA" b="1" dirty="0" smtClean="0"/>
              <a:t>Set expectations ahead of time.  </a:t>
            </a:r>
            <a:r>
              <a:rPr lang="en-ZA" dirty="0" smtClean="0"/>
              <a:t>Make reviewers aware of the following:</a:t>
            </a:r>
          </a:p>
          <a:p>
            <a:pPr lvl="1"/>
            <a:r>
              <a:rPr lang="en-ZA" dirty="0" smtClean="0"/>
              <a:t>The more detail in a document the more chance of finding fault</a:t>
            </a:r>
          </a:p>
          <a:p>
            <a:pPr lvl="1"/>
            <a:r>
              <a:rPr lang="en-ZA" dirty="0" smtClean="0"/>
              <a:t>Evolutionary approaches yield documentation that is not fully complete until software is ready to ship.</a:t>
            </a:r>
          </a:p>
          <a:p>
            <a:pPr lvl="1"/>
            <a:r>
              <a:rPr lang="en-ZA" dirty="0" smtClean="0"/>
              <a:t>Agile developers travel ‘light’</a:t>
            </a:r>
          </a:p>
          <a:p>
            <a:pPr lvl="1"/>
            <a:r>
              <a:rPr lang="en-ZA" dirty="0" smtClean="0"/>
              <a:t>Finding many faults may imply the review has performed well.</a:t>
            </a:r>
          </a:p>
          <a:p>
            <a:pPr lvl="1"/>
            <a:r>
              <a:rPr lang="en-ZA" dirty="0" smtClean="0"/>
              <a:t>The goal is to find gaps and errors.</a:t>
            </a:r>
          </a:p>
          <a:p>
            <a:pPr lvl="0"/>
            <a:r>
              <a:rPr lang="en-ZA" b="1" dirty="0" smtClean="0"/>
              <a:t>Understand you cannot review everything. </a:t>
            </a:r>
          </a:p>
          <a:p>
            <a:pPr lvl="0"/>
            <a:r>
              <a:rPr lang="en-ZA" b="1" dirty="0" smtClean="0"/>
              <a:t>Focus on communication – </a:t>
            </a:r>
            <a:r>
              <a:rPr lang="en-ZA" dirty="0" smtClean="0"/>
              <a:t>Stakeholder/co-worker feedback while modelling more important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Testing Models – Model Reviews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To perform code, system and user testing you need to develop a series of test cases and then run them.  </a:t>
            </a:r>
          </a:p>
          <a:p>
            <a:r>
              <a:rPr lang="en-ZA" dirty="0" smtClean="0"/>
              <a:t>A test case should describe:</a:t>
            </a:r>
          </a:p>
          <a:p>
            <a:pPr lvl="1"/>
            <a:r>
              <a:rPr lang="en-ZA" dirty="0" smtClean="0"/>
              <a:t>Its purpose</a:t>
            </a:r>
          </a:p>
          <a:p>
            <a:pPr lvl="1"/>
            <a:r>
              <a:rPr lang="en-ZA" dirty="0" smtClean="0"/>
              <a:t>Setup required prior to testing </a:t>
            </a:r>
          </a:p>
          <a:p>
            <a:pPr lvl="1"/>
            <a:r>
              <a:rPr lang="en-ZA" dirty="0" smtClean="0"/>
              <a:t>Steps of the test</a:t>
            </a:r>
          </a:p>
          <a:p>
            <a:pPr lvl="1"/>
            <a:r>
              <a:rPr lang="en-ZA" dirty="0" smtClean="0"/>
              <a:t>The expected results</a:t>
            </a:r>
          </a:p>
          <a:p>
            <a:pPr lvl="1"/>
            <a:r>
              <a:rPr lang="en-ZA" dirty="0" smtClean="0"/>
              <a:t>Actual Results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Testing your code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563" y="1196752"/>
            <a:ext cx="8786874" cy="5472608"/>
          </a:xfrm>
        </p:spPr>
        <p:txBody>
          <a:bodyPr>
            <a:normAutofit fontScale="47500" lnSpcReduction="20000"/>
          </a:bodyPr>
          <a:lstStyle/>
          <a:p>
            <a:pPr marL="109728" lv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ZA" sz="5100" b="1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Black-box testing  </a:t>
            </a:r>
            <a:endParaRPr lang="en-ZA" sz="5100" b="1" u="sng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9728" lv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ZA" sz="4200" i="1" dirty="0" smtClean="0"/>
              <a:t>The </a:t>
            </a:r>
            <a:r>
              <a:rPr lang="en-ZA" sz="4200" i="1" dirty="0" smtClean="0"/>
              <a:t>goal being to ensure a system can do what it should without concerning yourself with how it does it.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ZA" sz="4200" b="1" dirty="0" smtClean="0"/>
              <a:t>Advantages</a:t>
            </a:r>
            <a:r>
              <a:rPr lang="en-ZA" sz="4200" b="1" dirty="0" smtClean="0"/>
              <a:t>: 	</a:t>
            </a:r>
            <a:r>
              <a:rPr lang="en-ZA" sz="4200" b="1" dirty="0" smtClean="0"/>
              <a:t>    </a:t>
            </a:r>
            <a:r>
              <a:rPr lang="en-ZA" sz="4200" dirty="0" smtClean="0"/>
              <a:t>Can </a:t>
            </a:r>
            <a:r>
              <a:rPr lang="en-ZA" sz="4200" dirty="0" smtClean="0"/>
              <a:t>prove application fulfils defined </a:t>
            </a:r>
            <a:r>
              <a:rPr lang="en-ZA" sz="4200" dirty="0" smtClean="0"/>
              <a:t>requirements</a:t>
            </a:r>
            <a:r>
              <a:rPr lang="en-ZA" sz="4200" dirty="0" smtClean="0"/>
              <a:t>.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ZA" sz="4200" b="1" dirty="0" smtClean="0"/>
              <a:t>Disadvantages</a:t>
            </a:r>
            <a:r>
              <a:rPr lang="en-ZA" sz="4200" b="1" dirty="0" smtClean="0"/>
              <a:t>:</a:t>
            </a:r>
            <a:r>
              <a:rPr lang="en-ZA" sz="4200" dirty="0" smtClean="0"/>
              <a:t> </a:t>
            </a:r>
            <a:r>
              <a:rPr lang="en-ZA" sz="4200" dirty="0" smtClean="0"/>
              <a:t> Does </a:t>
            </a:r>
            <a:r>
              <a:rPr lang="en-ZA" sz="4200" dirty="0" smtClean="0"/>
              <a:t>not show the internals of system work.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endParaRPr lang="en-ZA" dirty="0" smtClean="0"/>
          </a:p>
          <a:p>
            <a:pPr marL="109728" lv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ZA" sz="5100" b="1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White-box testing </a:t>
            </a:r>
            <a:endParaRPr lang="en-ZA" sz="5100" b="1" u="sng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9728" lv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ZA" b="1" dirty="0" smtClean="0"/>
              <a:t> </a:t>
            </a:r>
            <a:r>
              <a:rPr lang="en-ZA" sz="4000" i="1" dirty="0" smtClean="0"/>
              <a:t>Look at code and then create test cases that exercise it.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ZA" sz="4000" b="1" dirty="0" smtClean="0"/>
              <a:t>Advantages</a:t>
            </a:r>
            <a:r>
              <a:rPr lang="en-ZA" sz="4000" dirty="0" smtClean="0"/>
              <a:t> </a:t>
            </a:r>
            <a:r>
              <a:rPr lang="en-ZA" sz="4000" dirty="0" smtClean="0"/>
              <a:t>: </a:t>
            </a:r>
            <a:r>
              <a:rPr lang="en-ZA" sz="4000" dirty="0" smtClean="0"/>
              <a:t>    Enables </a:t>
            </a:r>
            <a:r>
              <a:rPr lang="en-ZA" sz="4000" dirty="0" smtClean="0"/>
              <a:t>you to write tests that exercise </a:t>
            </a:r>
            <a:r>
              <a:rPr lang="en-ZA" sz="4000" dirty="0" smtClean="0"/>
              <a:t>specific lines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ZA" sz="4000" dirty="0"/>
              <a:t> </a:t>
            </a:r>
            <a:r>
              <a:rPr lang="en-ZA" sz="4000" dirty="0" smtClean="0"/>
              <a:t>                       </a:t>
            </a:r>
            <a:r>
              <a:rPr lang="en-ZA" sz="4000" dirty="0" smtClean="0"/>
              <a:t> </a:t>
            </a:r>
            <a:r>
              <a:rPr lang="en-ZA" sz="4000" dirty="0" smtClean="0"/>
              <a:t>of code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ZA" sz="4000" b="1" dirty="0" smtClean="0"/>
              <a:t>Disadvantages</a:t>
            </a:r>
            <a:r>
              <a:rPr lang="en-ZA" sz="4000" dirty="0" smtClean="0"/>
              <a:t>:  </a:t>
            </a:r>
            <a:r>
              <a:rPr lang="en-ZA" sz="4000" dirty="0" smtClean="0"/>
              <a:t>Does </a:t>
            </a:r>
            <a:r>
              <a:rPr lang="en-ZA" sz="4000" dirty="0" smtClean="0"/>
              <a:t>not ensure code fulfils actual </a:t>
            </a:r>
            <a:r>
              <a:rPr lang="en-ZA" sz="4000" dirty="0" smtClean="0"/>
              <a:t>requirements.</a:t>
            </a:r>
            <a:endParaRPr lang="en-ZA" sz="40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ZA" sz="4000" b="1" dirty="0" smtClean="0"/>
              <a:t>			</a:t>
            </a:r>
            <a:r>
              <a:rPr lang="en-ZA" sz="4000" b="1" dirty="0" smtClean="0"/>
              <a:t>    </a:t>
            </a:r>
            <a:r>
              <a:rPr lang="en-ZA" sz="4000" dirty="0" smtClean="0"/>
              <a:t>Testing </a:t>
            </a:r>
            <a:r>
              <a:rPr lang="en-ZA" sz="4000" dirty="0" smtClean="0"/>
              <a:t>code becomes highly coupled to </a:t>
            </a:r>
            <a:r>
              <a:rPr lang="en-ZA" sz="4000" dirty="0" smtClean="0"/>
              <a:t>application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ZA" sz="4000" dirty="0"/>
              <a:t> </a:t>
            </a:r>
            <a:r>
              <a:rPr lang="en-ZA" sz="4000" dirty="0" smtClean="0"/>
              <a:t>                     </a:t>
            </a:r>
            <a:r>
              <a:rPr lang="en-ZA" sz="4000" dirty="0" smtClean="0"/>
              <a:t>    code</a:t>
            </a:r>
            <a:endParaRPr lang="en-ZA" sz="40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ZA" dirty="0" smtClean="0"/>
              <a:t>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Traditional Testing Concepts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pPr marL="109728" lvl="0" indent="0">
              <a:buNone/>
            </a:pPr>
            <a:r>
              <a:rPr lang="en-ZA" sz="2600" b="1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Boundary value testing </a:t>
            </a:r>
            <a:endParaRPr lang="en-ZA" sz="2600" b="1" u="sng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9728" lvl="0" indent="0">
              <a:buNone/>
            </a:pPr>
            <a:r>
              <a:rPr lang="en-ZA" sz="2000" i="1" dirty="0" smtClean="0"/>
              <a:t>Testing </a:t>
            </a:r>
            <a:r>
              <a:rPr lang="en-ZA" sz="2000" i="1" dirty="0" smtClean="0"/>
              <a:t>code to handle extreme or unusual situations</a:t>
            </a:r>
          </a:p>
          <a:p>
            <a:pPr>
              <a:buNone/>
            </a:pPr>
            <a:r>
              <a:rPr lang="en-ZA" sz="2000" b="1" dirty="0" smtClean="0"/>
              <a:t>Advantages</a:t>
            </a:r>
            <a:r>
              <a:rPr lang="en-ZA" sz="2000" b="1" dirty="0" smtClean="0"/>
              <a:t>: 	</a:t>
            </a:r>
            <a:r>
              <a:rPr lang="en-ZA" sz="2000" b="1" dirty="0" smtClean="0"/>
              <a:t>     </a:t>
            </a:r>
            <a:r>
              <a:rPr lang="en-ZA" sz="2000" dirty="0" smtClean="0"/>
              <a:t>Confirms </a:t>
            </a:r>
            <a:r>
              <a:rPr lang="en-ZA" sz="2000" dirty="0" smtClean="0"/>
              <a:t>code can handle </a:t>
            </a:r>
            <a:r>
              <a:rPr lang="en-ZA" sz="2000" dirty="0" smtClean="0"/>
              <a:t>extreme/unusual </a:t>
            </a:r>
          </a:p>
          <a:p>
            <a:pPr>
              <a:buNone/>
            </a:pPr>
            <a:r>
              <a:rPr lang="en-ZA" sz="2000" dirty="0"/>
              <a:t> </a:t>
            </a:r>
            <a:r>
              <a:rPr lang="en-ZA" sz="2000" dirty="0" smtClean="0"/>
              <a:t>                         </a:t>
            </a:r>
            <a:r>
              <a:rPr lang="en-ZA" sz="2000" dirty="0" smtClean="0"/>
              <a:t>situations</a:t>
            </a:r>
            <a:r>
              <a:rPr lang="en-ZA" sz="2000" dirty="0" smtClean="0"/>
              <a:t>.</a:t>
            </a:r>
          </a:p>
          <a:p>
            <a:pPr>
              <a:buNone/>
            </a:pPr>
            <a:r>
              <a:rPr lang="en-ZA" sz="2000" b="1" dirty="0" smtClean="0"/>
              <a:t>Disadvantages</a:t>
            </a:r>
            <a:r>
              <a:rPr lang="en-ZA" sz="2000" b="1" dirty="0" smtClean="0"/>
              <a:t>: </a:t>
            </a:r>
            <a:r>
              <a:rPr lang="en-ZA" sz="2000" b="1" dirty="0" smtClean="0"/>
              <a:t>  </a:t>
            </a:r>
            <a:r>
              <a:rPr lang="en-ZA" sz="2000" dirty="0" smtClean="0"/>
              <a:t>Might </a:t>
            </a:r>
            <a:r>
              <a:rPr lang="en-ZA" sz="2000" dirty="0" smtClean="0"/>
              <a:t>miss the usual errors.</a:t>
            </a:r>
          </a:p>
          <a:p>
            <a:pPr>
              <a:buNone/>
            </a:pPr>
            <a:r>
              <a:rPr lang="en-ZA" dirty="0" smtClean="0"/>
              <a:t> </a:t>
            </a:r>
          </a:p>
          <a:p>
            <a:pPr marL="109728" lvl="0" indent="0">
              <a:buNone/>
            </a:pPr>
            <a:r>
              <a:rPr lang="en-ZA" sz="2400" b="1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Unit testing </a:t>
            </a:r>
          </a:p>
          <a:p>
            <a:pPr marL="109728" lvl="0" indent="0">
              <a:buNone/>
            </a:pPr>
            <a:r>
              <a:rPr lang="en-ZA" sz="2000" i="1" dirty="0" smtClean="0"/>
              <a:t>Testing of an item (operation) in isolation.</a:t>
            </a:r>
          </a:p>
          <a:p>
            <a:pPr>
              <a:buNone/>
            </a:pPr>
            <a:r>
              <a:rPr lang="en-ZA" sz="2000" b="1" dirty="0" smtClean="0"/>
              <a:t>Advantages</a:t>
            </a:r>
            <a:r>
              <a:rPr lang="en-ZA" sz="2000" b="1" dirty="0" smtClean="0"/>
              <a:t>: 	</a:t>
            </a:r>
            <a:r>
              <a:rPr lang="en-ZA" sz="2000" b="1" dirty="0" smtClean="0"/>
              <a:t>     </a:t>
            </a:r>
            <a:r>
              <a:rPr lang="en-ZA" sz="2000" dirty="0" smtClean="0"/>
              <a:t>Tests </a:t>
            </a:r>
            <a:r>
              <a:rPr lang="en-ZA" sz="2000" dirty="0" smtClean="0"/>
              <a:t>small pieces of code </a:t>
            </a:r>
            <a:r>
              <a:rPr lang="en-ZA" sz="2000" dirty="0" smtClean="0"/>
              <a:t>in isolation</a:t>
            </a:r>
            <a:r>
              <a:rPr lang="en-ZA" sz="2000" dirty="0" smtClean="0"/>
              <a:t>.</a:t>
            </a:r>
          </a:p>
          <a:p>
            <a:pPr>
              <a:buNone/>
            </a:pPr>
            <a:r>
              <a:rPr lang="en-ZA" sz="2000" dirty="0" smtClean="0"/>
              <a:t>	         	</a:t>
            </a:r>
            <a:r>
              <a:rPr lang="en-ZA" sz="2000" dirty="0" smtClean="0"/>
              <a:t>     Easy </a:t>
            </a:r>
            <a:r>
              <a:rPr lang="en-ZA" sz="2000" dirty="0" smtClean="0"/>
              <a:t>to formulate due to size.</a:t>
            </a:r>
          </a:p>
          <a:p>
            <a:pPr>
              <a:buNone/>
            </a:pPr>
            <a:r>
              <a:rPr lang="en-ZA" sz="2000" b="1" dirty="0" smtClean="0"/>
              <a:t>Disadvantages</a:t>
            </a:r>
            <a:r>
              <a:rPr lang="en-ZA" sz="2000" b="1" dirty="0" smtClean="0"/>
              <a:t>:  </a:t>
            </a:r>
            <a:r>
              <a:rPr lang="en-ZA" sz="2000" b="1" dirty="0" smtClean="0"/>
              <a:t> </a:t>
            </a:r>
            <a:r>
              <a:rPr lang="en-ZA" sz="2000" dirty="0" smtClean="0"/>
              <a:t>Individual </a:t>
            </a:r>
            <a:r>
              <a:rPr lang="en-ZA" sz="2000" dirty="0" smtClean="0"/>
              <a:t>portions might work on </a:t>
            </a:r>
            <a:r>
              <a:rPr lang="en-ZA" sz="2000" dirty="0" smtClean="0"/>
              <a:t>their </a:t>
            </a:r>
            <a:r>
              <a:rPr lang="en-ZA" sz="2000" dirty="0" smtClean="0"/>
              <a:t>own </a:t>
            </a:r>
            <a:r>
              <a:rPr lang="en-ZA" sz="2000" dirty="0" smtClean="0"/>
              <a:t> </a:t>
            </a:r>
          </a:p>
          <a:p>
            <a:pPr>
              <a:buNone/>
            </a:pPr>
            <a:r>
              <a:rPr lang="en-ZA" sz="2000" dirty="0"/>
              <a:t> </a:t>
            </a:r>
            <a:r>
              <a:rPr lang="en-ZA" sz="2000" dirty="0" smtClean="0"/>
              <a:t>                      </a:t>
            </a:r>
            <a:r>
              <a:rPr lang="en-ZA" sz="2000" dirty="0" smtClean="0"/>
              <a:t>   but </a:t>
            </a:r>
            <a:r>
              <a:rPr lang="en-ZA" sz="2000" dirty="0" smtClean="0"/>
              <a:t>not with other 	</a:t>
            </a:r>
            <a:r>
              <a:rPr lang="en-ZA" sz="2000" dirty="0" smtClean="0"/>
              <a:t>portions</a:t>
            </a:r>
            <a:r>
              <a:rPr lang="en-ZA" sz="2000" dirty="0" smtClean="0"/>
              <a:t>.</a:t>
            </a:r>
          </a:p>
          <a:p>
            <a:pPr>
              <a:buNone/>
            </a:pPr>
            <a:r>
              <a:rPr lang="en-ZA" dirty="0" smtClean="0"/>
              <a:t> 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Traditional Testing Concepts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/>
          <a:p>
            <a:pPr marL="109728" lvl="0" indent="0">
              <a:buNone/>
            </a:pPr>
            <a:r>
              <a:rPr lang="en-ZA" sz="2600" b="1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Integration testing  </a:t>
            </a:r>
            <a:endParaRPr lang="en-ZA" sz="2600" b="1" u="sng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9728" lvl="0" indent="0">
              <a:buNone/>
            </a:pPr>
            <a:r>
              <a:rPr lang="en-ZA" sz="2000" i="1" dirty="0" smtClean="0"/>
              <a:t>Testing </a:t>
            </a:r>
            <a:r>
              <a:rPr lang="en-ZA" sz="2000" i="1" dirty="0" smtClean="0"/>
              <a:t>a collection of items to validate they work </a:t>
            </a:r>
            <a:r>
              <a:rPr lang="en-ZA" sz="2000" i="1" dirty="0" smtClean="0"/>
              <a:t>together.</a:t>
            </a:r>
            <a:endParaRPr lang="en-ZA" sz="2000" i="1" dirty="0" smtClean="0"/>
          </a:p>
          <a:p>
            <a:pPr>
              <a:buNone/>
            </a:pPr>
            <a:r>
              <a:rPr lang="en-ZA" sz="2000" b="1" dirty="0" smtClean="0"/>
              <a:t>Advantages</a:t>
            </a:r>
            <a:r>
              <a:rPr lang="en-ZA" sz="2000" b="1" dirty="0" smtClean="0"/>
              <a:t>: </a:t>
            </a:r>
            <a:r>
              <a:rPr lang="en-ZA" sz="2000" b="1" dirty="0" smtClean="0"/>
              <a:t>       </a:t>
            </a:r>
            <a:r>
              <a:rPr lang="en-ZA" sz="2000" dirty="0" smtClean="0"/>
              <a:t>Validates that all pieces work together.</a:t>
            </a:r>
          </a:p>
          <a:p>
            <a:pPr>
              <a:buNone/>
            </a:pPr>
            <a:r>
              <a:rPr lang="en-ZA" sz="2000" b="1" dirty="0" smtClean="0"/>
              <a:t>Disadvantages</a:t>
            </a:r>
            <a:r>
              <a:rPr lang="en-ZA" sz="2000" b="1" dirty="0" smtClean="0"/>
              <a:t>:  </a:t>
            </a:r>
            <a:r>
              <a:rPr lang="en-ZA" sz="2000" b="1" dirty="0" smtClean="0"/>
              <a:t>  </a:t>
            </a:r>
            <a:r>
              <a:rPr lang="en-ZA" sz="2000" dirty="0" smtClean="0"/>
              <a:t>Can </a:t>
            </a:r>
            <a:r>
              <a:rPr lang="en-ZA" sz="2000" dirty="0" smtClean="0"/>
              <a:t>be difficult to formulate test </a:t>
            </a:r>
            <a:r>
              <a:rPr lang="en-ZA" sz="2000" dirty="0" smtClean="0"/>
              <a:t>cases</a:t>
            </a:r>
            <a:r>
              <a:rPr lang="en-ZA" sz="2000" dirty="0" smtClean="0"/>
              <a:t>.</a:t>
            </a:r>
          </a:p>
          <a:p>
            <a:pPr>
              <a:buNone/>
            </a:pPr>
            <a:r>
              <a:rPr lang="en-ZA" sz="2000" b="1" dirty="0" smtClean="0"/>
              <a:t>   		</a:t>
            </a:r>
            <a:r>
              <a:rPr lang="en-ZA" sz="2000" b="1" dirty="0" smtClean="0"/>
              <a:t>                 </a:t>
            </a:r>
            <a:r>
              <a:rPr lang="en-ZA" sz="2000" dirty="0" smtClean="0"/>
              <a:t>Does </a:t>
            </a:r>
            <a:r>
              <a:rPr lang="en-ZA" sz="2000" dirty="0" smtClean="0"/>
              <a:t>not work well if individual </a:t>
            </a:r>
            <a:r>
              <a:rPr lang="en-ZA" sz="2000" dirty="0" smtClean="0"/>
              <a:t>pieces </a:t>
            </a:r>
            <a:r>
              <a:rPr lang="en-ZA" sz="2000" dirty="0" smtClean="0"/>
              <a:t>have </a:t>
            </a:r>
            <a:endParaRPr lang="en-ZA" sz="2000" dirty="0" smtClean="0"/>
          </a:p>
          <a:p>
            <a:pPr>
              <a:buNone/>
            </a:pPr>
            <a:r>
              <a:rPr lang="en-ZA" sz="2000" dirty="0"/>
              <a:t> </a:t>
            </a:r>
            <a:r>
              <a:rPr lang="en-ZA" sz="2000" dirty="0" smtClean="0"/>
              <a:t>                          </a:t>
            </a:r>
            <a:r>
              <a:rPr lang="en-ZA" sz="2000" dirty="0" smtClean="0"/>
              <a:t>not </a:t>
            </a:r>
            <a:r>
              <a:rPr lang="en-ZA" sz="2000" dirty="0" smtClean="0"/>
              <a:t>been unit tested.</a:t>
            </a:r>
          </a:p>
          <a:p>
            <a:pPr>
              <a:buNone/>
            </a:pPr>
            <a:r>
              <a:rPr lang="en-ZA" dirty="0" smtClean="0"/>
              <a:t> </a:t>
            </a:r>
            <a:endParaRPr lang="en-ZA" b="1" dirty="0" smtClean="0"/>
          </a:p>
          <a:p>
            <a:pPr marL="109728" lvl="0" indent="0">
              <a:buNone/>
            </a:pPr>
            <a:r>
              <a:rPr lang="en-ZA" sz="2600" b="1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Coverage testing </a:t>
            </a:r>
            <a:endParaRPr lang="en-ZA" sz="2600" b="1" u="sng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9728" lvl="0" indent="0">
              <a:buNone/>
            </a:pPr>
            <a:r>
              <a:rPr lang="en-ZA" sz="2000" i="1" dirty="0" smtClean="0"/>
              <a:t>Testing </a:t>
            </a:r>
            <a:r>
              <a:rPr lang="en-ZA" sz="2000" i="1" dirty="0" smtClean="0"/>
              <a:t>of all code paths.</a:t>
            </a:r>
          </a:p>
          <a:p>
            <a:pPr>
              <a:buNone/>
            </a:pPr>
            <a:r>
              <a:rPr lang="en-ZA" sz="2000" b="1" dirty="0" smtClean="0"/>
              <a:t>Advantages</a:t>
            </a:r>
            <a:r>
              <a:rPr lang="en-ZA" sz="2000" b="1" dirty="0" smtClean="0"/>
              <a:t>:  	</a:t>
            </a:r>
            <a:r>
              <a:rPr lang="en-ZA" sz="2000" b="1" dirty="0" smtClean="0"/>
              <a:t>     </a:t>
            </a:r>
            <a:r>
              <a:rPr lang="en-ZA" sz="2000" dirty="0" smtClean="0"/>
              <a:t>Ensure </a:t>
            </a:r>
            <a:r>
              <a:rPr lang="en-ZA" sz="2000" dirty="0" smtClean="0"/>
              <a:t>all lines of code are tested.</a:t>
            </a:r>
          </a:p>
          <a:p>
            <a:pPr>
              <a:buNone/>
            </a:pPr>
            <a:r>
              <a:rPr lang="en-ZA" sz="2000" b="1" dirty="0" smtClean="0"/>
              <a:t>Disadvantages</a:t>
            </a:r>
            <a:r>
              <a:rPr lang="en-ZA" sz="2000" b="1" dirty="0" smtClean="0"/>
              <a:t>:  </a:t>
            </a:r>
            <a:r>
              <a:rPr lang="en-ZA" sz="2000" b="1" dirty="0" smtClean="0"/>
              <a:t> </a:t>
            </a:r>
            <a:r>
              <a:rPr lang="en-ZA" sz="2000" dirty="0" smtClean="0"/>
              <a:t>Does </a:t>
            </a:r>
            <a:r>
              <a:rPr lang="en-ZA" sz="2000" dirty="0" smtClean="0"/>
              <a:t>not ensure that all </a:t>
            </a:r>
            <a:r>
              <a:rPr lang="en-ZA" sz="2000" dirty="0" smtClean="0"/>
              <a:t>combinations </a:t>
            </a:r>
            <a:r>
              <a:rPr lang="en-ZA" sz="2000" dirty="0" smtClean="0"/>
              <a:t>of </a:t>
            </a:r>
            <a:r>
              <a:rPr lang="en-ZA" sz="2000" dirty="0" smtClean="0"/>
              <a:t>code</a:t>
            </a:r>
          </a:p>
          <a:p>
            <a:pPr>
              <a:buNone/>
            </a:pPr>
            <a:r>
              <a:rPr lang="en-ZA" sz="2000" dirty="0"/>
              <a:t> </a:t>
            </a:r>
            <a:r>
              <a:rPr lang="en-ZA" sz="2000" dirty="0" smtClean="0"/>
              <a:t>                       </a:t>
            </a:r>
            <a:r>
              <a:rPr lang="en-ZA" sz="2000" dirty="0" smtClean="0"/>
              <a:t>  are </a:t>
            </a:r>
            <a:r>
              <a:rPr lang="en-ZA" sz="2000" dirty="0" smtClean="0"/>
              <a:t>tested.</a:t>
            </a:r>
          </a:p>
          <a:p>
            <a:pPr>
              <a:buNone/>
            </a:pPr>
            <a:r>
              <a:rPr lang="en-ZA" b="1" dirty="0" smtClean="0"/>
              <a:t> 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Traditional Testing Concepts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/>
          <a:lstStyle/>
          <a:p>
            <a:pPr marL="109728" lvl="0" indent="0">
              <a:buNone/>
            </a:pPr>
            <a:r>
              <a:rPr lang="en-ZA" sz="2400" b="1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Path testing  </a:t>
            </a:r>
            <a:endParaRPr lang="en-ZA" sz="2400" b="1" u="sng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9728" lvl="0" indent="0">
              <a:buNone/>
            </a:pPr>
            <a:r>
              <a:rPr lang="en-ZA" sz="2000" i="1" dirty="0" smtClean="0"/>
              <a:t>Test </a:t>
            </a:r>
            <a:r>
              <a:rPr lang="en-ZA" sz="2000" i="1" dirty="0" smtClean="0"/>
              <a:t>not only all lines of code, but also all paths of logic.</a:t>
            </a:r>
          </a:p>
          <a:p>
            <a:pPr>
              <a:buNone/>
            </a:pPr>
            <a:r>
              <a:rPr lang="en-ZA" sz="2000" b="1" dirty="0" smtClean="0"/>
              <a:t>Advantages</a:t>
            </a:r>
            <a:r>
              <a:rPr lang="en-ZA" sz="2000" b="1" dirty="0" smtClean="0"/>
              <a:t>:  </a:t>
            </a:r>
            <a:r>
              <a:rPr lang="en-ZA" sz="2000" b="1" dirty="0" smtClean="0"/>
              <a:t>      </a:t>
            </a:r>
            <a:r>
              <a:rPr lang="en-ZA" sz="2000" dirty="0" smtClean="0"/>
              <a:t>Tests </a:t>
            </a:r>
            <a:r>
              <a:rPr lang="en-ZA" sz="2000" dirty="0" smtClean="0"/>
              <a:t>all combinations of </a:t>
            </a:r>
            <a:r>
              <a:rPr lang="en-ZA" sz="2000" dirty="0" smtClean="0"/>
              <a:t>code</a:t>
            </a:r>
            <a:r>
              <a:rPr lang="en-ZA" sz="2000" dirty="0" smtClean="0"/>
              <a:t>.</a:t>
            </a:r>
          </a:p>
          <a:p>
            <a:pPr>
              <a:buNone/>
            </a:pPr>
            <a:r>
              <a:rPr lang="en-ZA" sz="2000" b="1" dirty="0" smtClean="0"/>
              <a:t>Disadvantages</a:t>
            </a:r>
            <a:r>
              <a:rPr lang="en-ZA" sz="2000" b="1" dirty="0" smtClean="0"/>
              <a:t>: </a:t>
            </a:r>
            <a:r>
              <a:rPr lang="en-ZA" sz="2000" b="1" dirty="0" smtClean="0"/>
              <a:t>   </a:t>
            </a:r>
            <a:r>
              <a:rPr lang="en-ZA" sz="2000" dirty="0" smtClean="0"/>
              <a:t>A </a:t>
            </a:r>
            <a:r>
              <a:rPr lang="en-ZA" sz="2000" dirty="0" smtClean="0"/>
              <a:t>lot of effort required to </a:t>
            </a:r>
            <a:r>
              <a:rPr lang="en-ZA" sz="2000" dirty="0" smtClean="0"/>
              <a:t>formulate </a:t>
            </a:r>
            <a:r>
              <a:rPr lang="en-ZA" sz="2000" dirty="0" smtClean="0"/>
              <a:t>test cases.</a:t>
            </a:r>
          </a:p>
          <a:p>
            <a:pPr>
              <a:buNone/>
            </a:pPr>
            <a:r>
              <a:rPr lang="en-ZA" sz="2000" b="1" dirty="0" smtClean="0"/>
              <a:t>	          	</a:t>
            </a:r>
            <a:r>
              <a:rPr lang="en-ZA" sz="2000" b="1" dirty="0" smtClean="0"/>
              <a:t>      </a:t>
            </a:r>
            <a:r>
              <a:rPr lang="en-ZA" sz="2000" dirty="0" err="1" smtClean="0"/>
              <a:t>Unrealsistic</a:t>
            </a:r>
            <a:endParaRPr lang="en-ZA" sz="2000" dirty="0" smtClean="0"/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Traditional Testing Concepts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579922" cy="5454352"/>
          </a:xfrm>
        </p:spPr>
        <p:txBody>
          <a:bodyPr>
            <a:normAutofit fontScale="77500" lnSpcReduction="20000"/>
          </a:bodyPr>
          <a:lstStyle/>
          <a:p>
            <a:pPr marL="109728" lvl="0" indent="0">
              <a:buNone/>
            </a:pPr>
            <a:r>
              <a:rPr lang="en-ZA" sz="3100" b="1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 </a:t>
            </a:r>
            <a:r>
              <a:rPr lang="en-ZA" sz="3100" b="1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testing</a:t>
            </a:r>
          </a:p>
          <a:p>
            <a:pPr marL="109728" lvl="0" indent="0">
              <a:buNone/>
            </a:pPr>
            <a:r>
              <a:rPr lang="en-ZA" sz="2600" i="1" dirty="0" smtClean="0"/>
              <a:t>Act </a:t>
            </a:r>
            <a:r>
              <a:rPr lang="en-ZA" sz="2600" i="1" dirty="0" smtClean="0"/>
              <a:t>of ensuring methods, called operations </a:t>
            </a:r>
            <a:r>
              <a:rPr lang="en-ZA" sz="2600" i="1" dirty="0"/>
              <a:t>o</a:t>
            </a:r>
            <a:r>
              <a:rPr lang="en-ZA" sz="2600" i="1" dirty="0" smtClean="0"/>
              <a:t>r member </a:t>
            </a:r>
            <a:r>
              <a:rPr lang="en-ZA" sz="2600" i="1" dirty="0" smtClean="0"/>
              <a:t>functions </a:t>
            </a:r>
            <a:r>
              <a:rPr lang="en-ZA" sz="2600" i="1" dirty="0" smtClean="0"/>
              <a:t>perform as defined.</a:t>
            </a:r>
          </a:p>
          <a:p>
            <a:pPr>
              <a:buNone/>
            </a:pPr>
            <a:r>
              <a:rPr lang="en-ZA" sz="2600" b="1" dirty="0" smtClean="0"/>
              <a:t>Advantages</a:t>
            </a:r>
            <a:r>
              <a:rPr lang="en-ZA" sz="2600" b="1" dirty="0" smtClean="0"/>
              <a:t>: </a:t>
            </a:r>
            <a:r>
              <a:rPr lang="en-ZA" sz="2600" b="1" dirty="0" smtClean="0"/>
              <a:t>        </a:t>
            </a:r>
            <a:r>
              <a:rPr lang="en-ZA" sz="2600" dirty="0" smtClean="0"/>
              <a:t>Ensures </a:t>
            </a:r>
            <a:r>
              <a:rPr lang="en-ZA" sz="2600" dirty="0" smtClean="0"/>
              <a:t>method works in isolation.</a:t>
            </a:r>
          </a:p>
          <a:p>
            <a:pPr>
              <a:buNone/>
            </a:pPr>
            <a:r>
              <a:rPr lang="en-ZA" sz="2600" b="1" dirty="0" smtClean="0"/>
              <a:t>Disadvantages</a:t>
            </a:r>
            <a:r>
              <a:rPr lang="en-ZA" sz="2600" b="1" dirty="0" smtClean="0"/>
              <a:t>: </a:t>
            </a:r>
            <a:r>
              <a:rPr lang="en-ZA" sz="2600" b="1" dirty="0" smtClean="0"/>
              <a:t>   </a:t>
            </a:r>
            <a:r>
              <a:rPr lang="en-ZA" sz="2600" dirty="0" smtClean="0"/>
              <a:t>No guarantee you will discover unexpected side </a:t>
            </a:r>
            <a:endParaRPr lang="en-ZA" sz="2600" dirty="0" smtClean="0"/>
          </a:p>
          <a:p>
            <a:pPr>
              <a:buNone/>
            </a:pPr>
            <a:r>
              <a:rPr lang="en-ZA" sz="2600" dirty="0"/>
              <a:t> </a:t>
            </a:r>
            <a:r>
              <a:rPr lang="en-ZA" sz="2600" dirty="0" smtClean="0"/>
              <a:t>                          </a:t>
            </a:r>
            <a:r>
              <a:rPr lang="en-ZA" sz="2600" dirty="0" smtClean="0"/>
              <a:t>effects </a:t>
            </a:r>
            <a:r>
              <a:rPr lang="en-ZA" sz="2600" dirty="0" smtClean="0"/>
              <a:t>caused by the method.</a:t>
            </a:r>
          </a:p>
          <a:p>
            <a:pPr>
              <a:buNone/>
            </a:pPr>
            <a:r>
              <a:rPr lang="en-ZA" b="1" dirty="0" smtClean="0"/>
              <a:t> </a:t>
            </a:r>
            <a:endParaRPr lang="en-ZA" dirty="0" smtClean="0"/>
          </a:p>
          <a:p>
            <a:pPr marL="109728" lvl="0" indent="0">
              <a:buNone/>
            </a:pPr>
            <a:r>
              <a:rPr lang="en-ZA" sz="3100" b="1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Class testing </a:t>
            </a:r>
            <a:endParaRPr lang="en-ZA" sz="3100" b="1" u="sng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9728" lvl="0" indent="0">
              <a:buNone/>
            </a:pPr>
            <a:r>
              <a:rPr lang="en-ZA" sz="2600" i="1" dirty="0" smtClean="0"/>
              <a:t>This </a:t>
            </a:r>
            <a:r>
              <a:rPr lang="en-ZA" sz="2600" i="1" dirty="0" smtClean="0"/>
              <a:t>is both unit testing and traditional integration testing.  Unit testing as you test the class in isolation, integration </a:t>
            </a:r>
            <a:r>
              <a:rPr lang="en-ZA" sz="2600" i="1" dirty="0" smtClean="0"/>
              <a:t> testing </a:t>
            </a:r>
            <a:r>
              <a:rPr lang="en-ZA" sz="2600" i="1" dirty="0" smtClean="0"/>
              <a:t>as you test that all methods and attribute of the class work together.</a:t>
            </a:r>
          </a:p>
          <a:p>
            <a:pPr>
              <a:buNone/>
            </a:pPr>
            <a:r>
              <a:rPr lang="en-ZA" sz="2600" b="1" dirty="0" smtClean="0"/>
              <a:t>Advantages</a:t>
            </a:r>
            <a:r>
              <a:rPr lang="en-ZA" sz="2600" b="1" dirty="0" smtClean="0"/>
              <a:t>:  </a:t>
            </a:r>
            <a:r>
              <a:rPr lang="en-ZA" sz="2600" b="1" dirty="0" smtClean="0"/>
              <a:t>     </a:t>
            </a:r>
            <a:r>
              <a:rPr lang="en-ZA" sz="2600" dirty="0" smtClean="0"/>
              <a:t>Validates </a:t>
            </a:r>
            <a:r>
              <a:rPr lang="en-ZA" sz="2600" dirty="0" smtClean="0"/>
              <a:t>class works in isolation</a:t>
            </a:r>
          </a:p>
          <a:p>
            <a:pPr>
              <a:buNone/>
            </a:pPr>
            <a:r>
              <a:rPr lang="en-ZA" sz="2600" dirty="0" smtClean="0"/>
              <a:t>		          </a:t>
            </a:r>
            <a:r>
              <a:rPr lang="en-ZA" sz="2600" dirty="0" smtClean="0"/>
              <a:t>      Validates </a:t>
            </a:r>
            <a:r>
              <a:rPr lang="en-ZA" sz="2600" dirty="0" smtClean="0"/>
              <a:t>that class methods and attributes work </a:t>
            </a:r>
            <a:endParaRPr lang="en-ZA" sz="2600" dirty="0" smtClean="0"/>
          </a:p>
          <a:p>
            <a:pPr>
              <a:buNone/>
            </a:pPr>
            <a:r>
              <a:rPr lang="en-ZA" sz="2600" dirty="0"/>
              <a:t> </a:t>
            </a:r>
            <a:r>
              <a:rPr lang="en-ZA" sz="2600" dirty="0" smtClean="0"/>
              <a:t>                    </a:t>
            </a:r>
            <a:r>
              <a:rPr lang="en-ZA" sz="2600" dirty="0" smtClean="0"/>
              <a:t>     together.</a:t>
            </a:r>
            <a:endParaRPr lang="en-ZA" sz="2600" dirty="0" smtClean="0"/>
          </a:p>
          <a:p>
            <a:pPr>
              <a:buNone/>
            </a:pPr>
            <a:r>
              <a:rPr lang="en-ZA" sz="2600" b="1" dirty="0" smtClean="0"/>
              <a:t>Disadvantages</a:t>
            </a:r>
            <a:r>
              <a:rPr lang="en-ZA" sz="2600" b="1" dirty="0" smtClean="0"/>
              <a:t>:  </a:t>
            </a:r>
            <a:r>
              <a:rPr lang="en-ZA" sz="2600" b="1" dirty="0" smtClean="0"/>
              <a:t> </a:t>
            </a:r>
            <a:r>
              <a:rPr lang="en-ZA" sz="2600" dirty="0" smtClean="0"/>
              <a:t>No </a:t>
            </a:r>
            <a:r>
              <a:rPr lang="en-ZA" sz="2600" dirty="0" smtClean="0"/>
              <a:t>guarantee the class will work with other </a:t>
            </a:r>
            <a:endParaRPr lang="en-ZA" sz="2600" dirty="0" smtClean="0"/>
          </a:p>
          <a:p>
            <a:pPr>
              <a:buNone/>
            </a:pPr>
            <a:r>
              <a:rPr lang="en-ZA" sz="2600" dirty="0"/>
              <a:t> </a:t>
            </a:r>
            <a:r>
              <a:rPr lang="en-ZA" sz="2600" dirty="0" smtClean="0"/>
              <a:t>                         </a:t>
            </a:r>
            <a:r>
              <a:rPr lang="en-ZA" sz="2600" dirty="0" smtClean="0"/>
              <a:t>classes </a:t>
            </a:r>
            <a:r>
              <a:rPr lang="en-ZA" sz="2600" dirty="0" smtClean="0"/>
              <a:t>in the system</a:t>
            </a:r>
          </a:p>
          <a:p>
            <a:pPr>
              <a:buNone/>
            </a:pPr>
            <a:r>
              <a:rPr lang="en-ZA" b="1" dirty="0" smtClean="0"/>
              <a:t> 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Object –Oriented Testing Techniques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579296" cy="5400600"/>
          </a:xfrm>
        </p:spPr>
        <p:txBody>
          <a:bodyPr>
            <a:normAutofit fontScale="77500" lnSpcReduction="20000"/>
          </a:bodyPr>
          <a:lstStyle/>
          <a:p>
            <a:pPr marL="109728" lvl="0" indent="0">
              <a:buNone/>
            </a:pPr>
            <a:r>
              <a:rPr lang="en-ZA" sz="3100" b="1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Class-integration testing  </a:t>
            </a:r>
            <a:endParaRPr lang="en-ZA" sz="3100" b="1" u="sng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9728" lvl="0" indent="0" algn="just">
              <a:buNone/>
            </a:pPr>
            <a:r>
              <a:rPr lang="en-ZA" sz="2600" i="1" dirty="0" smtClean="0"/>
              <a:t>Also </a:t>
            </a:r>
            <a:r>
              <a:rPr lang="en-ZA" sz="2600" i="1" dirty="0" smtClean="0"/>
              <a:t>called component testing.  Checks that classes work together within your system or component within your system.  Use association, aggregation and inheritance relationships as a guide when formulating test cases.</a:t>
            </a:r>
          </a:p>
          <a:p>
            <a:pPr>
              <a:buNone/>
            </a:pPr>
            <a:r>
              <a:rPr lang="en-ZA" sz="2600" b="1" dirty="0" smtClean="0"/>
              <a:t>Advantages</a:t>
            </a:r>
            <a:r>
              <a:rPr lang="en-ZA" sz="2600" b="1" dirty="0" smtClean="0"/>
              <a:t>:  </a:t>
            </a:r>
            <a:r>
              <a:rPr lang="en-ZA" sz="2600" b="1" dirty="0" smtClean="0"/>
              <a:t>     </a:t>
            </a:r>
            <a:r>
              <a:rPr lang="en-ZA" sz="2600" dirty="0" smtClean="0"/>
              <a:t>Validates </a:t>
            </a:r>
            <a:r>
              <a:rPr lang="en-ZA" sz="2600" dirty="0" smtClean="0"/>
              <a:t>classes work together</a:t>
            </a:r>
          </a:p>
          <a:p>
            <a:pPr>
              <a:buNone/>
            </a:pPr>
            <a:r>
              <a:rPr lang="en-ZA" sz="2600" b="1" dirty="0" smtClean="0"/>
              <a:t>Disadvantages</a:t>
            </a:r>
            <a:r>
              <a:rPr lang="en-ZA" sz="2600" b="1" dirty="0" smtClean="0"/>
              <a:t>:  </a:t>
            </a:r>
            <a:r>
              <a:rPr lang="en-ZA" sz="2600" b="1" dirty="0" smtClean="0"/>
              <a:t> </a:t>
            </a:r>
            <a:r>
              <a:rPr lang="en-ZA" sz="2600" dirty="0" smtClean="0"/>
              <a:t>Difficult </a:t>
            </a:r>
            <a:r>
              <a:rPr lang="en-ZA" sz="2600" dirty="0" smtClean="0"/>
              <a:t>to formulate the test cases to fully </a:t>
            </a:r>
            <a:endParaRPr lang="en-ZA" sz="2600" dirty="0" smtClean="0"/>
          </a:p>
          <a:p>
            <a:pPr>
              <a:buNone/>
            </a:pPr>
            <a:r>
              <a:rPr lang="en-ZA" sz="2600" dirty="0"/>
              <a:t> </a:t>
            </a:r>
            <a:r>
              <a:rPr lang="en-ZA" sz="2600" dirty="0" smtClean="0"/>
              <a:t>                         </a:t>
            </a:r>
            <a:r>
              <a:rPr lang="en-ZA" sz="2600" dirty="0" smtClean="0"/>
              <a:t>perform </a:t>
            </a:r>
            <a:r>
              <a:rPr lang="en-ZA" sz="2600" dirty="0" smtClean="0"/>
              <a:t>this level of testing</a:t>
            </a:r>
          </a:p>
          <a:p>
            <a:pPr>
              <a:buNone/>
            </a:pPr>
            <a:r>
              <a:rPr lang="en-ZA" b="1" dirty="0" smtClean="0"/>
              <a:t> </a:t>
            </a:r>
            <a:endParaRPr lang="en-ZA" dirty="0" smtClean="0"/>
          </a:p>
          <a:p>
            <a:pPr marL="109728" lvl="0" indent="0">
              <a:buNone/>
            </a:pPr>
            <a:r>
              <a:rPr lang="en-ZA" sz="3100" b="1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Inheritance-regression testing </a:t>
            </a:r>
            <a:endParaRPr lang="en-ZA" sz="3100" b="1" u="sng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9728" lvl="0" indent="0" algn="just">
              <a:buNone/>
            </a:pPr>
            <a:r>
              <a:rPr lang="en-ZA" sz="2600" i="1" dirty="0" smtClean="0"/>
              <a:t>Re-running </a:t>
            </a:r>
            <a:r>
              <a:rPr lang="en-ZA" sz="2600" i="1" dirty="0" smtClean="0"/>
              <a:t>the test cases of all super classes to ensure that unexpected errors  have not been introduced by new subclasses.</a:t>
            </a:r>
          </a:p>
          <a:p>
            <a:pPr>
              <a:buNone/>
            </a:pPr>
            <a:r>
              <a:rPr lang="en-ZA" sz="2600" b="1" dirty="0" smtClean="0"/>
              <a:t>Advantages</a:t>
            </a:r>
            <a:r>
              <a:rPr lang="en-ZA" sz="2600" b="1" dirty="0" smtClean="0"/>
              <a:t>:  </a:t>
            </a:r>
            <a:r>
              <a:rPr lang="en-ZA" sz="2600" b="1" dirty="0" smtClean="0"/>
              <a:t>      </a:t>
            </a:r>
            <a:r>
              <a:rPr lang="en-ZA" sz="2600" dirty="0" smtClean="0"/>
              <a:t>Ensure </a:t>
            </a:r>
            <a:r>
              <a:rPr lang="en-ZA" sz="2600" dirty="0" smtClean="0"/>
              <a:t>new subclasses work and have not </a:t>
            </a:r>
            <a:r>
              <a:rPr lang="en-ZA" sz="2600" dirty="0" smtClean="0"/>
              <a:t> </a:t>
            </a:r>
          </a:p>
          <a:p>
            <a:pPr>
              <a:buNone/>
            </a:pPr>
            <a:r>
              <a:rPr lang="en-ZA" sz="2600" dirty="0"/>
              <a:t> </a:t>
            </a:r>
            <a:r>
              <a:rPr lang="en-ZA" sz="2600" dirty="0" smtClean="0"/>
              <a:t>  </a:t>
            </a:r>
            <a:r>
              <a:rPr lang="en-ZA" sz="2600" dirty="0" smtClean="0"/>
              <a:t>                        ‘</a:t>
            </a:r>
            <a:r>
              <a:rPr lang="en-ZA" sz="2600" dirty="0" smtClean="0"/>
              <a:t>broken’ </a:t>
            </a:r>
            <a:r>
              <a:rPr lang="en-ZA" sz="2600" dirty="0" smtClean="0"/>
              <a:t>superclass.</a:t>
            </a:r>
            <a:endParaRPr lang="en-ZA" sz="2600" dirty="0" smtClean="0"/>
          </a:p>
          <a:p>
            <a:pPr>
              <a:buNone/>
            </a:pPr>
            <a:r>
              <a:rPr lang="en-ZA" sz="2600" b="1" dirty="0" smtClean="0"/>
              <a:t>Disadvantages</a:t>
            </a:r>
            <a:r>
              <a:rPr lang="en-ZA" sz="2600" b="1" dirty="0" smtClean="0"/>
              <a:t>:  </a:t>
            </a:r>
            <a:r>
              <a:rPr lang="en-ZA" sz="2600" b="1" dirty="0" smtClean="0"/>
              <a:t>  </a:t>
            </a:r>
            <a:r>
              <a:rPr lang="en-ZA" sz="2600" dirty="0" smtClean="0"/>
              <a:t>Requires </a:t>
            </a:r>
            <a:r>
              <a:rPr lang="en-ZA" sz="2600" dirty="0" smtClean="0"/>
              <a:t>a rerun of tests on the super </a:t>
            </a:r>
            <a:r>
              <a:rPr lang="en-ZA" sz="2600" dirty="0" smtClean="0"/>
              <a:t>class/</a:t>
            </a:r>
            <a:r>
              <a:rPr lang="en-ZA" sz="2600" dirty="0" err="1" smtClean="0"/>
              <a:t>es</a:t>
            </a:r>
            <a:r>
              <a:rPr lang="en-ZA" sz="2600" dirty="0" smtClean="0"/>
              <a:t>.</a:t>
            </a:r>
            <a:endParaRPr lang="en-ZA" sz="2600" dirty="0" smtClean="0"/>
          </a:p>
          <a:p>
            <a:pPr>
              <a:buNone/>
            </a:pPr>
            <a:r>
              <a:rPr lang="en-ZA" b="1" dirty="0" smtClean="0"/>
              <a:t>		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Object-Oriented Testing Techniques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ZA" dirty="0" smtClean="0"/>
              <a:t>Often reveal problems difficult to uncover with formal testing techniques</a:t>
            </a:r>
          </a:p>
          <a:p>
            <a:r>
              <a:rPr lang="en-ZA" dirty="0" smtClean="0"/>
              <a:t>e.g. poor coding practices</a:t>
            </a:r>
          </a:p>
          <a:p>
            <a:pPr lvl="0"/>
            <a:r>
              <a:rPr lang="en-ZA" dirty="0" smtClean="0"/>
              <a:t>Code inspections should concentrate on:</a:t>
            </a:r>
          </a:p>
          <a:p>
            <a:pPr lvl="1"/>
            <a:r>
              <a:rPr lang="en-ZA" dirty="0" smtClean="0"/>
              <a:t>Does the code satisfy the design?</a:t>
            </a:r>
          </a:p>
          <a:p>
            <a:pPr lvl="1"/>
            <a:r>
              <a:rPr lang="en-ZA" dirty="0" smtClean="0"/>
              <a:t>Naming conventions</a:t>
            </a:r>
          </a:p>
          <a:p>
            <a:pPr lvl="1"/>
            <a:r>
              <a:rPr lang="en-ZA" dirty="0" smtClean="0"/>
              <a:t>Code documentation standards</a:t>
            </a:r>
          </a:p>
          <a:p>
            <a:pPr lvl="1"/>
            <a:r>
              <a:rPr lang="en-ZA" dirty="0" smtClean="0"/>
              <a:t>Writing methods that do one thing and one thing well.</a:t>
            </a:r>
          </a:p>
          <a:p>
            <a:pPr lvl="1"/>
            <a:r>
              <a:rPr lang="en-ZA" dirty="0" smtClean="0"/>
              <a:t>How to simplify code.</a:t>
            </a:r>
          </a:p>
          <a:p>
            <a:r>
              <a:rPr lang="en-ZA" dirty="0" smtClean="0"/>
              <a:t>Agile techniques such as pair programming, negate the need for code inspections.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Code Inspections</a:t>
            </a:r>
            <a:br>
              <a:rPr lang="en-ZA" dirty="0" smtClean="0"/>
            </a:b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Developing software is not easy</a:t>
            </a:r>
          </a:p>
          <a:p>
            <a:r>
              <a:rPr lang="en-ZA" dirty="0" smtClean="0"/>
              <a:t>Wide variety of artefacts</a:t>
            </a:r>
          </a:p>
          <a:p>
            <a:pPr lvl="1"/>
            <a:r>
              <a:rPr lang="en-ZA" dirty="0" smtClean="0"/>
              <a:t>models, </a:t>
            </a:r>
          </a:p>
          <a:p>
            <a:pPr lvl="1"/>
            <a:r>
              <a:rPr lang="en-ZA" dirty="0" smtClean="0"/>
              <a:t>documents </a:t>
            </a:r>
          </a:p>
          <a:p>
            <a:pPr lvl="1"/>
            <a:r>
              <a:rPr lang="en-ZA" dirty="0" smtClean="0"/>
              <a:t>source code.  </a:t>
            </a:r>
          </a:p>
          <a:p>
            <a:r>
              <a:rPr lang="en-ZA" dirty="0" smtClean="0"/>
              <a:t>Wide range of testing techniques to validate the artefacts.  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i="1" dirty="0" smtClean="0"/>
              <a:t>Anything worth building is worth testing.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481328"/>
            <a:ext cx="8712968" cy="5116024"/>
          </a:xfrm>
        </p:spPr>
        <p:txBody>
          <a:bodyPr>
            <a:normAutofit/>
          </a:bodyPr>
          <a:lstStyle/>
          <a:p>
            <a:r>
              <a:rPr lang="en-ZA" sz="24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System testing </a:t>
            </a:r>
          </a:p>
          <a:p>
            <a:pPr lvl="1"/>
            <a:r>
              <a:rPr lang="en-ZA" sz="2000" dirty="0" smtClean="0"/>
              <a:t>Aims </a:t>
            </a:r>
            <a:r>
              <a:rPr lang="en-ZA" sz="2000" dirty="0"/>
              <a:t>to ensure that your overall system works as defined by your requirements.  </a:t>
            </a:r>
          </a:p>
          <a:p>
            <a:pPr lvl="1"/>
            <a:r>
              <a:rPr lang="en-ZA" sz="2000" dirty="0"/>
              <a:t>Performed at the end of an iteration, enabling you to fix known problems before user testing transpires</a:t>
            </a:r>
            <a:r>
              <a:rPr lang="en-ZA" sz="2000" dirty="0" smtClean="0"/>
              <a:t>.</a:t>
            </a:r>
          </a:p>
          <a:p>
            <a:pPr lvl="1"/>
            <a:endParaRPr lang="en-ZA" sz="2000" dirty="0"/>
          </a:p>
          <a:p>
            <a:pPr lvl="0"/>
            <a:r>
              <a:rPr lang="en-ZA" sz="2400" b="1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 </a:t>
            </a:r>
            <a:r>
              <a:rPr lang="en-ZA" sz="24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testing  </a:t>
            </a:r>
          </a:p>
          <a:p>
            <a:pPr lvl="1"/>
            <a:r>
              <a:rPr lang="en-ZA" sz="2000" dirty="0"/>
              <a:t>Development staff verifies that the application meets the defined needs of their users.   </a:t>
            </a:r>
          </a:p>
          <a:p>
            <a:pPr lvl="1"/>
            <a:r>
              <a:rPr lang="en-ZA" sz="2000" dirty="0"/>
              <a:t>Get ready for user-acceptance testing (UAT).  </a:t>
            </a:r>
          </a:p>
          <a:p>
            <a:pPr lvl="1"/>
            <a:r>
              <a:rPr lang="en-ZA" sz="2000" dirty="0"/>
              <a:t>The only difference between function testing and UAT is who does it.</a:t>
            </a:r>
          </a:p>
          <a:p>
            <a:pPr lvl="1"/>
            <a:endParaRPr lang="en-ZA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System in Entirety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/>
          </a:bodyPr>
          <a:lstStyle/>
          <a:p>
            <a:pPr lvl="0"/>
            <a:r>
              <a:rPr lang="en-ZA" sz="2400" b="1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Installation testing  </a:t>
            </a:r>
          </a:p>
          <a:p>
            <a:pPr lvl="1"/>
            <a:r>
              <a:rPr lang="en-ZA" sz="2000" dirty="0" smtClean="0"/>
              <a:t>Can you install the application into an environment where it has not been installed before?</a:t>
            </a:r>
          </a:p>
          <a:p>
            <a:pPr lvl="1"/>
            <a:r>
              <a:rPr lang="en-ZA" sz="2000" dirty="0" smtClean="0"/>
              <a:t>Can you install the application into an environment where a prior version is already installed?</a:t>
            </a:r>
          </a:p>
          <a:p>
            <a:pPr lvl="1"/>
            <a:r>
              <a:rPr lang="en-ZA" sz="2000" dirty="0" smtClean="0"/>
              <a:t>Is configuration information defined correctly?</a:t>
            </a:r>
          </a:p>
          <a:p>
            <a:pPr lvl="1"/>
            <a:r>
              <a:rPr lang="en-ZA" sz="2000" dirty="0" smtClean="0"/>
              <a:t>Is online documentation installed correctly?</a:t>
            </a:r>
          </a:p>
          <a:p>
            <a:pPr lvl="1"/>
            <a:r>
              <a:rPr lang="en-ZA" sz="2000" dirty="0" smtClean="0"/>
              <a:t>Are other applications affected by the installation?</a:t>
            </a:r>
          </a:p>
          <a:p>
            <a:pPr lvl="1"/>
            <a:r>
              <a:rPr lang="en-ZA" sz="2000" dirty="0" smtClean="0"/>
              <a:t>Are there adequate resources for the application</a:t>
            </a:r>
            <a:r>
              <a:rPr lang="en-ZA" sz="2000" dirty="0" smtClean="0"/>
              <a:t>?</a:t>
            </a:r>
          </a:p>
          <a:p>
            <a:pPr lvl="1"/>
            <a:endParaRPr lang="en-ZA" sz="2000" dirty="0" smtClean="0"/>
          </a:p>
          <a:p>
            <a:pPr lvl="0"/>
            <a:r>
              <a:rPr lang="en-ZA" sz="24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Stress testing  </a:t>
            </a:r>
          </a:p>
          <a:p>
            <a:pPr lvl="1"/>
            <a:r>
              <a:rPr lang="en-ZA" sz="2000" dirty="0"/>
              <a:t>Gain insight into how your application will perform in unusual/stressful situations e.g. high numbers of transactions, concurrent users etc.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Testing System in Entirety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54461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ZA" dirty="0" smtClean="0"/>
              <a:t>Users verify that an application meets their needs.</a:t>
            </a:r>
          </a:p>
          <a:p>
            <a:pPr lvl="0"/>
            <a:r>
              <a:rPr lang="en-ZA" sz="31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Alpha testing  </a:t>
            </a:r>
            <a:endParaRPr lang="en-ZA" sz="31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/>
            <a:r>
              <a:rPr lang="en-ZA" dirty="0" smtClean="0"/>
              <a:t>Small group of your customers work with system and give feedback.  </a:t>
            </a:r>
          </a:p>
          <a:p>
            <a:pPr lvl="1"/>
            <a:r>
              <a:rPr lang="en-ZA" dirty="0" smtClean="0"/>
              <a:t>The software will not be quite ready and possibly be buggy</a:t>
            </a:r>
          </a:p>
          <a:p>
            <a:pPr lvl="1"/>
            <a:r>
              <a:rPr lang="en-ZA" dirty="0" smtClean="0"/>
              <a:t>Users get a heads up on what is to come and you get early feedback</a:t>
            </a:r>
          </a:p>
          <a:p>
            <a:pPr lvl="0"/>
            <a:r>
              <a:rPr lang="en-ZA" sz="31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Beta testing  </a:t>
            </a:r>
          </a:p>
          <a:p>
            <a:pPr lvl="1"/>
            <a:r>
              <a:rPr lang="en-ZA" dirty="0" smtClean="0"/>
              <a:t>Follows alpha testing </a:t>
            </a:r>
          </a:p>
          <a:p>
            <a:pPr lvl="1"/>
            <a:r>
              <a:rPr lang="en-ZA" dirty="0" smtClean="0"/>
              <a:t>Similar to alpha testing  </a:t>
            </a:r>
          </a:p>
          <a:p>
            <a:pPr lvl="1"/>
            <a:r>
              <a:rPr lang="en-ZA" dirty="0" smtClean="0"/>
              <a:t>Bugs identified by alpha testing have been corrected </a:t>
            </a:r>
          </a:p>
          <a:p>
            <a:pPr lvl="1"/>
            <a:r>
              <a:rPr lang="en-ZA" dirty="0" smtClean="0"/>
              <a:t>Software is sent to a larger group of users.</a:t>
            </a:r>
          </a:p>
          <a:p>
            <a:pPr lvl="0"/>
            <a:r>
              <a:rPr lang="en-ZA" sz="31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Pilot testing  </a:t>
            </a:r>
          </a:p>
          <a:p>
            <a:pPr lvl="1"/>
            <a:r>
              <a:rPr lang="en-ZA" dirty="0" smtClean="0"/>
              <a:t>The ‘in-house’ version of alpha/beta testing</a:t>
            </a:r>
          </a:p>
          <a:p>
            <a:pPr lvl="0"/>
            <a:r>
              <a:rPr lang="en-ZA" sz="31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User-acceptance testing (UAT)  </a:t>
            </a:r>
          </a:p>
          <a:p>
            <a:pPr lvl="1"/>
            <a:r>
              <a:rPr lang="en-ZA" dirty="0" smtClean="0"/>
              <a:t>Follows systems testing </a:t>
            </a:r>
          </a:p>
          <a:p>
            <a:pPr lvl="1"/>
            <a:r>
              <a:rPr lang="en-ZA" dirty="0" smtClean="0"/>
              <a:t>Users determine whether the software truly meets their needs.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Testing by Users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2857488" y="142852"/>
          <a:ext cx="2714644" cy="5843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Visio" r:id="rId4" imgW="1869567" imgH="7198614" progId="Visio.Drawing.11">
                  <p:embed/>
                </p:oleObj>
              </mc:Choice>
              <mc:Fallback>
                <p:oleObj name="Visio" r:id="rId4" imgW="1869567" imgH="7198614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142852"/>
                        <a:ext cx="2714644" cy="58435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214290"/>
            <a:ext cx="615553" cy="521497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GB" sz="2800" dirty="0" smtClean="0"/>
              <a:t>Test Driven Development</a:t>
            </a:r>
            <a:endParaRPr lang="en-Z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262250"/>
              </p:ext>
            </p:extLst>
          </p:nvPr>
        </p:nvGraphicFramePr>
        <p:xfrm>
          <a:off x="184730" y="692692"/>
          <a:ext cx="8635742" cy="5616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5583"/>
                <a:gridCol w="2469146"/>
                <a:gridCol w="1431352"/>
                <a:gridCol w="1981583"/>
                <a:gridCol w="1608078"/>
              </a:tblGrid>
              <a:tr h="2887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 dirty="0">
                          <a:solidFill>
                            <a:schemeClr val="tx1"/>
                          </a:solidFill>
                          <a:effectLst/>
                        </a:rPr>
                        <a:t>PROJECT  </a:t>
                      </a:r>
                      <a:endParaRPr lang="en-ZA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 gridSpan="4"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354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 dirty="0">
                          <a:solidFill>
                            <a:schemeClr val="tx1"/>
                          </a:solidFill>
                          <a:effectLst/>
                        </a:rPr>
                        <a:t>PREPARED BY </a:t>
                      </a:r>
                      <a:endParaRPr lang="en-ZA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 gridSpan="2"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>
                          <a:effectLst/>
                        </a:rPr>
                        <a:t>DATE CREATED                    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>
                          <a:effectLst/>
                        </a:rPr>
                        <a:t>           /          /2015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</a:tr>
              <a:tr h="3847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 dirty="0">
                          <a:solidFill>
                            <a:schemeClr val="tx1"/>
                          </a:solidFill>
                          <a:effectLst/>
                        </a:rPr>
                        <a:t>FUNCTIONAL SPECIFICATION </a:t>
                      </a:r>
                      <a:endParaRPr lang="en-ZA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>
                          <a:effectLst/>
                        </a:rPr>
                        <a:t>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3847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 dirty="0">
                          <a:solidFill>
                            <a:schemeClr val="tx1"/>
                          </a:solidFill>
                          <a:effectLst/>
                        </a:rPr>
                        <a:t>TEST OBJECTIVE</a:t>
                      </a:r>
                      <a:endParaRPr lang="en-ZA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>
                          <a:effectLst/>
                        </a:rPr>
                        <a:t> </a:t>
                      </a:r>
                      <a:endParaRPr lang="en-ZA" sz="10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>
                          <a:effectLst/>
                        </a:rPr>
                        <a:t>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191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 dirty="0">
                          <a:solidFill>
                            <a:schemeClr val="tx1"/>
                          </a:solidFill>
                          <a:effectLst/>
                        </a:rPr>
                        <a:t>USE CASE ID</a:t>
                      </a:r>
                      <a:endParaRPr lang="en-ZA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 gridSpan="2"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>
                          <a:effectLst/>
                        </a:rPr>
                        <a:t>TEST CASE ID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>
                          <a:effectLst/>
                        </a:rPr>
                        <a:t>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</a:tr>
              <a:tr h="3847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 dirty="0">
                          <a:solidFill>
                            <a:schemeClr val="tx1"/>
                          </a:solidFill>
                          <a:effectLst/>
                        </a:rPr>
                        <a:t>TEST DATA (INPUT)</a:t>
                      </a:r>
                      <a:endParaRPr lang="en-ZA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 gridSpan="4"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191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 u="sng" dirty="0">
                          <a:solidFill>
                            <a:schemeClr val="tx1"/>
                          </a:solidFill>
                          <a:effectLst/>
                        </a:rPr>
                        <a:t>Test No</a:t>
                      </a:r>
                      <a:endParaRPr lang="en-ZA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 u="sng">
                          <a:effectLst/>
                        </a:rPr>
                        <a:t>Steps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 u="sng">
                          <a:effectLst/>
                        </a:rPr>
                        <a:t>Input Data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 u="sng">
                          <a:effectLst/>
                        </a:rPr>
                        <a:t>Expected Results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 u="sng">
                          <a:effectLst/>
                        </a:rPr>
                        <a:t>Actual Results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</a:tr>
              <a:tr h="31238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ZA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>
                          <a:effectLst/>
                        </a:rPr>
                        <a:t>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</a:tr>
              <a:tr h="31238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ZA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>
                          <a:effectLst/>
                        </a:rPr>
                        <a:t>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</a:tr>
              <a:tr h="31238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ZA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>
                          <a:effectLst/>
                        </a:rPr>
                        <a:t>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</a:tr>
              <a:tr h="31238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ZA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>
                          <a:effectLst/>
                        </a:rPr>
                        <a:t>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</a:tr>
              <a:tr h="31238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ZA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>
                          <a:effectLst/>
                        </a:rPr>
                        <a:t>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</a:tr>
              <a:tr h="31238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ZA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>
                          <a:effectLst/>
                        </a:rPr>
                        <a:t>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</a:tr>
              <a:tr h="31238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ZA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>
                          <a:effectLst/>
                        </a:rPr>
                        <a:t>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</a:tr>
              <a:tr h="31238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ZA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>
                          <a:effectLst/>
                        </a:rPr>
                        <a:t>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</a:tr>
              <a:tr h="31238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ZA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</a:tr>
              <a:tr h="31238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ZA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endParaRPr lang="en-ZA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66" marR="60466" marT="0" marB="0" anchor="b"/>
                </a:tc>
              </a:tr>
              <a:tr h="312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 dirty="0">
                          <a:solidFill>
                            <a:schemeClr val="tx1"/>
                          </a:solidFill>
                          <a:effectLst/>
                        </a:rPr>
                        <a:t>TEST DATE</a:t>
                      </a:r>
                      <a:endParaRPr lang="en-ZA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>
                          <a:effectLst/>
                        </a:rPr>
                        <a:t>                  /             /2015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>
                          <a:effectLst/>
                        </a:rPr>
                        <a:t>TEST TAKEN BY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900">
                          <a:effectLst/>
                        </a:rPr>
                        <a:t>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dirty="0">
                          <a:effectLst/>
                        </a:rPr>
                        <a:t>PASS/FAIL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6" marR="60466" marT="0" marB="0" anchor="b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76064"/>
          </a:xfrm>
        </p:spPr>
        <p:txBody>
          <a:bodyPr>
            <a:no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ZA" altLang="en-US" sz="2800" b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CASE TEMPLATE</a:t>
            </a:r>
            <a:endParaRPr lang="en-ZA" altLang="en-US" sz="1050" b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0995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Z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Z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0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29" y="274638"/>
            <a:ext cx="9040255" cy="63227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32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64" y="116632"/>
            <a:ext cx="9052445" cy="662473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4567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Fixing software errors is costly.  </a:t>
            </a:r>
          </a:p>
          <a:p>
            <a:r>
              <a:rPr lang="en-ZA" dirty="0" smtClean="0"/>
              <a:t>In a traditional waterfall development environment the cost of fixing errors increases exponentially as one move through its serial phases.  </a:t>
            </a:r>
          </a:p>
          <a:p>
            <a:pPr lvl="1"/>
            <a:r>
              <a:rPr lang="en-ZA" dirty="0" smtClean="0"/>
              <a:t>Requirements Analysis= $1. </a:t>
            </a:r>
          </a:p>
          <a:p>
            <a:pPr lvl="1"/>
            <a:r>
              <a:rPr lang="en-ZA" dirty="0" smtClean="0"/>
              <a:t>Design Phase = $10 </a:t>
            </a:r>
          </a:p>
          <a:p>
            <a:pPr lvl="1"/>
            <a:r>
              <a:rPr lang="en-ZA" dirty="0" smtClean="0"/>
              <a:t>Coding Phase= $100, </a:t>
            </a:r>
          </a:p>
          <a:p>
            <a:pPr lvl="1"/>
            <a:r>
              <a:rPr lang="en-ZA" dirty="0" smtClean="0"/>
              <a:t>Testing Phase = $1000. </a:t>
            </a:r>
          </a:p>
          <a:p>
            <a:pPr lvl="1"/>
            <a:r>
              <a:rPr lang="en-ZA" dirty="0" smtClean="0"/>
              <a:t>Production = $10 000+.</a:t>
            </a:r>
          </a:p>
          <a:p>
            <a:r>
              <a:rPr lang="en-ZA" dirty="0" smtClean="0"/>
              <a:t>Test often and test early.  </a:t>
            </a:r>
          </a:p>
          <a:p>
            <a:r>
              <a:rPr lang="en-ZA" dirty="0" smtClean="0"/>
              <a:t>Test Driven Development (TDD) approach. </a:t>
            </a:r>
          </a:p>
          <a:p>
            <a:pPr lvl="1"/>
            <a:r>
              <a:rPr lang="en-ZA" dirty="0" smtClean="0"/>
              <a:t>feedback loop reduced to minutes  and hours </a:t>
            </a:r>
          </a:p>
          <a:p>
            <a:pPr lvl="1"/>
            <a:r>
              <a:rPr lang="en-ZA" dirty="0" smtClean="0"/>
              <a:t>costs of change never get out of control.</a:t>
            </a:r>
          </a:p>
          <a:p>
            <a:r>
              <a:rPr lang="en-ZA" dirty="0" smtClean="0"/>
              <a:t>Extreme programming </a:t>
            </a:r>
          </a:p>
          <a:p>
            <a:pPr lvl="1"/>
            <a:r>
              <a:rPr lang="en-ZA" dirty="0" smtClean="0"/>
              <a:t>follows a TDD approach </a:t>
            </a:r>
          </a:p>
          <a:p>
            <a:pPr lvl="1"/>
            <a:r>
              <a:rPr lang="en-ZA" dirty="0" smtClean="0"/>
              <a:t>pair programming </a:t>
            </a:r>
          </a:p>
          <a:p>
            <a:pPr lvl="1"/>
            <a:r>
              <a:rPr lang="en-ZA" dirty="0" smtClean="0"/>
              <a:t>close collaboration with customers. 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 smtClean="0"/>
              <a:t>The Cost of Change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ZA" b="1" dirty="0" smtClean="0"/>
              <a:t>The goal is to find defects.  </a:t>
            </a:r>
            <a:r>
              <a:rPr lang="en-ZA" dirty="0" smtClean="0"/>
              <a:t>Successful tests find bugs</a:t>
            </a:r>
          </a:p>
          <a:p>
            <a:pPr lvl="0"/>
            <a:r>
              <a:rPr lang="en-ZA" b="1" dirty="0" smtClean="0"/>
              <a:t>You can validate all artefacts.  </a:t>
            </a:r>
            <a:r>
              <a:rPr lang="en-ZA" dirty="0" smtClean="0"/>
              <a:t>Not just source code is tested.  Models and documents can be reviewed and errors found and fixed prior to coding.</a:t>
            </a:r>
          </a:p>
          <a:p>
            <a:pPr lvl="0"/>
            <a:r>
              <a:rPr lang="en-ZA" b="1" dirty="0" smtClean="0"/>
              <a:t>Test often and early.  </a:t>
            </a:r>
            <a:r>
              <a:rPr lang="en-ZA" dirty="0" smtClean="0"/>
              <a:t>The exponential cost of fixing errors should be your motivation.</a:t>
            </a:r>
          </a:p>
          <a:p>
            <a:pPr lvl="0"/>
            <a:r>
              <a:rPr lang="en-ZA" b="1" dirty="0" smtClean="0"/>
              <a:t>Testing builds confidence. </a:t>
            </a:r>
            <a:r>
              <a:rPr lang="en-ZA" dirty="0" smtClean="0"/>
              <a:t> Successful tests give you the confidence that what you have at the time of testing is working software, enabling you to move forward.</a:t>
            </a:r>
          </a:p>
          <a:p>
            <a:pPr lvl="0"/>
            <a:r>
              <a:rPr lang="en-ZA" b="1" dirty="0" smtClean="0"/>
              <a:t>Test to the amount of risk of the artefact.  </a:t>
            </a:r>
            <a:r>
              <a:rPr lang="en-ZA" dirty="0" smtClean="0"/>
              <a:t>The riskier something is the more it should be reviewed and tested.</a:t>
            </a:r>
            <a:r>
              <a:rPr lang="en-ZA" b="1" dirty="0" smtClean="0"/>
              <a:t>  </a:t>
            </a:r>
            <a:endParaRPr lang="en-ZA" dirty="0" smtClean="0"/>
          </a:p>
          <a:p>
            <a:pPr lvl="0"/>
            <a:r>
              <a:rPr lang="en-ZA" b="1" dirty="0" smtClean="0"/>
              <a:t>One test is worth a thousand opinions.  </a:t>
            </a:r>
            <a:r>
              <a:rPr lang="en-ZA" dirty="0" smtClean="0"/>
              <a:t>“You can tell me your application works, but until I see the test results I won’t believe you.</a:t>
            </a:r>
          </a:p>
          <a:p>
            <a:pPr lvl="0"/>
            <a:r>
              <a:rPr lang="en-ZA" b="1" dirty="0" smtClean="0"/>
              <a:t>Testing is not about fixing things.  </a:t>
            </a:r>
            <a:r>
              <a:rPr lang="en-ZA" dirty="0" smtClean="0"/>
              <a:t>Testing is about the discovery of defects, correcting defects is another issue.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Philosophies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 smtClean="0"/>
              <a:t>Running all your previous test cases against the new version of your application</a:t>
            </a:r>
          </a:p>
          <a:p>
            <a:r>
              <a:rPr lang="en-ZA" dirty="0" smtClean="0"/>
              <a:t>There are some challenges to regression testing:</a:t>
            </a:r>
          </a:p>
          <a:p>
            <a:pPr lvl="1"/>
            <a:r>
              <a:rPr lang="en-ZA" dirty="0" smtClean="0"/>
              <a:t>A design may have changed – this may require a change in the test case/s itself.  This implies that you ideally want to develop in small increments.</a:t>
            </a:r>
          </a:p>
          <a:p>
            <a:pPr lvl="1"/>
            <a:r>
              <a:rPr lang="en-ZA" dirty="0" smtClean="0"/>
              <a:t>A change you make might only affect a single component of your application and thus only require a rerun of test cases on that component. This can be a risky assumption as sometimes an impact might be greater than suspected.</a:t>
            </a:r>
          </a:p>
          <a:p>
            <a:pPr lvl="1"/>
            <a:r>
              <a:rPr lang="en-ZA" dirty="0" smtClean="0"/>
              <a:t>It is difficult to regression test paper documents</a:t>
            </a:r>
          </a:p>
          <a:p>
            <a:r>
              <a:rPr lang="en-ZA" dirty="0" smtClean="0"/>
              <a:t>Incremental development makes regression testing critical.  </a:t>
            </a:r>
          </a:p>
          <a:p>
            <a:r>
              <a:rPr lang="en-ZA" dirty="0" smtClean="0"/>
              <a:t>Any new or incremental release must ensure that previously tested functionality works. 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Regression Testing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05192"/>
          </a:xfrm>
        </p:spPr>
        <p:txBody>
          <a:bodyPr>
            <a:normAutofit fontScale="92500" lnSpcReduction="10000"/>
          </a:bodyPr>
          <a:lstStyle/>
          <a:p>
            <a:r>
              <a:rPr lang="en-ZA" dirty="0" smtClean="0"/>
              <a:t>Reviewing and auditing project deliverables to verify they comply with the applicable standards and guidelines adopted by your organization.  </a:t>
            </a:r>
          </a:p>
          <a:p>
            <a:r>
              <a:rPr lang="en-ZA" b="1" dirty="0" smtClean="0"/>
              <a:t>“Are you building the right thing?”</a:t>
            </a:r>
            <a:r>
              <a:rPr lang="en-ZA" dirty="0" smtClean="0"/>
              <a:t> </a:t>
            </a:r>
          </a:p>
          <a:p>
            <a:r>
              <a:rPr lang="en-ZA" dirty="0" smtClean="0"/>
              <a:t>“Are you building it the right way?” </a:t>
            </a:r>
          </a:p>
          <a:p>
            <a:r>
              <a:rPr lang="en-ZA" dirty="0" smtClean="0"/>
              <a:t>Many aspects to software quality.  These include</a:t>
            </a:r>
          </a:p>
          <a:p>
            <a:pPr lvl="1"/>
            <a:r>
              <a:rPr lang="en-ZA" dirty="0" smtClean="0"/>
              <a:t>Does it meet the needs of its users? </a:t>
            </a:r>
          </a:p>
          <a:p>
            <a:pPr lvl="1"/>
            <a:r>
              <a:rPr lang="en-ZA" dirty="0" smtClean="0"/>
              <a:t>Does it provide value to its stakeholders?</a:t>
            </a:r>
          </a:p>
          <a:p>
            <a:pPr lvl="1"/>
            <a:r>
              <a:rPr lang="en-ZA" dirty="0" smtClean="0"/>
              <a:t>Does it follow relevant standards?</a:t>
            </a:r>
          </a:p>
          <a:p>
            <a:pPr lvl="1"/>
            <a:r>
              <a:rPr lang="en-ZA" dirty="0" smtClean="0"/>
              <a:t>Is it easy to use by its intended users?</a:t>
            </a:r>
          </a:p>
          <a:p>
            <a:pPr lvl="1"/>
            <a:r>
              <a:rPr lang="en-ZA" dirty="0" smtClean="0"/>
              <a:t>Is it reasonably free of defects?</a:t>
            </a:r>
          </a:p>
          <a:p>
            <a:pPr lvl="1"/>
            <a:r>
              <a:rPr lang="en-ZA" dirty="0" smtClean="0"/>
              <a:t>Is it easy to maintain and enhance?</a:t>
            </a:r>
          </a:p>
          <a:p>
            <a:pPr lvl="1"/>
            <a:r>
              <a:rPr lang="en-ZA" dirty="0" smtClean="0"/>
              <a:t>How easy will it integrate in to the current environment?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Quality Assurance (QA)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ZA" b="1" dirty="0" smtClean="0"/>
          </a:p>
          <a:p>
            <a:r>
              <a:rPr lang="en-ZA" dirty="0" smtClean="0"/>
              <a:t>Detecting errors early is key ; </a:t>
            </a:r>
          </a:p>
          <a:p>
            <a:r>
              <a:rPr lang="en-ZA" dirty="0" smtClean="0"/>
              <a:t>Test your requirements, analysis and design artefacts as early as possible.  </a:t>
            </a:r>
          </a:p>
          <a:p>
            <a:pPr>
              <a:buNone/>
            </a:pP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 your Models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Model = abstraction = accurately reflect = intend building.   </a:t>
            </a:r>
          </a:p>
          <a:p>
            <a:r>
              <a:rPr lang="en-ZA" dirty="0" smtClean="0"/>
              <a:t>Until you actually develop the software there are no guarantees that it 100% accurate. </a:t>
            </a:r>
          </a:p>
          <a:p>
            <a:r>
              <a:rPr lang="en-ZA" dirty="0" smtClean="0"/>
              <a:t>So you need to build it to find out.  </a:t>
            </a:r>
          </a:p>
          <a:p>
            <a:r>
              <a:rPr lang="en-ZA" dirty="0" smtClean="0"/>
              <a:t>Taking an evolutionary approach would be best i.e. a little modelling, a little coding, and a little testing.  </a:t>
            </a:r>
          </a:p>
          <a:p>
            <a:r>
              <a:rPr lang="en-ZA" dirty="0" smtClean="0"/>
              <a:t>This shortens the feedback cycle and increases the chances of discovering errors early.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Testing Models - Proving it with Code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The steps to scenario testing are:</a:t>
            </a:r>
          </a:p>
          <a:p>
            <a:pPr lvl="0"/>
            <a:r>
              <a:rPr lang="en-ZA" b="1" dirty="0" smtClean="0"/>
              <a:t>Perform domain modelling. </a:t>
            </a:r>
            <a:r>
              <a:rPr lang="en-ZA" dirty="0" smtClean="0"/>
              <a:t>Create the domain model e.g. CRC cards</a:t>
            </a:r>
          </a:p>
          <a:p>
            <a:pPr lvl="0"/>
            <a:r>
              <a:rPr lang="en-ZA" b="1" dirty="0" smtClean="0"/>
              <a:t>Create the usage scenarios. </a:t>
            </a:r>
            <a:r>
              <a:rPr lang="en-ZA" dirty="0" smtClean="0"/>
              <a:t>Simple if taking a use-case driven approach to development</a:t>
            </a:r>
          </a:p>
          <a:p>
            <a:pPr lvl="0"/>
            <a:r>
              <a:rPr lang="en-ZA" b="1" dirty="0" smtClean="0"/>
              <a:t>Assign classes to your subject matter experts. </a:t>
            </a:r>
            <a:r>
              <a:rPr lang="en-ZA" dirty="0" smtClean="0"/>
              <a:t>Each SME is assigned class/</a:t>
            </a:r>
            <a:r>
              <a:rPr lang="en-ZA" dirty="0" err="1" smtClean="0"/>
              <a:t>es</a:t>
            </a:r>
            <a:r>
              <a:rPr lang="en-ZA" dirty="0" smtClean="0"/>
              <a:t>.  </a:t>
            </a:r>
          </a:p>
          <a:p>
            <a:pPr lvl="0"/>
            <a:r>
              <a:rPr lang="en-ZA" b="1" dirty="0" smtClean="0"/>
              <a:t>Describe how to act out a scenario. </a:t>
            </a:r>
            <a:r>
              <a:rPr lang="en-ZA" dirty="0" smtClean="0"/>
              <a:t>Required if the group you are working with is unfamiliar with the technique.</a:t>
            </a:r>
          </a:p>
          <a:p>
            <a:pPr lvl="0"/>
            <a:r>
              <a:rPr lang="en-ZA" b="1" dirty="0" smtClean="0"/>
              <a:t>Act out the scenarios. </a:t>
            </a:r>
            <a:r>
              <a:rPr lang="en-ZA" dirty="0" smtClean="0"/>
              <a:t>The scenario is then acted out and as a class becomes active in the scenario the responsible SME holds it up in the air.</a:t>
            </a:r>
          </a:p>
          <a:p>
            <a:pPr lvl="0"/>
            <a:r>
              <a:rPr lang="en-ZA" b="1" dirty="0" smtClean="0"/>
              <a:t>Update the domain model.  </a:t>
            </a:r>
            <a:r>
              <a:rPr lang="en-ZA" dirty="0" smtClean="0"/>
              <a:t>Any changes or new requirements discovered during acting out the scenario need to be reflected in the model.</a:t>
            </a:r>
          </a:p>
          <a:p>
            <a:pPr lvl="0"/>
            <a:r>
              <a:rPr lang="en-ZA" b="1" dirty="0" smtClean="0"/>
              <a:t>Save the scenarios.  </a:t>
            </a:r>
            <a:r>
              <a:rPr lang="en-ZA" dirty="0" smtClean="0"/>
              <a:t>Scenarios can form the basis of user acceptance testing.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Testing Models – Usage Scenario Testing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5275</TotalTime>
  <Words>1682</Words>
  <Application>Microsoft Office PowerPoint</Application>
  <PresentationFormat>On-screen Show (4:3)</PresentationFormat>
  <Paragraphs>294</Paragraphs>
  <Slides>26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Aharoni</vt:lpstr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Visio</vt:lpstr>
      <vt:lpstr>Software Testing</vt:lpstr>
      <vt:lpstr>Anything worth building is worth testing.</vt:lpstr>
      <vt:lpstr>The Cost of Change</vt:lpstr>
      <vt:lpstr>Testing Philosophies</vt:lpstr>
      <vt:lpstr>Regression Testing</vt:lpstr>
      <vt:lpstr>Quality Assurance (QA)</vt:lpstr>
      <vt:lpstr>Testing your Models</vt:lpstr>
      <vt:lpstr>Testing Models - Proving it with Code</vt:lpstr>
      <vt:lpstr>Testing Models – Usage Scenario Testing</vt:lpstr>
      <vt:lpstr>Testing Models</vt:lpstr>
      <vt:lpstr>Testing Models – Model Reviews</vt:lpstr>
      <vt:lpstr>Testing your code</vt:lpstr>
      <vt:lpstr>Traditional Testing Concepts</vt:lpstr>
      <vt:lpstr>Traditional Testing Concepts</vt:lpstr>
      <vt:lpstr>Traditional Testing Concepts</vt:lpstr>
      <vt:lpstr>Traditional Testing Concepts</vt:lpstr>
      <vt:lpstr>Object –Oriented Testing Techniques</vt:lpstr>
      <vt:lpstr>Object-Oriented Testing Techniques</vt:lpstr>
      <vt:lpstr> Code Inspections </vt:lpstr>
      <vt:lpstr>Testing System in Entirety</vt:lpstr>
      <vt:lpstr>Testing System in Entirety</vt:lpstr>
      <vt:lpstr>Testing by Users</vt:lpstr>
      <vt:lpstr>PowerPoint Presentation</vt:lpstr>
      <vt:lpstr>TEST CASE TEMPLATE</vt:lpstr>
      <vt:lpstr>PowerPoint Presentation</vt:lpstr>
      <vt:lpstr>PowerPoint Presentation</vt:lpstr>
    </vt:vector>
  </TitlesOfParts>
  <Company>Nelson Mandela Metropolitan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Anyone play the FLOOT?</dc:title>
  <dc:creator>School of ICT</dc:creator>
  <cp:lastModifiedBy>Schroder, Cheryl (Mrs) (Summerstrand Campus North)</cp:lastModifiedBy>
  <cp:revision>39</cp:revision>
  <dcterms:created xsi:type="dcterms:W3CDTF">2008-03-05T19:55:10Z</dcterms:created>
  <dcterms:modified xsi:type="dcterms:W3CDTF">2016-08-21T19:19:00Z</dcterms:modified>
</cp:coreProperties>
</file>