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326" r:id="rId3"/>
    <p:sldId id="324" r:id="rId4"/>
    <p:sldId id="327" r:id="rId5"/>
    <p:sldId id="325" r:id="rId6"/>
    <p:sldId id="311" r:id="rId7"/>
    <p:sldId id="314" r:id="rId8"/>
    <p:sldId id="328" r:id="rId9"/>
    <p:sldId id="313" r:id="rId10"/>
    <p:sldId id="315" r:id="rId11"/>
    <p:sldId id="316" r:id="rId12"/>
    <p:sldId id="317" r:id="rId13"/>
    <p:sldId id="318" r:id="rId14"/>
    <p:sldId id="319" r:id="rId15"/>
    <p:sldId id="320" r:id="rId16"/>
    <p:sldId id="321" r:id="rId17"/>
    <p:sldId id="322" r:id="rId18"/>
    <p:sldId id="32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1C1C"/>
    <a:srgbClr val="004D40"/>
    <a:srgbClr val="009688"/>
    <a:srgbClr val="CED3D9"/>
    <a:srgbClr val="CED3D6"/>
    <a:srgbClr val="1A237E"/>
    <a:srgbClr val="304FFE"/>
    <a:srgbClr val="3F51B5"/>
    <a:srgbClr val="FF6600"/>
    <a:srgbClr val="0132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605" autoAdjust="0"/>
    <p:restoredTop sz="94660"/>
  </p:normalViewPr>
  <p:slideViewPr>
    <p:cSldViewPr snapToGrid="0">
      <p:cViewPr varScale="1">
        <p:scale>
          <a:sx n="114" d="100"/>
          <a:sy n="114" d="100"/>
        </p:scale>
        <p:origin x="132" y="144"/>
      </p:cViewPr>
      <p:guideLst/>
    </p:cSldViewPr>
  </p:slideViewPr>
  <p:notesTextViewPr>
    <p:cViewPr>
      <p:scale>
        <a:sx n="1" d="1"/>
        <a:sy n="1" d="1"/>
      </p:scale>
      <p:origin x="0" y="0"/>
    </p:cViewPr>
  </p:notesTextViewPr>
  <p:notesViewPr>
    <p:cSldViewPr snapToGrid="0">
      <p:cViewPr varScale="1">
        <p:scale>
          <a:sx n="72" d="100"/>
          <a:sy n="72" d="100"/>
        </p:scale>
        <p:origin x="792"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Z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5D1337-98EC-4010-8F1D-B3CDD20BDA49}" type="datetimeFigureOut">
              <a:rPr lang="en-ZA" smtClean="0"/>
              <a:t>2018/09/28</a:t>
            </a:fld>
            <a:endParaRPr lang="en-Z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Z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Z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EE08F96-1503-4F74-BF41-E417F86E7385}" type="slidenum">
              <a:rPr lang="en-ZA" smtClean="0"/>
              <a:t>‹#›</a:t>
            </a:fld>
            <a:endParaRPr lang="en-ZA"/>
          </a:p>
        </p:txBody>
      </p:sp>
    </p:spTree>
    <p:extLst>
      <p:ext uri="{BB962C8B-B14F-4D97-AF65-F5344CB8AC3E}">
        <p14:creationId xmlns:p14="http://schemas.microsoft.com/office/powerpoint/2010/main" val="12159453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61FC8-7283-473D-B786-FD28A41466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5C25ACC8-DB16-4818-B488-CC346331A0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859761E4-1887-4D99-9C5A-66E27E00F3A2}"/>
              </a:ext>
            </a:extLst>
          </p:cNvPr>
          <p:cNvSpPr>
            <a:spLocks noGrp="1"/>
          </p:cNvSpPr>
          <p:nvPr>
            <p:ph type="dt" sz="half" idx="10"/>
          </p:nvPr>
        </p:nvSpPr>
        <p:spPr/>
        <p:txBody>
          <a:bodyPr/>
          <a:lstStyle/>
          <a:p>
            <a:fld id="{E7F71050-0845-419A-A685-3FD8F54D827F}" type="datetimeFigureOut">
              <a:rPr lang="en-ZA" smtClean="0"/>
              <a:t>2018/09/28</a:t>
            </a:fld>
            <a:endParaRPr lang="en-ZA"/>
          </a:p>
        </p:txBody>
      </p:sp>
      <p:sp>
        <p:nvSpPr>
          <p:cNvPr id="5" name="Footer Placeholder 4">
            <a:extLst>
              <a:ext uri="{FF2B5EF4-FFF2-40B4-BE49-F238E27FC236}">
                <a16:creationId xmlns:a16="http://schemas.microsoft.com/office/drawing/2014/main" id="{2699D9DA-FAAC-48E9-9938-5258D6E076E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5D844D2-26EF-430B-BE19-53E0B8F12B3B}"/>
              </a:ext>
            </a:extLst>
          </p:cNvPr>
          <p:cNvSpPr>
            <a:spLocks noGrp="1"/>
          </p:cNvSpPr>
          <p:nvPr>
            <p:ph type="sldNum" sz="quarter" idx="12"/>
          </p:nvPr>
        </p:nvSpPr>
        <p:spPr/>
        <p:txBody>
          <a:bodyPr/>
          <a:lstStyle/>
          <a:p>
            <a:fld id="{A82A33FB-5379-4529-965B-C7A8930E9124}" type="slidenum">
              <a:rPr lang="en-ZA" smtClean="0"/>
              <a:t>‹#›</a:t>
            </a:fld>
            <a:endParaRPr lang="en-ZA"/>
          </a:p>
        </p:txBody>
      </p:sp>
    </p:spTree>
    <p:extLst>
      <p:ext uri="{BB962C8B-B14F-4D97-AF65-F5344CB8AC3E}">
        <p14:creationId xmlns:p14="http://schemas.microsoft.com/office/powerpoint/2010/main" val="8020398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7DBFA-4846-4288-8585-2AD5DEC1D0F1}"/>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7A02E14-58F6-40EA-A1D6-0F63B1C0F09C}"/>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21AAD004-1ED2-40F4-B214-42372AB25E26}"/>
              </a:ext>
            </a:extLst>
          </p:cNvPr>
          <p:cNvSpPr>
            <a:spLocks noGrp="1"/>
          </p:cNvSpPr>
          <p:nvPr>
            <p:ph type="dt" sz="half" idx="10"/>
          </p:nvPr>
        </p:nvSpPr>
        <p:spPr/>
        <p:txBody>
          <a:bodyPr/>
          <a:lstStyle/>
          <a:p>
            <a:fld id="{E7F71050-0845-419A-A685-3FD8F54D827F}" type="datetimeFigureOut">
              <a:rPr lang="en-ZA" smtClean="0"/>
              <a:t>2018/09/28</a:t>
            </a:fld>
            <a:endParaRPr lang="en-ZA"/>
          </a:p>
        </p:txBody>
      </p:sp>
      <p:sp>
        <p:nvSpPr>
          <p:cNvPr id="5" name="Footer Placeholder 4">
            <a:extLst>
              <a:ext uri="{FF2B5EF4-FFF2-40B4-BE49-F238E27FC236}">
                <a16:creationId xmlns:a16="http://schemas.microsoft.com/office/drawing/2014/main" id="{94F178D3-461D-4C9B-BB2F-32CFB9BC60EF}"/>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4DB04DF1-132E-47A0-98EC-11D5AD162907}"/>
              </a:ext>
            </a:extLst>
          </p:cNvPr>
          <p:cNvSpPr>
            <a:spLocks noGrp="1"/>
          </p:cNvSpPr>
          <p:nvPr>
            <p:ph type="sldNum" sz="quarter" idx="12"/>
          </p:nvPr>
        </p:nvSpPr>
        <p:spPr/>
        <p:txBody>
          <a:bodyPr/>
          <a:lstStyle/>
          <a:p>
            <a:fld id="{A82A33FB-5379-4529-965B-C7A8930E9124}" type="slidenum">
              <a:rPr lang="en-ZA" smtClean="0"/>
              <a:t>‹#›</a:t>
            </a:fld>
            <a:endParaRPr lang="en-ZA"/>
          </a:p>
        </p:txBody>
      </p:sp>
    </p:spTree>
    <p:extLst>
      <p:ext uri="{BB962C8B-B14F-4D97-AF65-F5344CB8AC3E}">
        <p14:creationId xmlns:p14="http://schemas.microsoft.com/office/powerpoint/2010/main" val="331904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42706C-06C8-4792-B3A5-E97938B4C6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66E4479E-86E5-400E-B31B-7FA12543CCDC}"/>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FC61C1D-FAAC-4DA4-9D24-7B6785BB07B2}"/>
              </a:ext>
            </a:extLst>
          </p:cNvPr>
          <p:cNvSpPr>
            <a:spLocks noGrp="1"/>
          </p:cNvSpPr>
          <p:nvPr>
            <p:ph type="dt" sz="half" idx="10"/>
          </p:nvPr>
        </p:nvSpPr>
        <p:spPr/>
        <p:txBody>
          <a:bodyPr/>
          <a:lstStyle/>
          <a:p>
            <a:fld id="{E7F71050-0845-419A-A685-3FD8F54D827F}" type="datetimeFigureOut">
              <a:rPr lang="en-ZA" smtClean="0"/>
              <a:t>2018/09/28</a:t>
            </a:fld>
            <a:endParaRPr lang="en-ZA"/>
          </a:p>
        </p:txBody>
      </p:sp>
      <p:sp>
        <p:nvSpPr>
          <p:cNvPr id="5" name="Footer Placeholder 4">
            <a:extLst>
              <a:ext uri="{FF2B5EF4-FFF2-40B4-BE49-F238E27FC236}">
                <a16:creationId xmlns:a16="http://schemas.microsoft.com/office/drawing/2014/main" id="{BC4C4228-CAAB-4EEC-9CEF-54C8E6B804FB}"/>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F8DF683-507D-411F-B838-4D06F5669FBA}"/>
              </a:ext>
            </a:extLst>
          </p:cNvPr>
          <p:cNvSpPr>
            <a:spLocks noGrp="1"/>
          </p:cNvSpPr>
          <p:nvPr>
            <p:ph type="sldNum" sz="quarter" idx="12"/>
          </p:nvPr>
        </p:nvSpPr>
        <p:spPr/>
        <p:txBody>
          <a:bodyPr/>
          <a:lstStyle/>
          <a:p>
            <a:fld id="{A82A33FB-5379-4529-965B-C7A8930E9124}" type="slidenum">
              <a:rPr lang="en-ZA" smtClean="0"/>
              <a:t>‹#›</a:t>
            </a:fld>
            <a:endParaRPr lang="en-ZA"/>
          </a:p>
        </p:txBody>
      </p:sp>
    </p:spTree>
    <p:extLst>
      <p:ext uri="{BB962C8B-B14F-4D97-AF65-F5344CB8AC3E}">
        <p14:creationId xmlns:p14="http://schemas.microsoft.com/office/powerpoint/2010/main" val="3239755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bg1">
            <a:lumMod val="95000"/>
          </a:schemeClr>
        </a:solidFill>
        <a:effectLst/>
      </p:bgPr>
    </p:bg>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4CF80870-C1FE-44CD-BF59-4A2907DAAFBD}"/>
              </a:ext>
            </a:extLst>
          </p:cNvPr>
          <p:cNvSpPr>
            <a:spLocks noGrp="1"/>
          </p:cNvSpPr>
          <p:nvPr>
            <p:ph sz="quarter" idx="11"/>
          </p:nvPr>
        </p:nvSpPr>
        <p:spPr>
          <a:xfrm>
            <a:off x="701040" y="804672"/>
            <a:ext cx="10789920" cy="5413248"/>
          </a:xfrm>
        </p:spPr>
        <p:txBody>
          <a:bodyPr/>
          <a:lstStyle>
            <a:lvl1pPr>
              <a:defRPr>
                <a:solidFill>
                  <a:schemeClr val="tx1"/>
                </a:solidFill>
              </a:defRPr>
            </a:lvl1pPr>
            <a:lvl2pPr>
              <a:defRPr>
                <a:solidFill>
                  <a:schemeClr val="bg1">
                    <a:lumMod val="50000"/>
                  </a:schemeClr>
                </a:solidFill>
              </a:defRPr>
            </a:lvl2pPr>
            <a:lvl3pPr>
              <a:defRPr>
                <a:solidFill>
                  <a:srgbClr val="C00000"/>
                </a:solidFill>
              </a:defRPr>
            </a:lvl3pPr>
            <a:lvl4pPr>
              <a:defRPr>
                <a:solidFill>
                  <a:schemeClr val="tx1">
                    <a:lumMod val="75000"/>
                    <a:lumOff val="25000"/>
                  </a:schemeClr>
                </a:solidFill>
              </a:defRPr>
            </a:lvl4pPr>
            <a:lvl5pPr>
              <a:defRPr>
                <a:solidFill>
                  <a:schemeClr val="bg1">
                    <a:lumMod val="5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ZA" dirty="0"/>
          </a:p>
        </p:txBody>
      </p:sp>
      <p:sp>
        <p:nvSpPr>
          <p:cNvPr id="3" name="Title 2">
            <a:extLst>
              <a:ext uri="{FF2B5EF4-FFF2-40B4-BE49-F238E27FC236}">
                <a16:creationId xmlns:a16="http://schemas.microsoft.com/office/drawing/2014/main" id="{5E995FE7-8C40-4FF2-96C4-0D5C16186975}"/>
              </a:ext>
            </a:extLst>
          </p:cNvPr>
          <p:cNvSpPr>
            <a:spLocks noGrp="1"/>
          </p:cNvSpPr>
          <p:nvPr>
            <p:ph type="title"/>
          </p:nvPr>
        </p:nvSpPr>
        <p:spPr>
          <a:xfrm>
            <a:off x="0" y="2"/>
            <a:ext cx="12192000" cy="546650"/>
          </a:xfrm>
          <a:solidFill>
            <a:schemeClr val="tx1">
              <a:lumMod val="95000"/>
              <a:lumOff val="5000"/>
            </a:schemeClr>
          </a:solidFill>
          <a:ln>
            <a:noFill/>
          </a:ln>
          <a:effectLst>
            <a:outerShdw blurRad="50800" dist="38100" dir="5400000" algn="t" rotWithShape="0">
              <a:prstClr val="black">
                <a:alpha val="40000"/>
              </a:prstClr>
            </a:outerShdw>
          </a:effectLst>
        </p:spPr>
        <p:txBody>
          <a:bodyPr>
            <a:noAutofit/>
          </a:bodyPr>
          <a:lstStyle>
            <a:lvl1pPr algn="ctr">
              <a:defRPr sz="2800">
                <a:solidFill>
                  <a:schemeClr val="bg1">
                    <a:lumMod val="95000"/>
                  </a:schemeClr>
                </a:solidFill>
              </a:defRPr>
            </a:lvl1pPr>
          </a:lstStyle>
          <a:p>
            <a:r>
              <a:rPr lang="en-US" dirty="0"/>
              <a:t>Click to edit Master title style</a:t>
            </a:r>
            <a:endParaRPr lang="en-ZA" dirty="0"/>
          </a:p>
        </p:txBody>
      </p:sp>
    </p:spTree>
    <p:extLst>
      <p:ext uri="{BB962C8B-B14F-4D97-AF65-F5344CB8AC3E}">
        <p14:creationId xmlns:p14="http://schemas.microsoft.com/office/powerpoint/2010/main" val="245938080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9E014-7327-47CF-A0AE-31050B3B001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A515CA0B-4E9D-4F40-AA47-D64D4D57B6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C36BF9B5-1849-44CA-9BBA-79DA5721204A}"/>
              </a:ext>
            </a:extLst>
          </p:cNvPr>
          <p:cNvSpPr>
            <a:spLocks noGrp="1"/>
          </p:cNvSpPr>
          <p:nvPr>
            <p:ph type="dt" sz="half" idx="10"/>
          </p:nvPr>
        </p:nvSpPr>
        <p:spPr/>
        <p:txBody>
          <a:bodyPr/>
          <a:lstStyle/>
          <a:p>
            <a:fld id="{E7F71050-0845-419A-A685-3FD8F54D827F}" type="datetimeFigureOut">
              <a:rPr lang="en-ZA" smtClean="0"/>
              <a:t>2018/09/28</a:t>
            </a:fld>
            <a:endParaRPr lang="en-ZA"/>
          </a:p>
        </p:txBody>
      </p:sp>
      <p:sp>
        <p:nvSpPr>
          <p:cNvPr id="5" name="Footer Placeholder 4">
            <a:extLst>
              <a:ext uri="{FF2B5EF4-FFF2-40B4-BE49-F238E27FC236}">
                <a16:creationId xmlns:a16="http://schemas.microsoft.com/office/drawing/2014/main" id="{5CAE7CE6-14C0-4E50-95A7-CC5C2C4482B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80219C0-549F-454E-9F3C-BFD429B4E0DB}"/>
              </a:ext>
            </a:extLst>
          </p:cNvPr>
          <p:cNvSpPr>
            <a:spLocks noGrp="1"/>
          </p:cNvSpPr>
          <p:nvPr>
            <p:ph type="sldNum" sz="quarter" idx="12"/>
          </p:nvPr>
        </p:nvSpPr>
        <p:spPr/>
        <p:txBody>
          <a:bodyPr/>
          <a:lstStyle/>
          <a:p>
            <a:fld id="{A82A33FB-5379-4529-965B-C7A8930E9124}" type="slidenum">
              <a:rPr lang="en-ZA" smtClean="0"/>
              <a:t>‹#›</a:t>
            </a:fld>
            <a:endParaRPr lang="en-ZA"/>
          </a:p>
        </p:txBody>
      </p:sp>
    </p:spTree>
    <p:extLst>
      <p:ext uri="{BB962C8B-B14F-4D97-AF65-F5344CB8AC3E}">
        <p14:creationId xmlns:p14="http://schemas.microsoft.com/office/powerpoint/2010/main" val="26900963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910C4-B288-407B-9D88-2CB5A691599F}"/>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095B901F-E4C8-44EE-98FB-BC671D8A775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EC62C305-4F72-4E3E-8F6E-EA2842E3169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356FF832-CA30-4497-B721-9A7453FC70AF}"/>
              </a:ext>
            </a:extLst>
          </p:cNvPr>
          <p:cNvSpPr>
            <a:spLocks noGrp="1"/>
          </p:cNvSpPr>
          <p:nvPr>
            <p:ph type="dt" sz="half" idx="10"/>
          </p:nvPr>
        </p:nvSpPr>
        <p:spPr/>
        <p:txBody>
          <a:bodyPr/>
          <a:lstStyle/>
          <a:p>
            <a:fld id="{E7F71050-0845-419A-A685-3FD8F54D827F}" type="datetimeFigureOut">
              <a:rPr lang="en-ZA" smtClean="0"/>
              <a:t>2018/09/28</a:t>
            </a:fld>
            <a:endParaRPr lang="en-ZA"/>
          </a:p>
        </p:txBody>
      </p:sp>
      <p:sp>
        <p:nvSpPr>
          <p:cNvPr id="6" name="Footer Placeholder 5">
            <a:extLst>
              <a:ext uri="{FF2B5EF4-FFF2-40B4-BE49-F238E27FC236}">
                <a16:creationId xmlns:a16="http://schemas.microsoft.com/office/drawing/2014/main" id="{A1DE6566-E094-4FB3-808F-CCD28CCAC349}"/>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1139083E-0698-427C-AABA-652ABF895CEE}"/>
              </a:ext>
            </a:extLst>
          </p:cNvPr>
          <p:cNvSpPr>
            <a:spLocks noGrp="1"/>
          </p:cNvSpPr>
          <p:nvPr>
            <p:ph type="sldNum" sz="quarter" idx="12"/>
          </p:nvPr>
        </p:nvSpPr>
        <p:spPr/>
        <p:txBody>
          <a:bodyPr/>
          <a:lstStyle/>
          <a:p>
            <a:fld id="{A82A33FB-5379-4529-965B-C7A8930E9124}" type="slidenum">
              <a:rPr lang="en-ZA" smtClean="0"/>
              <a:t>‹#›</a:t>
            </a:fld>
            <a:endParaRPr lang="en-ZA"/>
          </a:p>
        </p:txBody>
      </p:sp>
    </p:spTree>
    <p:extLst>
      <p:ext uri="{BB962C8B-B14F-4D97-AF65-F5344CB8AC3E}">
        <p14:creationId xmlns:p14="http://schemas.microsoft.com/office/powerpoint/2010/main" val="42264419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8C07B-6685-40FF-9283-71378B0AD2DF}"/>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150F1668-7AB1-4122-A073-BCBEA27F0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CF6BF7C-3C13-478D-B7E9-28D4AA96036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A9E04C44-C8DB-45FB-AD7B-D312A4D013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33E60D6-0E7D-4723-90CC-700A6128A72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32E81B74-2A94-42E5-8BBB-E58836FDD095}"/>
              </a:ext>
            </a:extLst>
          </p:cNvPr>
          <p:cNvSpPr>
            <a:spLocks noGrp="1"/>
          </p:cNvSpPr>
          <p:nvPr>
            <p:ph type="dt" sz="half" idx="10"/>
          </p:nvPr>
        </p:nvSpPr>
        <p:spPr/>
        <p:txBody>
          <a:bodyPr/>
          <a:lstStyle/>
          <a:p>
            <a:fld id="{E7F71050-0845-419A-A685-3FD8F54D827F}" type="datetimeFigureOut">
              <a:rPr lang="en-ZA" smtClean="0"/>
              <a:t>2018/09/28</a:t>
            </a:fld>
            <a:endParaRPr lang="en-ZA"/>
          </a:p>
        </p:txBody>
      </p:sp>
      <p:sp>
        <p:nvSpPr>
          <p:cNvPr id="8" name="Footer Placeholder 7">
            <a:extLst>
              <a:ext uri="{FF2B5EF4-FFF2-40B4-BE49-F238E27FC236}">
                <a16:creationId xmlns:a16="http://schemas.microsoft.com/office/drawing/2014/main" id="{FD3DB394-8B23-4D5C-B022-D60D8AA597BF}"/>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D909C68C-5614-43E5-A374-62B44DF1AACF}"/>
              </a:ext>
            </a:extLst>
          </p:cNvPr>
          <p:cNvSpPr>
            <a:spLocks noGrp="1"/>
          </p:cNvSpPr>
          <p:nvPr>
            <p:ph type="sldNum" sz="quarter" idx="12"/>
          </p:nvPr>
        </p:nvSpPr>
        <p:spPr/>
        <p:txBody>
          <a:bodyPr/>
          <a:lstStyle/>
          <a:p>
            <a:fld id="{A82A33FB-5379-4529-965B-C7A8930E9124}" type="slidenum">
              <a:rPr lang="en-ZA" smtClean="0"/>
              <a:t>‹#›</a:t>
            </a:fld>
            <a:endParaRPr lang="en-ZA"/>
          </a:p>
        </p:txBody>
      </p:sp>
    </p:spTree>
    <p:extLst>
      <p:ext uri="{BB962C8B-B14F-4D97-AF65-F5344CB8AC3E}">
        <p14:creationId xmlns:p14="http://schemas.microsoft.com/office/powerpoint/2010/main" val="24463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294F1-00A1-45E2-B41C-0BE35E51547A}"/>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4819AB7D-C3FC-4FFD-9FB5-BCFD3D2B9EF9}"/>
              </a:ext>
            </a:extLst>
          </p:cNvPr>
          <p:cNvSpPr>
            <a:spLocks noGrp="1"/>
          </p:cNvSpPr>
          <p:nvPr>
            <p:ph type="dt" sz="half" idx="10"/>
          </p:nvPr>
        </p:nvSpPr>
        <p:spPr/>
        <p:txBody>
          <a:bodyPr/>
          <a:lstStyle/>
          <a:p>
            <a:fld id="{E7F71050-0845-419A-A685-3FD8F54D827F}" type="datetimeFigureOut">
              <a:rPr lang="en-ZA" smtClean="0"/>
              <a:t>2018/09/28</a:t>
            </a:fld>
            <a:endParaRPr lang="en-ZA"/>
          </a:p>
        </p:txBody>
      </p:sp>
      <p:sp>
        <p:nvSpPr>
          <p:cNvPr id="4" name="Footer Placeholder 3">
            <a:extLst>
              <a:ext uri="{FF2B5EF4-FFF2-40B4-BE49-F238E27FC236}">
                <a16:creationId xmlns:a16="http://schemas.microsoft.com/office/drawing/2014/main" id="{48305479-3BE4-48E3-B302-C50CB9C0198B}"/>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AE0F2408-6E67-49FE-94B1-D2E575AD07F3}"/>
              </a:ext>
            </a:extLst>
          </p:cNvPr>
          <p:cNvSpPr>
            <a:spLocks noGrp="1"/>
          </p:cNvSpPr>
          <p:nvPr>
            <p:ph type="sldNum" sz="quarter" idx="12"/>
          </p:nvPr>
        </p:nvSpPr>
        <p:spPr/>
        <p:txBody>
          <a:bodyPr/>
          <a:lstStyle/>
          <a:p>
            <a:fld id="{A82A33FB-5379-4529-965B-C7A8930E9124}" type="slidenum">
              <a:rPr lang="en-ZA" smtClean="0"/>
              <a:t>‹#›</a:t>
            </a:fld>
            <a:endParaRPr lang="en-ZA"/>
          </a:p>
        </p:txBody>
      </p:sp>
    </p:spTree>
    <p:extLst>
      <p:ext uri="{BB962C8B-B14F-4D97-AF65-F5344CB8AC3E}">
        <p14:creationId xmlns:p14="http://schemas.microsoft.com/office/powerpoint/2010/main" val="29612368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E5067B-792E-4B53-86D3-D2A4AA231AE8}"/>
              </a:ext>
            </a:extLst>
          </p:cNvPr>
          <p:cNvSpPr>
            <a:spLocks noGrp="1"/>
          </p:cNvSpPr>
          <p:nvPr>
            <p:ph type="dt" sz="half" idx="10"/>
          </p:nvPr>
        </p:nvSpPr>
        <p:spPr/>
        <p:txBody>
          <a:bodyPr/>
          <a:lstStyle/>
          <a:p>
            <a:fld id="{E7F71050-0845-419A-A685-3FD8F54D827F}" type="datetimeFigureOut">
              <a:rPr lang="en-ZA" smtClean="0"/>
              <a:t>2018/09/28</a:t>
            </a:fld>
            <a:endParaRPr lang="en-ZA"/>
          </a:p>
        </p:txBody>
      </p:sp>
      <p:sp>
        <p:nvSpPr>
          <p:cNvPr id="3" name="Footer Placeholder 2">
            <a:extLst>
              <a:ext uri="{FF2B5EF4-FFF2-40B4-BE49-F238E27FC236}">
                <a16:creationId xmlns:a16="http://schemas.microsoft.com/office/drawing/2014/main" id="{AB8A1A52-3566-4280-A7F2-05DA23D95634}"/>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90192A64-F4DF-4D44-8834-D5DDA300B2F7}"/>
              </a:ext>
            </a:extLst>
          </p:cNvPr>
          <p:cNvSpPr>
            <a:spLocks noGrp="1"/>
          </p:cNvSpPr>
          <p:nvPr>
            <p:ph type="sldNum" sz="quarter" idx="12"/>
          </p:nvPr>
        </p:nvSpPr>
        <p:spPr/>
        <p:txBody>
          <a:bodyPr/>
          <a:lstStyle/>
          <a:p>
            <a:fld id="{A82A33FB-5379-4529-965B-C7A8930E9124}" type="slidenum">
              <a:rPr lang="en-ZA" smtClean="0"/>
              <a:t>‹#›</a:t>
            </a:fld>
            <a:endParaRPr lang="en-ZA"/>
          </a:p>
        </p:txBody>
      </p:sp>
    </p:spTree>
    <p:extLst>
      <p:ext uri="{BB962C8B-B14F-4D97-AF65-F5344CB8AC3E}">
        <p14:creationId xmlns:p14="http://schemas.microsoft.com/office/powerpoint/2010/main" val="3058375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B96CF-08CB-43B3-86AC-90F6AE079D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94302436-CB6F-4B41-9703-315BCB31A6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7FB77768-F415-44DF-9A4E-336D12E946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527C9D2-61C4-4324-AAB2-C4AE2FAA897B}"/>
              </a:ext>
            </a:extLst>
          </p:cNvPr>
          <p:cNvSpPr>
            <a:spLocks noGrp="1"/>
          </p:cNvSpPr>
          <p:nvPr>
            <p:ph type="dt" sz="half" idx="10"/>
          </p:nvPr>
        </p:nvSpPr>
        <p:spPr/>
        <p:txBody>
          <a:bodyPr/>
          <a:lstStyle/>
          <a:p>
            <a:fld id="{E7F71050-0845-419A-A685-3FD8F54D827F}" type="datetimeFigureOut">
              <a:rPr lang="en-ZA" smtClean="0"/>
              <a:t>2018/09/28</a:t>
            </a:fld>
            <a:endParaRPr lang="en-ZA"/>
          </a:p>
        </p:txBody>
      </p:sp>
      <p:sp>
        <p:nvSpPr>
          <p:cNvPr id="6" name="Footer Placeholder 5">
            <a:extLst>
              <a:ext uri="{FF2B5EF4-FFF2-40B4-BE49-F238E27FC236}">
                <a16:creationId xmlns:a16="http://schemas.microsoft.com/office/drawing/2014/main" id="{950F6111-FD39-4AC2-8563-EC440027C7CF}"/>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417596C5-0508-47EA-8E9E-2AC3D9A4499E}"/>
              </a:ext>
            </a:extLst>
          </p:cNvPr>
          <p:cNvSpPr>
            <a:spLocks noGrp="1"/>
          </p:cNvSpPr>
          <p:nvPr>
            <p:ph type="sldNum" sz="quarter" idx="12"/>
          </p:nvPr>
        </p:nvSpPr>
        <p:spPr/>
        <p:txBody>
          <a:bodyPr/>
          <a:lstStyle/>
          <a:p>
            <a:fld id="{A82A33FB-5379-4529-965B-C7A8930E9124}" type="slidenum">
              <a:rPr lang="en-ZA" smtClean="0"/>
              <a:t>‹#›</a:t>
            </a:fld>
            <a:endParaRPr lang="en-ZA"/>
          </a:p>
        </p:txBody>
      </p:sp>
    </p:spTree>
    <p:extLst>
      <p:ext uri="{BB962C8B-B14F-4D97-AF65-F5344CB8AC3E}">
        <p14:creationId xmlns:p14="http://schemas.microsoft.com/office/powerpoint/2010/main" val="2458535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CF3F6-F590-4CBD-B471-80631B2D2AF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CCF1F052-2B2D-4E21-95C7-6A6F6685135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38F85B42-2710-4FC3-8D38-827DD435CC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19C9EC5-3DB5-4DEC-9A83-0E260A1D397A}"/>
              </a:ext>
            </a:extLst>
          </p:cNvPr>
          <p:cNvSpPr>
            <a:spLocks noGrp="1"/>
          </p:cNvSpPr>
          <p:nvPr>
            <p:ph type="dt" sz="half" idx="10"/>
          </p:nvPr>
        </p:nvSpPr>
        <p:spPr/>
        <p:txBody>
          <a:bodyPr/>
          <a:lstStyle/>
          <a:p>
            <a:fld id="{E7F71050-0845-419A-A685-3FD8F54D827F}" type="datetimeFigureOut">
              <a:rPr lang="en-ZA" smtClean="0"/>
              <a:t>2018/09/28</a:t>
            </a:fld>
            <a:endParaRPr lang="en-ZA"/>
          </a:p>
        </p:txBody>
      </p:sp>
      <p:sp>
        <p:nvSpPr>
          <p:cNvPr id="6" name="Footer Placeholder 5">
            <a:extLst>
              <a:ext uri="{FF2B5EF4-FFF2-40B4-BE49-F238E27FC236}">
                <a16:creationId xmlns:a16="http://schemas.microsoft.com/office/drawing/2014/main" id="{7E4BDEFE-184F-457B-8388-495126C781A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907E1503-5636-4429-9A71-3EE386686116}"/>
              </a:ext>
            </a:extLst>
          </p:cNvPr>
          <p:cNvSpPr>
            <a:spLocks noGrp="1"/>
          </p:cNvSpPr>
          <p:nvPr>
            <p:ph type="sldNum" sz="quarter" idx="12"/>
          </p:nvPr>
        </p:nvSpPr>
        <p:spPr/>
        <p:txBody>
          <a:bodyPr/>
          <a:lstStyle/>
          <a:p>
            <a:fld id="{A82A33FB-5379-4529-965B-C7A8930E9124}" type="slidenum">
              <a:rPr lang="en-ZA" smtClean="0"/>
              <a:t>‹#›</a:t>
            </a:fld>
            <a:endParaRPr lang="en-ZA"/>
          </a:p>
        </p:txBody>
      </p:sp>
    </p:spTree>
    <p:extLst>
      <p:ext uri="{BB962C8B-B14F-4D97-AF65-F5344CB8AC3E}">
        <p14:creationId xmlns:p14="http://schemas.microsoft.com/office/powerpoint/2010/main" val="2941971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A9FC8EB-84F5-45F9-B55C-82606DBABB3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F75CEE08-313E-4B7B-A198-CD2C4A1D79F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F08F9418-A9B1-449C-895A-20040FD03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F71050-0845-419A-A685-3FD8F54D827F}" type="datetimeFigureOut">
              <a:rPr lang="en-ZA" smtClean="0"/>
              <a:t>2018/09/28</a:t>
            </a:fld>
            <a:endParaRPr lang="en-ZA"/>
          </a:p>
        </p:txBody>
      </p:sp>
      <p:sp>
        <p:nvSpPr>
          <p:cNvPr id="5" name="Footer Placeholder 4">
            <a:extLst>
              <a:ext uri="{FF2B5EF4-FFF2-40B4-BE49-F238E27FC236}">
                <a16:creationId xmlns:a16="http://schemas.microsoft.com/office/drawing/2014/main" id="{05B29090-2345-48BB-9486-B6BC59A59D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60B70D13-4FF8-48DE-8A1B-C51B299B0F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2A33FB-5379-4529-965B-C7A8930E9124}" type="slidenum">
              <a:rPr lang="en-ZA" smtClean="0"/>
              <a:t>‹#›</a:t>
            </a:fld>
            <a:endParaRPr lang="en-ZA"/>
          </a:p>
        </p:txBody>
      </p:sp>
      <p:pic>
        <p:nvPicPr>
          <p:cNvPr id="8" name="Picture 7">
            <a:extLst>
              <a:ext uri="{FF2B5EF4-FFF2-40B4-BE49-F238E27FC236}">
                <a16:creationId xmlns:a16="http://schemas.microsoft.com/office/drawing/2014/main" id="{6216CBDD-C5D4-4F4F-902C-4EBE9442B80B}"/>
              </a:ext>
            </a:extLst>
          </p:cNvPr>
          <p:cNvPicPr>
            <a:picLocks noChangeAspect="1"/>
          </p:cNvPicPr>
          <p:nvPr userDrawn="1"/>
        </p:nvPicPr>
        <p:blipFill>
          <a:blip r:embed="rId13" cstate="hqprint">
            <a:extLst>
              <a:ext uri="{28A0092B-C50C-407E-A947-70E740481C1C}">
                <a14:useLocalDpi xmlns:a14="http://schemas.microsoft.com/office/drawing/2010/main" val="0"/>
              </a:ext>
            </a:extLst>
          </a:blip>
          <a:stretch>
            <a:fillRect/>
          </a:stretch>
        </p:blipFill>
        <p:spPr>
          <a:xfrm>
            <a:off x="11628437" y="6356349"/>
            <a:ext cx="365126" cy="365126"/>
          </a:xfrm>
          <a:prstGeom prst="rect">
            <a:avLst/>
          </a:prstGeom>
          <a:effectLst>
            <a:outerShdw blurRad="63500" sx="102000" sy="102000" algn="ctr" rotWithShape="0">
              <a:prstClr val="black">
                <a:alpha val="40000"/>
              </a:prstClr>
            </a:outerShdw>
          </a:effectLst>
        </p:spPr>
      </p:pic>
    </p:spTree>
    <p:extLst>
      <p:ext uri="{BB962C8B-B14F-4D97-AF65-F5344CB8AC3E}">
        <p14:creationId xmlns:p14="http://schemas.microsoft.com/office/powerpoint/2010/main" val="18960279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8678E6C1-C299-4A99-8B6B-DABC351B0A89}"/>
              </a:ext>
            </a:extLst>
          </p:cNvPr>
          <p:cNvGrpSpPr/>
          <p:nvPr/>
        </p:nvGrpSpPr>
        <p:grpSpPr>
          <a:xfrm>
            <a:off x="241546" y="297610"/>
            <a:ext cx="11146167" cy="6262777"/>
            <a:chOff x="241546" y="297610"/>
            <a:chExt cx="11146167" cy="6262777"/>
          </a:xfrm>
        </p:grpSpPr>
        <p:cxnSp>
          <p:nvCxnSpPr>
            <p:cNvPr id="10" name="Straight Connector 9">
              <a:extLst>
                <a:ext uri="{FF2B5EF4-FFF2-40B4-BE49-F238E27FC236}">
                  <a16:creationId xmlns:a16="http://schemas.microsoft.com/office/drawing/2014/main" id="{DF171551-00A7-48D7-9F6A-B10295B0F248}"/>
                </a:ext>
              </a:extLst>
            </p:cNvPr>
            <p:cNvCxnSpPr>
              <a:cxnSpLocks/>
            </p:cNvCxnSpPr>
            <p:nvPr/>
          </p:nvCxnSpPr>
          <p:spPr>
            <a:xfrm>
              <a:off x="6096000" y="297610"/>
              <a:ext cx="0" cy="6262777"/>
            </a:xfrm>
            <a:prstGeom prst="line">
              <a:avLst/>
            </a:prstGeom>
            <a:ln>
              <a:solidFill>
                <a:schemeClr val="bg1">
                  <a:lumMod val="75000"/>
                </a:schemeClr>
              </a:solidFill>
            </a:ln>
          </p:spPr>
          <p:style>
            <a:lnRef idx="1">
              <a:schemeClr val="dk1"/>
            </a:lnRef>
            <a:fillRef idx="0">
              <a:schemeClr val="dk1"/>
            </a:fillRef>
            <a:effectRef idx="0">
              <a:schemeClr val="dk1"/>
            </a:effectRef>
            <a:fontRef idx="minor">
              <a:schemeClr val="tx1"/>
            </a:fontRef>
          </p:style>
        </p:cxnSp>
        <p:grpSp>
          <p:nvGrpSpPr>
            <p:cNvPr id="15" name="Group 14">
              <a:extLst>
                <a:ext uri="{FF2B5EF4-FFF2-40B4-BE49-F238E27FC236}">
                  <a16:creationId xmlns:a16="http://schemas.microsoft.com/office/drawing/2014/main" id="{6FC622EA-8273-434F-A253-86BE01DE9CCC}"/>
                </a:ext>
              </a:extLst>
            </p:cNvPr>
            <p:cNvGrpSpPr/>
            <p:nvPr/>
          </p:nvGrpSpPr>
          <p:grpSpPr>
            <a:xfrm>
              <a:off x="241546" y="555619"/>
              <a:ext cx="11146167" cy="5963529"/>
              <a:chOff x="241546" y="555619"/>
              <a:chExt cx="11146167" cy="5963529"/>
            </a:xfrm>
          </p:grpSpPr>
          <p:pic>
            <p:nvPicPr>
              <p:cNvPr id="5" name="Picture 4">
                <a:extLst>
                  <a:ext uri="{FF2B5EF4-FFF2-40B4-BE49-F238E27FC236}">
                    <a16:creationId xmlns:a16="http://schemas.microsoft.com/office/drawing/2014/main" id="{069F113D-1D8C-4B37-997E-B1CCA4446D9C}"/>
                  </a:ext>
                </a:extLst>
              </p:cNvPr>
              <p:cNvPicPr>
                <a:picLocks noChangeAspect="1"/>
              </p:cNvPicPr>
              <p:nvPr/>
            </p:nvPicPr>
            <p:blipFill>
              <a:blip r:embed="rId2" cstate="hqprint">
                <a:lum bright="70000" contrast="-70000"/>
                <a:extLst>
                  <a:ext uri="{28A0092B-C50C-407E-A947-70E740481C1C}">
                    <a14:useLocalDpi xmlns:a14="http://schemas.microsoft.com/office/drawing/2010/main" val="0"/>
                  </a:ext>
                </a:extLst>
              </a:blip>
              <a:stretch>
                <a:fillRect/>
              </a:stretch>
            </p:blipFill>
            <p:spPr>
              <a:xfrm>
                <a:off x="804287" y="555619"/>
                <a:ext cx="4423321" cy="4423321"/>
              </a:xfrm>
              <a:prstGeom prst="rect">
                <a:avLst/>
              </a:prstGeom>
            </p:spPr>
          </p:pic>
          <p:sp>
            <p:nvSpPr>
              <p:cNvPr id="6" name="TextBox 5">
                <a:extLst>
                  <a:ext uri="{FF2B5EF4-FFF2-40B4-BE49-F238E27FC236}">
                    <a16:creationId xmlns:a16="http://schemas.microsoft.com/office/drawing/2014/main" id="{B71CEE81-5114-4193-B395-D262BA3B8242}"/>
                  </a:ext>
                </a:extLst>
              </p:cNvPr>
              <p:cNvSpPr txBox="1"/>
              <p:nvPr/>
            </p:nvSpPr>
            <p:spPr>
              <a:xfrm>
                <a:off x="6463218" y="6149816"/>
                <a:ext cx="4924495" cy="369332"/>
              </a:xfrm>
              <a:prstGeom prst="rect">
                <a:avLst/>
              </a:prstGeom>
              <a:noFill/>
            </p:spPr>
            <p:txBody>
              <a:bodyPr wrap="square" rtlCol="0">
                <a:spAutoFit/>
              </a:bodyPr>
              <a:lstStyle/>
              <a:p>
                <a:pPr algn="ctr"/>
                <a:r>
                  <a:rPr lang="en-ZA" dirty="0">
                    <a:solidFill>
                      <a:schemeClr val="bg1">
                        <a:lumMod val="95000"/>
                      </a:schemeClr>
                    </a:solidFill>
                    <a:latin typeface="Century Gothic" panose="020B0502020202020204" pitchFamily="34" charset="0"/>
                  </a:rPr>
                  <a:t>SGU1000</a:t>
                </a:r>
              </a:p>
            </p:txBody>
          </p:sp>
          <p:sp>
            <p:nvSpPr>
              <p:cNvPr id="7" name="TextBox 6">
                <a:extLst>
                  <a:ext uri="{FF2B5EF4-FFF2-40B4-BE49-F238E27FC236}">
                    <a16:creationId xmlns:a16="http://schemas.microsoft.com/office/drawing/2014/main" id="{881F3E36-7E03-47A0-B800-6C4577458D16}"/>
                  </a:ext>
                </a:extLst>
              </p:cNvPr>
              <p:cNvSpPr txBox="1"/>
              <p:nvPr/>
            </p:nvSpPr>
            <p:spPr>
              <a:xfrm>
                <a:off x="6463215" y="3075055"/>
                <a:ext cx="4924498" cy="707886"/>
              </a:xfrm>
              <a:prstGeom prst="rect">
                <a:avLst/>
              </a:prstGeom>
              <a:noFill/>
            </p:spPr>
            <p:txBody>
              <a:bodyPr wrap="square" rtlCol="0">
                <a:spAutoFit/>
              </a:bodyPr>
              <a:lstStyle/>
              <a:p>
                <a:pPr algn="ctr"/>
                <a:r>
                  <a:rPr lang="en-ZA" sz="4000" dirty="0">
                    <a:solidFill>
                      <a:srgbClr val="FF0000"/>
                    </a:solidFill>
                    <a:latin typeface="Century Gothic" panose="020B0502020202020204" pitchFamily="34" charset="0"/>
                  </a:rPr>
                  <a:t>Assignment</a:t>
                </a:r>
              </a:p>
            </p:txBody>
          </p:sp>
          <p:sp>
            <p:nvSpPr>
              <p:cNvPr id="8" name="TextBox 7">
                <a:extLst>
                  <a:ext uri="{FF2B5EF4-FFF2-40B4-BE49-F238E27FC236}">
                    <a16:creationId xmlns:a16="http://schemas.microsoft.com/office/drawing/2014/main" id="{4A474E8C-CB99-437B-BD9F-5E170BD272C3}"/>
                  </a:ext>
                </a:extLst>
              </p:cNvPr>
              <p:cNvSpPr txBox="1"/>
              <p:nvPr/>
            </p:nvSpPr>
            <p:spPr>
              <a:xfrm>
                <a:off x="241546" y="5255254"/>
                <a:ext cx="5550921" cy="507831"/>
              </a:xfrm>
              <a:prstGeom prst="rect">
                <a:avLst/>
              </a:prstGeom>
              <a:noFill/>
            </p:spPr>
            <p:txBody>
              <a:bodyPr wrap="square" rtlCol="0">
                <a:spAutoFit/>
              </a:bodyPr>
              <a:lstStyle/>
              <a:p>
                <a:pPr algn="ctr"/>
                <a:r>
                  <a:rPr lang="en-ZA" sz="2700" dirty="0">
                    <a:solidFill>
                      <a:schemeClr val="bg1">
                        <a:lumMod val="95000"/>
                      </a:schemeClr>
                    </a:solidFill>
                    <a:latin typeface="Century Gothic" panose="020B0502020202020204" pitchFamily="34" charset="0"/>
                  </a:rPr>
                  <a:t>Nelson Mandela University</a:t>
                </a:r>
              </a:p>
            </p:txBody>
          </p:sp>
          <p:sp>
            <p:nvSpPr>
              <p:cNvPr id="13" name="TextBox 12">
                <a:extLst>
                  <a:ext uri="{FF2B5EF4-FFF2-40B4-BE49-F238E27FC236}">
                    <a16:creationId xmlns:a16="http://schemas.microsoft.com/office/drawing/2014/main" id="{2C8E1A02-44DF-4767-8B5B-B1147C03E851}"/>
                  </a:ext>
                </a:extLst>
              </p:cNvPr>
              <p:cNvSpPr txBox="1"/>
              <p:nvPr/>
            </p:nvSpPr>
            <p:spPr>
              <a:xfrm>
                <a:off x="241546" y="5963140"/>
                <a:ext cx="5550921" cy="369332"/>
              </a:xfrm>
              <a:prstGeom prst="rect">
                <a:avLst/>
              </a:prstGeom>
              <a:noFill/>
            </p:spPr>
            <p:txBody>
              <a:bodyPr wrap="square" rtlCol="0">
                <a:spAutoFit/>
              </a:bodyPr>
              <a:lstStyle/>
              <a:p>
                <a:pPr algn="ctr"/>
                <a:r>
                  <a:rPr lang="en-ZA" i="1" dirty="0">
                    <a:solidFill>
                      <a:schemeClr val="bg1">
                        <a:lumMod val="95000"/>
                      </a:schemeClr>
                    </a:solidFill>
                    <a:latin typeface="Century Gothic" panose="020B0502020202020204" pitchFamily="34" charset="0"/>
                  </a:rPr>
                  <a:t>Change the world</a:t>
                </a:r>
              </a:p>
            </p:txBody>
          </p:sp>
        </p:grpSp>
        <p:sp>
          <p:nvSpPr>
            <p:cNvPr id="16" name="TextBox 15">
              <a:extLst>
                <a:ext uri="{FF2B5EF4-FFF2-40B4-BE49-F238E27FC236}">
                  <a16:creationId xmlns:a16="http://schemas.microsoft.com/office/drawing/2014/main" id="{8A327A26-1F9D-4DD4-944D-13D24EA2B795}"/>
                </a:ext>
              </a:extLst>
            </p:cNvPr>
            <p:cNvSpPr txBox="1"/>
            <p:nvPr/>
          </p:nvSpPr>
          <p:spPr>
            <a:xfrm>
              <a:off x="6463218" y="297610"/>
              <a:ext cx="4924495" cy="369332"/>
            </a:xfrm>
            <a:prstGeom prst="rect">
              <a:avLst/>
            </a:prstGeom>
            <a:noFill/>
          </p:spPr>
          <p:txBody>
            <a:bodyPr wrap="square" rtlCol="0">
              <a:spAutoFit/>
            </a:bodyPr>
            <a:lstStyle/>
            <a:p>
              <a:pPr algn="ctr"/>
              <a:r>
                <a:rPr lang="en-ZA" dirty="0">
                  <a:solidFill>
                    <a:schemeClr val="bg1">
                      <a:lumMod val="95000"/>
                    </a:schemeClr>
                  </a:solidFill>
                  <a:latin typeface="Century Gothic" panose="020B0502020202020204" pitchFamily="34" charset="0"/>
                </a:rPr>
                <a:t>Graphical User Interface Design I</a:t>
              </a:r>
            </a:p>
          </p:txBody>
        </p:sp>
      </p:grpSp>
    </p:spTree>
    <p:extLst>
      <p:ext uri="{BB962C8B-B14F-4D97-AF65-F5344CB8AC3E}">
        <p14:creationId xmlns:p14="http://schemas.microsoft.com/office/powerpoint/2010/main" val="4213459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E289B7-90B8-492F-98EE-BB27ADEFD17D}"/>
              </a:ext>
            </a:extLst>
          </p:cNvPr>
          <p:cNvSpPr>
            <a:spLocks noGrp="1"/>
          </p:cNvSpPr>
          <p:nvPr>
            <p:ph type="title"/>
          </p:nvPr>
        </p:nvSpPr>
        <p:spPr/>
        <p:txBody>
          <a:bodyPr/>
          <a:lstStyle/>
          <a:p>
            <a:r>
              <a:rPr lang="en-ZA" dirty="0"/>
              <a:t>Heuristic Evaluation Form</a:t>
            </a:r>
          </a:p>
        </p:txBody>
      </p:sp>
      <p:graphicFrame>
        <p:nvGraphicFramePr>
          <p:cNvPr id="4" name="Table 3">
            <a:extLst>
              <a:ext uri="{FF2B5EF4-FFF2-40B4-BE49-F238E27FC236}">
                <a16:creationId xmlns:a16="http://schemas.microsoft.com/office/drawing/2014/main" id="{848AD659-5F65-4C8F-8175-FE0C15977E6C}"/>
              </a:ext>
            </a:extLst>
          </p:cNvPr>
          <p:cNvGraphicFramePr>
            <a:graphicFrameLocks noGrp="1"/>
          </p:cNvGraphicFramePr>
          <p:nvPr>
            <p:extLst>
              <p:ext uri="{D42A27DB-BD31-4B8C-83A1-F6EECF244321}">
                <p14:modId xmlns:p14="http://schemas.microsoft.com/office/powerpoint/2010/main" val="2059242787"/>
              </p:ext>
            </p:extLst>
          </p:nvPr>
        </p:nvGraphicFramePr>
        <p:xfrm>
          <a:off x="1778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C00000"/>
                          </a:solidFill>
                          <a:effectLst/>
                          <a:latin typeface="+mj-lt"/>
                          <a:ea typeface="Yu Gothic Light" panose="020B0300000000000000" pitchFamily="34" charset="-128"/>
                          <a:cs typeface="Times New Roman" panose="02020603050405020304" pitchFamily="18" charset="0"/>
                        </a:rPr>
                        <a:t>Identify and Describe Issue</a:t>
                      </a:r>
                      <a:endParaRPr lang="en-ZA" sz="1800" b="0" kern="0" dirty="0">
                        <a:solidFill>
                          <a:srgbClr val="C0000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a:t>
                      </a:r>
                    </a:p>
                    <a:p>
                      <a:pPr algn="ctr">
                        <a:lnSpc>
                          <a:spcPct val="107000"/>
                        </a:lnSpc>
                        <a:spcAft>
                          <a:spcPts val="0"/>
                        </a:spcAft>
                      </a:pPr>
                      <a:r>
                        <a:rPr lang="en-ZA" sz="1200" i="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Identify page and element:</a:t>
                      </a:r>
                      <a:r>
                        <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 e.g. Home Page</a:t>
                      </a:r>
                    </a:p>
                    <a:p>
                      <a:pPr>
                        <a:lnSpc>
                          <a:spcPct val="107000"/>
                        </a:lnSpc>
                        <a:spcAft>
                          <a:spcPts val="0"/>
                        </a:spcAft>
                      </a:pPr>
                      <a:r>
                        <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Classroom page - button</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nSpc>
                          <a:spcPct val="107000"/>
                        </a:lnSpc>
                        <a:spcAft>
                          <a:spcPts val="0"/>
                        </a:spcAft>
                      </a:pPr>
                      <a:r>
                        <a:rPr lang="en-ZA" sz="11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H#</a:t>
                      </a:r>
                    </a:p>
                    <a:p>
                      <a:pPr algn="ctr">
                        <a:lnSpc>
                          <a:spcPct val="107000"/>
                        </a:lnSpc>
                        <a:spcAft>
                          <a:spcPts val="0"/>
                        </a:spcAft>
                      </a:pP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Consistency and standards</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9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Description: </a:t>
                      </a:r>
                    </a:p>
                    <a:p>
                      <a:pPr algn="l">
                        <a:lnSpc>
                          <a:spcPct val="107000"/>
                        </a:lnSpc>
                        <a:spcAft>
                          <a:spcPts val="0"/>
                        </a:spcAft>
                      </a:pPr>
                      <a:r>
                        <a:rPr lang="en-ZA" sz="1100" b="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color of the buttons of this page is not the same as the color that is used as the primary color of the website.</a:t>
                      </a:r>
                      <a:endPar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graphicFrame>
        <p:nvGraphicFramePr>
          <p:cNvPr id="6" name="Table 5">
            <a:extLst>
              <a:ext uri="{FF2B5EF4-FFF2-40B4-BE49-F238E27FC236}">
                <a16:creationId xmlns:a16="http://schemas.microsoft.com/office/drawing/2014/main" id="{86C3215B-A3E7-45CC-B275-6C170A1977A4}"/>
              </a:ext>
            </a:extLst>
          </p:cNvPr>
          <p:cNvGraphicFramePr>
            <a:graphicFrameLocks noGrp="1"/>
          </p:cNvGraphicFramePr>
          <p:nvPr>
            <p:extLst>
              <p:ext uri="{D42A27DB-BD31-4B8C-83A1-F6EECF244321}">
                <p14:modId xmlns:p14="http://schemas.microsoft.com/office/powerpoint/2010/main" val="3378189016"/>
              </p:ext>
            </p:extLst>
          </p:nvPr>
        </p:nvGraphicFramePr>
        <p:xfrm>
          <a:off x="60960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004D40"/>
                          </a:solidFill>
                          <a:effectLst/>
                          <a:latin typeface="+mj-lt"/>
                          <a:ea typeface="Yu Gothic Light" panose="020B0300000000000000" pitchFamily="34" charset="-128"/>
                          <a:cs typeface="Times New Roman" panose="02020603050405020304" pitchFamily="18" charset="0"/>
                        </a:rPr>
                        <a:t>Solution</a:t>
                      </a:r>
                      <a:endParaRPr lang="en-ZA" sz="1800" b="0" kern="0" dirty="0">
                        <a:solidFill>
                          <a:srgbClr val="004D4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gn="ctr">
                        <a:lnSpc>
                          <a:spcPct val="107000"/>
                        </a:lnSpc>
                        <a:spcAft>
                          <a:spcPts val="0"/>
                        </a:spcAft>
                      </a:pPr>
                      <a:r>
                        <a:rPr lang="en-ZA" sz="1200" b="1"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Evaluator Design Advice:</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marL="0" algn="l" defTabSz="914400" rtl="0" eaLnBrk="1" latinLnBrk="0" hangingPunct="1">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primary color of the website should be used on all important or major buttons to indicate their significance and to show consistency</a:t>
                      </a:r>
                      <a:r>
                        <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gn="ctr">
                        <a:lnSpc>
                          <a:spcPct val="107000"/>
                        </a:lnSpc>
                        <a:spcAft>
                          <a:spcPts val="0"/>
                        </a:spcAft>
                      </a:pPr>
                      <a:r>
                        <a:rPr lang="en-ZA" sz="1200" b="1" i="0"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Team Solution: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We</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have changed the color to be more balanced with the primary color</a:t>
                      </a:r>
                      <a:endPar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sp>
        <p:nvSpPr>
          <p:cNvPr id="2" name="Rectangle 1">
            <a:extLst>
              <a:ext uri="{FF2B5EF4-FFF2-40B4-BE49-F238E27FC236}">
                <a16:creationId xmlns:a16="http://schemas.microsoft.com/office/drawing/2014/main" id="{2D6D8B4D-66C1-4B57-813E-2272E662F048}"/>
              </a:ext>
            </a:extLst>
          </p:cNvPr>
          <p:cNvSpPr/>
          <p:nvPr/>
        </p:nvSpPr>
        <p:spPr>
          <a:xfrm>
            <a:off x="6666613" y="5975498"/>
            <a:ext cx="5347585" cy="861774"/>
          </a:xfrm>
          <a:prstGeom prst="rect">
            <a:avLst/>
          </a:prstGeom>
        </p:spPr>
        <p:txBody>
          <a:bodyPr wrap="square">
            <a:spAutoFit/>
          </a:bodyPr>
          <a:lstStyle/>
          <a:p>
            <a:pPr lvl="0">
              <a:defRPr/>
            </a:pPr>
            <a:r>
              <a:rPr lang="en-ZA" sz="1000" b="1" dirty="0">
                <a:solidFill>
                  <a:srgbClr val="6F6F6F"/>
                </a:solidFill>
                <a:latin typeface="Arial" panose="020B0604020202020204" pitchFamily="34" charset="0"/>
              </a:rPr>
              <a:t>0 </a:t>
            </a:r>
            <a:r>
              <a:rPr lang="en-ZA" sz="1000" dirty="0">
                <a:solidFill>
                  <a:srgbClr val="6F6F6F"/>
                </a:solidFill>
                <a:latin typeface="Arial" panose="020B0604020202020204" pitchFamily="34" charset="0"/>
              </a:rPr>
              <a:t>= I don't agree that this is a usability problem at all.</a:t>
            </a:r>
            <a:endParaRPr lang="en-ZA" sz="1000" dirty="0">
              <a:solidFill>
                <a:prstClr val="black"/>
              </a:solidFill>
            </a:endParaRPr>
          </a:p>
          <a:p>
            <a:pPr lvl="0">
              <a:defRPr/>
            </a:pPr>
            <a:r>
              <a:rPr lang="en-ZA" sz="1000" b="1" dirty="0">
                <a:solidFill>
                  <a:srgbClr val="6F6F6F"/>
                </a:solidFill>
                <a:latin typeface="Arial" panose="020B0604020202020204" pitchFamily="34" charset="0"/>
              </a:rPr>
              <a:t>1 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Cosmetic problem only</a:t>
            </a:r>
            <a:r>
              <a:rPr lang="en-ZA" sz="1000" dirty="0">
                <a:solidFill>
                  <a:srgbClr val="6F6F6F"/>
                </a:solidFill>
                <a:latin typeface="Arial" panose="020B0604020202020204" pitchFamily="34" charset="0"/>
              </a:rPr>
              <a:t>: need not be fixed unless extra time is available on project.</a:t>
            </a:r>
            <a:r>
              <a:rPr lang="en-ZA" sz="1000" dirty="0">
                <a:solidFill>
                  <a:prstClr val="black"/>
                </a:solidFill>
              </a:rPr>
              <a:t/>
            </a:r>
            <a:br>
              <a:rPr lang="en-ZA" sz="1000" dirty="0">
                <a:solidFill>
                  <a:prstClr val="black"/>
                </a:solidFill>
              </a:rPr>
            </a:br>
            <a:r>
              <a:rPr lang="en-ZA" sz="1000" b="1" dirty="0">
                <a:solidFill>
                  <a:srgbClr val="6F6F6F"/>
                </a:solidFill>
                <a:latin typeface="Arial" panose="020B0604020202020204" pitchFamily="34" charset="0"/>
              </a:rPr>
              <a:t>2 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Minor usability problem</a:t>
            </a:r>
            <a:r>
              <a:rPr lang="en-ZA" sz="1000" dirty="0">
                <a:solidFill>
                  <a:srgbClr val="6F6F6F"/>
                </a:solidFill>
                <a:latin typeface="Arial" panose="020B0604020202020204" pitchFamily="34" charset="0"/>
              </a:rPr>
              <a:t>: fixing this should be given low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3 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Major usability problem</a:t>
            </a:r>
            <a:r>
              <a:rPr lang="en-ZA" sz="1000" dirty="0">
                <a:solidFill>
                  <a:srgbClr val="6F6F6F"/>
                </a:solidFill>
                <a:latin typeface="Arial" panose="020B0604020202020204" pitchFamily="34" charset="0"/>
              </a:rPr>
              <a:t>: important to fix, so should be given high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4 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Usability catastrophe</a:t>
            </a:r>
            <a:r>
              <a:rPr lang="en-ZA" sz="1000" dirty="0">
                <a:solidFill>
                  <a:srgbClr val="6F6F6F"/>
                </a:solidFill>
                <a:latin typeface="Arial" panose="020B0604020202020204" pitchFamily="34" charset="0"/>
              </a:rPr>
              <a:t>: imperative to fix this before product can be released.</a:t>
            </a:r>
            <a:endParaRPr lang="en-ZA" sz="1000" dirty="0">
              <a:solidFill>
                <a:prstClr val="black"/>
              </a:solidFill>
            </a:endParaRPr>
          </a:p>
        </p:txBody>
      </p:sp>
      <p:graphicFrame>
        <p:nvGraphicFramePr>
          <p:cNvPr id="8" name="Table 7">
            <a:extLst>
              <a:ext uri="{FF2B5EF4-FFF2-40B4-BE49-F238E27FC236}">
                <a16:creationId xmlns:a16="http://schemas.microsoft.com/office/drawing/2014/main" id="{D9ED71AA-ED4C-4828-BDF6-AAC1F25F9816}"/>
              </a:ext>
            </a:extLst>
          </p:cNvPr>
          <p:cNvGraphicFramePr>
            <a:graphicFrameLocks noGrp="1"/>
          </p:cNvGraphicFramePr>
          <p:nvPr>
            <p:extLst>
              <p:ext uri="{D42A27DB-BD31-4B8C-83A1-F6EECF244321}">
                <p14:modId xmlns:p14="http://schemas.microsoft.com/office/powerpoint/2010/main" val="823798903"/>
              </p:ext>
            </p:extLst>
          </p:nvPr>
        </p:nvGraphicFramePr>
        <p:xfrm>
          <a:off x="177801" y="5975496"/>
          <a:ext cx="5918200" cy="765546"/>
        </p:xfrm>
        <a:graphic>
          <a:graphicData uri="http://schemas.openxmlformats.org/drawingml/2006/table">
            <a:tbl>
              <a:tblPr firstRow="1" firstCol="1" bandRow="1"/>
              <a:tblGrid>
                <a:gridCol w="1479550">
                  <a:extLst>
                    <a:ext uri="{9D8B030D-6E8A-4147-A177-3AD203B41FA5}">
                      <a16:colId xmlns:a16="http://schemas.microsoft.com/office/drawing/2014/main" val="3321619387"/>
                    </a:ext>
                  </a:extLst>
                </a:gridCol>
                <a:gridCol w="1479550">
                  <a:extLst>
                    <a:ext uri="{9D8B030D-6E8A-4147-A177-3AD203B41FA5}">
                      <a16:colId xmlns:a16="http://schemas.microsoft.com/office/drawing/2014/main" val="3974001343"/>
                    </a:ext>
                  </a:extLst>
                </a:gridCol>
                <a:gridCol w="1479550">
                  <a:extLst>
                    <a:ext uri="{9D8B030D-6E8A-4147-A177-3AD203B41FA5}">
                      <a16:colId xmlns:a16="http://schemas.microsoft.com/office/drawing/2014/main" val="3145448684"/>
                    </a:ext>
                  </a:extLst>
                </a:gridCol>
                <a:gridCol w="1479550">
                  <a:extLst>
                    <a:ext uri="{9D8B030D-6E8A-4147-A177-3AD203B41FA5}">
                      <a16:colId xmlns:a16="http://schemas.microsoft.com/office/drawing/2014/main" val="4008534004"/>
                    </a:ext>
                  </a:extLst>
                </a:gridCol>
              </a:tblGrid>
              <a:tr h="255183">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Severity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Frequency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Impact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Persistence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15525738"/>
                  </a:ext>
                </a:extLst>
              </a:tr>
              <a:tr h="510363">
                <a:tc>
                  <a:txBody>
                    <a:bodyPr/>
                    <a:lstStyle/>
                    <a:p>
                      <a:pPr algn="ctr">
                        <a:lnSpc>
                          <a:spcPct val="107000"/>
                        </a:lnSpc>
                        <a:spcAft>
                          <a:spcPts val="0"/>
                        </a:spcAft>
                      </a:pPr>
                      <a:r>
                        <a:rPr lang="en-ZA" sz="1400" b="1" i="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common</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Low impact</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Persistent, until fixed</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98010477"/>
                  </a:ext>
                </a:extLst>
              </a:tr>
            </a:tbl>
          </a:graphicData>
        </a:graphic>
      </p:graphicFrame>
      <p:sp>
        <p:nvSpPr>
          <p:cNvPr id="9" name="Rectangle 8">
            <a:extLst>
              <a:ext uri="{FF2B5EF4-FFF2-40B4-BE49-F238E27FC236}">
                <a16:creationId xmlns:a16="http://schemas.microsoft.com/office/drawing/2014/main" id="{09EFFE49-69F5-45B5-ABDC-D796431A09EA}"/>
              </a:ext>
            </a:extLst>
          </p:cNvPr>
          <p:cNvSpPr/>
          <p:nvPr/>
        </p:nvSpPr>
        <p:spPr>
          <a:xfrm rot="16200000">
            <a:off x="6099869" y="6227463"/>
            <a:ext cx="765546" cy="261610"/>
          </a:xfrm>
          <a:prstGeom prst="rect">
            <a:avLst/>
          </a:prstGeom>
        </p:spPr>
        <p:txBody>
          <a:bodyPr wrap="square">
            <a:spAutoFit/>
          </a:bodyPr>
          <a:lstStyle/>
          <a:p>
            <a:r>
              <a:rPr lang="en-ZA" sz="11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Severity</a:t>
            </a:r>
            <a:endParaRPr lang="en-ZA" dirty="0"/>
          </a:p>
        </p:txBody>
      </p:sp>
      <p:pic>
        <p:nvPicPr>
          <p:cNvPr id="7" name="Picture 6">
            <a:extLst>
              <a:ext uri="{FF2B5EF4-FFF2-40B4-BE49-F238E27FC236}">
                <a16:creationId xmlns:a16="http://schemas.microsoft.com/office/drawing/2014/main" id="{B3AD6554-1FA5-4F5F-974A-03360845FDF8}"/>
              </a:ext>
            </a:extLst>
          </p:cNvPr>
          <p:cNvPicPr>
            <a:picLocks noChangeAspect="1"/>
          </p:cNvPicPr>
          <p:nvPr/>
        </p:nvPicPr>
        <p:blipFill rotWithShape="1">
          <a:blip r:embed="rId2">
            <a:extLst>
              <a:ext uri="{28A0092B-C50C-407E-A947-70E740481C1C}">
                <a14:useLocalDpi xmlns:a14="http://schemas.microsoft.com/office/drawing/2010/main" val="0"/>
              </a:ext>
            </a:extLst>
          </a:blip>
          <a:srcRect l="39130" r="32500" b="52384"/>
          <a:stretch/>
        </p:blipFill>
        <p:spPr>
          <a:xfrm>
            <a:off x="543338" y="2986267"/>
            <a:ext cx="5340627" cy="277388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837" y="3288486"/>
            <a:ext cx="5541713" cy="1285598"/>
          </a:xfrm>
          <a:prstGeom prst="rect">
            <a:avLst/>
          </a:prstGeom>
        </p:spPr>
      </p:pic>
    </p:spTree>
    <p:extLst>
      <p:ext uri="{BB962C8B-B14F-4D97-AF65-F5344CB8AC3E}">
        <p14:creationId xmlns:p14="http://schemas.microsoft.com/office/powerpoint/2010/main" val="1880876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E289B7-90B8-492F-98EE-BB27ADEFD17D}"/>
              </a:ext>
            </a:extLst>
          </p:cNvPr>
          <p:cNvSpPr>
            <a:spLocks noGrp="1"/>
          </p:cNvSpPr>
          <p:nvPr>
            <p:ph type="title"/>
          </p:nvPr>
        </p:nvSpPr>
        <p:spPr/>
        <p:txBody>
          <a:bodyPr/>
          <a:lstStyle/>
          <a:p>
            <a:r>
              <a:rPr lang="en-ZA" dirty="0"/>
              <a:t>Heuristic Evaluation Form</a:t>
            </a:r>
          </a:p>
        </p:txBody>
      </p:sp>
      <p:graphicFrame>
        <p:nvGraphicFramePr>
          <p:cNvPr id="4" name="Table 3">
            <a:extLst>
              <a:ext uri="{FF2B5EF4-FFF2-40B4-BE49-F238E27FC236}">
                <a16:creationId xmlns:a16="http://schemas.microsoft.com/office/drawing/2014/main" id="{848AD659-5F65-4C8F-8175-FE0C15977E6C}"/>
              </a:ext>
            </a:extLst>
          </p:cNvPr>
          <p:cNvGraphicFramePr>
            <a:graphicFrameLocks noGrp="1"/>
          </p:cNvGraphicFramePr>
          <p:nvPr>
            <p:extLst>
              <p:ext uri="{D42A27DB-BD31-4B8C-83A1-F6EECF244321}">
                <p14:modId xmlns:p14="http://schemas.microsoft.com/office/powerpoint/2010/main" val="3675085738"/>
              </p:ext>
            </p:extLst>
          </p:nvPr>
        </p:nvGraphicFramePr>
        <p:xfrm>
          <a:off x="1778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C00000"/>
                          </a:solidFill>
                          <a:effectLst/>
                          <a:latin typeface="+mj-lt"/>
                          <a:ea typeface="Yu Gothic Light" panose="020B0300000000000000" pitchFamily="34" charset="-128"/>
                          <a:cs typeface="Times New Roman" panose="02020603050405020304" pitchFamily="18" charset="0"/>
                        </a:rPr>
                        <a:t>Identify and Describe Issue</a:t>
                      </a:r>
                      <a:endParaRPr lang="en-ZA" sz="1800" b="0" kern="0" dirty="0">
                        <a:solidFill>
                          <a:srgbClr val="C0000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a:t>
                      </a:r>
                    </a:p>
                    <a:p>
                      <a:pPr algn="ctr">
                        <a:lnSpc>
                          <a:spcPct val="107000"/>
                        </a:lnSpc>
                        <a:spcAft>
                          <a:spcPts val="0"/>
                        </a:spcAft>
                      </a:pPr>
                      <a:r>
                        <a:rPr lang="en-ZA" sz="1200" i="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Identify page and element:</a:t>
                      </a:r>
                      <a:r>
                        <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 e.g. Home Page</a:t>
                      </a:r>
                    </a:p>
                    <a:p>
                      <a:pPr>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Registration page -  button</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nSpc>
                          <a:spcPct val="107000"/>
                        </a:lnSpc>
                        <a:spcAft>
                          <a:spcPts val="0"/>
                        </a:spcAft>
                      </a:pPr>
                      <a:r>
                        <a:rPr lang="en-ZA" sz="11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H#</a:t>
                      </a:r>
                    </a:p>
                    <a:p>
                      <a:pPr algn="ctr">
                        <a:lnSpc>
                          <a:spcPct val="107000"/>
                        </a:lnSpc>
                        <a:spcAft>
                          <a:spcPts val="0"/>
                        </a:spcAft>
                      </a:pP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Help and documentation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9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Description: </a:t>
                      </a:r>
                    </a:p>
                    <a:p>
                      <a:pPr algn="l">
                        <a:lnSpc>
                          <a:spcPct val="107000"/>
                        </a:lnSpc>
                        <a:spcAft>
                          <a:spcPts val="0"/>
                        </a:spcAft>
                      </a:pPr>
                      <a:r>
                        <a:rPr lang="en-ZA" sz="1100" b="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register button has the same color as the input fields, it won’t be easy for a user to notice that it’s a button</a:t>
                      </a:r>
                      <a:endPar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graphicFrame>
        <p:nvGraphicFramePr>
          <p:cNvPr id="6" name="Table 5">
            <a:extLst>
              <a:ext uri="{FF2B5EF4-FFF2-40B4-BE49-F238E27FC236}">
                <a16:creationId xmlns:a16="http://schemas.microsoft.com/office/drawing/2014/main" id="{86C3215B-A3E7-45CC-B275-6C170A1977A4}"/>
              </a:ext>
            </a:extLst>
          </p:cNvPr>
          <p:cNvGraphicFramePr>
            <a:graphicFrameLocks noGrp="1"/>
          </p:cNvGraphicFramePr>
          <p:nvPr>
            <p:extLst>
              <p:ext uri="{D42A27DB-BD31-4B8C-83A1-F6EECF244321}">
                <p14:modId xmlns:p14="http://schemas.microsoft.com/office/powerpoint/2010/main" val="3190771193"/>
              </p:ext>
            </p:extLst>
          </p:nvPr>
        </p:nvGraphicFramePr>
        <p:xfrm>
          <a:off x="60960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004D40"/>
                          </a:solidFill>
                          <a:effectLst/>
                          <a:latin typeface="+mj-lt"/>
                          <a:ea typeface="Yu Gothic Light" panose="020B0300000000000000" pitchFamily="34" charset="-128"/>
                          <a:cs typeface="Times New Roman" panose="02020603050405020304" pitchFamily="18" charset="0"/>
                        </a:rPr>
                        <a:t>Solution</a:t>
                      </a:r>
                      <a:endParaRPr lang="en-ZA" sz="1800" b="0" kern="0" dirty="0">
                        <a:solidFill>
                          <a:srgbClr val="004D4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gn="ctr">
                        <a:lnSpc>
                          <a:spcPct val="107000"/>
                        </a:lnSpc>
                        <a:spcAft>
                          <a:spcPts val="0"/>
                        </a:spcAft>
                      </a:pPr>
                      <a:r>
                        <a:rPr lang="en-ZA" sz="1200" b="1"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Evaluator Design Advice:</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marL="0" algn="l" defTabSz="914400" rtl="0" eaLnBrk="1" latinLnBrk="0" hangingPunct="1">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Just change the background color of the button to the primary color of the website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gn="ctr">
                        <a:lnSpc>
                          <a:spcPct val="107000"/>
                        </a:lnSpc>
                        <a:spcAft>
                          <a:spcPts val="0"/>
                        </a:spcAft>
                      </a:pPr>
                      <a:r>
                        <a:rPr lang="en-ZA" sz="1200" b="1" i="0"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Team Solution: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We</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have changed the register button’s color to be recognizable</a:t>
                      </a:r>
                      <a:endPar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sp>
        <p:nvSpPr>
          <p:cNvPr id="2" name="Rectangle 1">
            <a:extLst>
              <a:ext uri="{FF2B5EF4-FFF2-40B4-BE49-F238E27FC236}">
                <a16:creationId xmlns:a16="http://schemas.microsoft.com/office/drawing/2014/main" id="{2D6D8B4D-66C1-4B57-813E-2272E662F048}"/>
              </a:ext>
            </a:extLst>
          </p:cNvPr>
          <p:cNvSpPr/>
          <p:nvPr/>
        </p:nvSpPr>
        <p:spPr>
          <a:xfrm>
            <a:off x="6666613" y="5975498"/>
            <a:ext cx="5347585" cy="861774"/>
          </a:xfrm>
          <a:prstGeom prst="rect">
            <a:avLst/>
          </a:prstGeom>
        </p:spPr>
        <p:txBody>
          <a:bodyPr wrap="square">
            <a:spAutoFit/>
          </a:bodyPr>
          <a:lstStyle/>
          <a:p>
            <a:pPr lvl="0">
              <a:defRPr/>
            </a:pPr>
            <a:r>
              <a:rPr lang="en-ZA" sz="1000" b="1" dirty="0">
                <a:solidFill>
                  <a:srgbClr val="6F6F6F"/>
                </a:solidFill>
                <a:latin typeface="Arial" panose="020B0604020202020204" pitchFamily="34" charset="0"/>
              </a:rPr>
              <a:t>0 </a:t>
            </a:r>
            <a:r>
              <a:rPr lang="en-ZA" sz="1000" dirty="0">
                <a:solidFill>
                  <a:srgbClr val="6F6F6F"/>
                </a:solidFill>
                <a:latin typeface="Arial" panose="020B0604020202020204" pitchFamily="34" charset="0"/>
              </a:rPr>
              <a:t>= I don't agree that this is a usability problem at all.</a:t>
            </a:r>
            <a:endParaRPr lang="en-ZA" sz="1000" dirty="0">
              <a:solidFill>
                <a:prstClr val="black"/>
              </a:solidFill>
            </a:endParaRPr>
          </a:p>
          <a:p>
            <a:pPr lvl="0">
              <a:defRPr/>
            </a:pPr>
            <a:r>
              <a:rPr lang="en-ZA" sz="1000" b="1" dirty="0">
                <a:solidFill>
                  <a:srgbClr val="6F6F6F"/>
                </a:solidFill>
                <a:latin typeface="Arial" panose="020B0604020202020204" pitchFamily="34" charset="0"/>
              </a:rPr>
              <a:t>1 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Cosmetic problem only</a:t>
            </a:r>
            <a:r>
              <a:rPr lang="en-ZA" sz="1000" dirty="0">
                <a:solidFill>
                  <a:srgbClr val="6F6F6F"/>
                </a:solidFill>
                <a:latin typeface="Arial" panose="020B0604020202020204" pitchFamily="34" charset="0"/>
              </a:rPr>
              <a:t>: need not be fixed unless extra time is available on project.</a:t>
            </a:r>
            <a:r>
              <a:rPr lang="en-ZA" sz="1000" dirty="0">
                <a:solidFill>
                  <a:prstClr val="black"/>
                </a:solidFill>
              </a:rPr>
              <a:t/>
            </a:r>
            <a:br>
              <a:rPr lang="en-ZA" sz="1000" dirty="0">
                <a:solidFill>
                  <a:prstClr val="black"/>
                </a:solidFill>
              </a:rPr>
            </a:br>
            <a:r>
              <a:rPr lang="en-ZA" sz="1000" b="1" dirty="0">
                <a:solidFill>
                  <a:srgbClr val="6F6F6F"/>
                </a:solidFill>
                <a:latin typeface="Arial" panose="020B0604020202020204" pitchFamily="34" charset="0"/>
              </a:rPr>
              <a:t>2 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Minor usability problem</a:t>
            </a:r>
            <a:r>
              <a:rPr lang="en-ZA" sz="1000" dirty="0">
                <a:solidFill>
                  <a:srgbClr val="6F6F6F"/>
                </a:solidFill>
                <a:latin typeface="Arial" panose="020B0604020202020204" pitchFamily="34" charset="0"/>
              </a:rPr>
              <a:t>: fixing this should be given low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3 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Major usability problem</a:t>
            </a:r>
            <a:r>
              <a:rPr lang="en-ZA" sz="1000" dirty="0">
                <a:solidFill>
                  <a:srgbClr val="6F6F6F"/>
                </a:solidFill>
                <a:latin typeface="Arial" panose="020B0604020202020204" pitchFamily="34" charset="0"/>
              </a:rPr>
              <a:t>: important to fix, so should be given high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4 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Usability catastrophe</a:t>
            </a:r>
            <a:r>
              <a:rPr lang="en-ZA" sz="1000" dirty="0">
                <a:solidFill>
                  <a:srgbClr val="6F6F6F"/>
                </a:solidFill>
                <a:latin typeface="Arial" panose="020B0604020202020204" pitchFamily="34" charset="0"/>
              </a:rPr>
              <a:t>: imperative to fix this before product can be released.</a:t>
            </a:r>
            <a:endParaRPr lang="en-ZA" sz="1000" dirty="0">
              <a:solidFill>
                <a:prstClr val="black"/>
              </a:solidFill>
            </a:endParaRPr>
          </a:p>
        </p:txBody>
      </p:sp>
      <p:graphicFrame>
        <p:nvGraphicFramePr>
          <p:cNvPr id="8" name="Table 7">
            <a:extLst>
              <a:ext uri="{FF2B5EF4-FFF2-40B4-BE49-F238E27FC236}">
                <a16:creationId xmlns:a16="http://schemas.microsoft.com/office/drawing/2014/main" id="{D9ED71AA-ED4C-4828-BDF6-AAC1F25F9816}"/>
              </a:ext>
            </a:extLst>
          </p:cNvPr>
          <p:cNvGraphicFramePr>
            <a:graphicFrameLocks noGrp="1"/>
          </p:cNvGraphicFramePr>
          <p:nvPr>
            <p:extLst>
              <p:ext uri="{D42A27DB-BD31-4B8C-83A1-F6EECF244321}">
                <p14:modId xmlns:p14="http://schemas.microsoft.com/office/powerpoint/2010/main" val="2445724772"/>
              </p:ext>
            </p:extLst>
          </p:nvPr>
        </p:nvGraphicFramePr>
        <p:xfrm>
          <a:off x="177801" y="5975496"/>
          <a:ext cx="5918200" cy="765546"/>
        </p:xfrm>
        <a:graphic>
          <a:graphicData uri="http://schemas.openxmlformats.org/drawingml/2006/table">
            <a:tbl>
              <a:tblPr firstRow="1" firstCol="1" bandRow="1"/>
              <a:tblGrid>
                <a:gridCol w="1479550">
                  <a:extLst>
                    <a:ext uri="{9D8B030D-6E8A-4147-A177-3AD203B41FA5}">
                      <a16:colId xmlns:a16="http://schemas.microsoft.com/office/drawing/2014/main" val="3321619387"/>
                    </a:ext>
                  </a:extLst>
                </a:gridCol>
                <a:gridCol w="1479550">
                  <a:extLst>
                    <a:ext uri="{9D8B030D-6E8A-4147-A177-3AD203B41FA5}">
                      <a16:colId xmlns:a16="http://schemas.microsoft.com/office/drawing/2014/main" val="3974001343"/>
                    </a:ext>
                  </a:extLst>
                </a:gridCol>
                <a:gridCol w="1479550">
                  <a:extLst>
                    <a:ext uri="{9D8B030D-6E8A-4147-A177-3AD203B41FA5}">
                      <a16:colId xmlns:a16="http://schemas.microsoft.com/office/drawing/2014/main" val="3145448684"/>
                    </a:ext>
                  </a:extLst>
                </a:gridCol>
                <a:gridCol w="1479550">
                  <a:extLst>
                    <a:ext uri="{9D8B030D-6E8A-4147-A177-3AD203B41FA5}">
                      <a16:colId xmlns:a16="http://schemas.microsoft.com/office/drawing/2014/main" val="4008534004"/>
                    </a:ext>
                  </a:extLst>
                </a:gridCol>
              </a:tblGrid>
              <a:tr h="255183">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Severity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Frequency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Impact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Persistence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15525738"/>
                  </a:ext>
                </a:extLst>
              </a:tr>
              <a:tr h="510363">
                <a:tc>
                  <a:txBody>
                    <a:bodyPr/>
                    <a:lstStyle/>
                    <a:p>
                      <a:pPr algn="ctr">
                        <a:lnSpc>
                          <a:spcPct val="107000"/>
                        </a:lnSpc>
                        <a:spcAft>
                          <a:spcPts val="0"/>
                        </a:spcAft>
                      </a:pPr>
                      <a:r>
                        <a:rPr lang="en-ZA" sz="1400" b="1" i="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common</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Low impact</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Easy to overcome</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98010477"/>
                  </a:ext>
                </a:extLst>
              </a:tr>
            </a:tbl>
          </a:graphicData>
        </a:graphic>
      </p:graphicFrame>
      <p:sp>
        <p:nvSpPr>
          <p:cNvPr id="9" name="Rectangle 8">
            <a:extLst>
              <a:ext uri="{FF2B5EF4-FFF2-40B4-BE49-F238E27FC236}">
                <a16:creationId xmlns:a16="http://schemas.microsoft.com/office/drawing/2014/main" id="{09EFFE49-69F5-45B5-ABDC-D796431A09EA}"/>
              </a:ext>
            </a:extLst>
          </p:cNvPr>
          <p:cNvSpPr/>
          <p:nvPr/>
        </p:nvSpPr>
        <p:spPr>
          <a:xfrm rot="16200000">
            <a:off x="6099869" y="6227463"/>
            <a:ext cx="765546" cy="261610"/>
          </a:xfrm>
          <a:prstGeom prst="rect">
            <a:avLst/>
          </a:prstGeom>
        </p:spPr>
        <p:txBody>
          <a:bodyPr wrap="square">
            <a:spAutoFit/>
          </a:bodyPr>
          <a:lstStyle/>
          <a:p>
            <a:r>
              <a:rPr lang="en-ZA" sz="11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Severity</a:t>
            </a:r>
            <a:endParaRPr lang="en-ZA" dirty="0"/>
          </a:p>
        </p:txBody>
      </p:sp>
      <p:pic>
        <p:nvPicPr>
          <p:cNvPr id="7" name="Picture 6">
            <a:extLst>
              <a:ext uri="{FF2B5EF4-FFF2-40B4-BE49-F238E27FC236}">
                <a16:creationId xmlns:a16="http://schemas.microsoft.com/office/drawing/2014/main" id="{C4CAF5D8-C08D-44C7-8108-8987CF7794C4}"/>
              </a:ext>
            </a:extLst>
          </p:cNvPr>
          <p:cNvPicPr>
            <a:picLocks noChangeAspect="1"/>
          </p:cNvPicPr>
          <p:nvPr/>
        </p:nvPicPr>
        <p:blipFill rotWithShape="1">
          <a:blip r:embed="rId2">
            <a:extLst>
              <a:ext uri="{28A0092B-C50C-407E-A947-70E740481C1C}">
                <a14:useLocalDpi xmlns:a14="http://schemas.microsoft.com/office/drawing/2010/main" val="0"/>
              </a:ext>
            </a:extLst>
          </a:blip>
          <a:srcRect l="29844" t="21836" r="39592" b="19034"/>
          <a:stretch/>
        </p:blipFill>
        <p:spPr>
          <a:xfrm>
            <a:off x="437322" y="3007011"/>
            <a:ext cx="5473148" cy="28637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13447" y="3103927"/>
            <a:ext cx="1985269" cy="2766786"/>
          </a:xfrm>
          <a:prstGeom prst="rect">
            <a:avLst/>
          </a:prstGeom>
        </p:spPr>
      </p:pic>
    </p:spTree>
    <p:extLst>
      <p:ext uri="{BB962C8B-B14F-4D97-AF65-F5344CB8AC3E}">
        <p14:creationId xmlns:p14="http://schemas.microsoft.com/office/powerpoint/2010/main" val="28462852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E289B7-90B8-492F-98EE-BB27ADEFD17D}"/>
              </a:ext>
            </a:extLst>
          </p:cNvPr>
          <p:cNvSpPr>
            <a:spLocks noGrp="1"/>
          </p:cNvSpPr>
          <p:nvPr>
            <p:ph type="title"/>
          </p:nvPr>
        </p:nvSpPr>
        <p:spPr/>
        <p:txBody>
          <a:bodyPr/>
          <a:lstStyle/>
          <a:p>
            <a:r>
              <a:rPr lang="en-ZA" dirty="0"/>
              <a:t>Heuristic Evaluation Form</a:t>
            </a:r>
          </a:p>
        </p:txBody>
      </p:sp>
      <p:graphicFrame>
        <p:nvGraphicFramePr>
          <p:cNvPr id="4" name="Table 3">
            <a:extLst>
              <a:ext uri="{FF2B5EF4-FFF2-40B4-BE49-F238E27FC236}">
                <a16:creationId xmlns:a16="http://schemas.microsoft.com/office/drawing/2014/main" id="{848AD659-5F65-4C8F-8175-FE0C15977E6C}"/>
              </a:ext>
            </a:extLst>
          </p:cNvPr>
          <p:cNvGraphicFramePr>
            <a:graphicFrameLocks noGrp="1"/>
          </p:cNvGraphicFramePr>
          <p:nvPr>
            <p:extLst>
              <p:ext uri="{D42A27DB-BD31-4B8C-83A1-F6EECF244321}">
                <p14:modId xmlns:p14="http://schemas.microsoft.com/office/powerpoint/2010/main" val="717813338"/>
              </p:ext>
            </p:extLst>
          </p:nvPr>
        </p:nvGraphicFramePr>
        <p:xfrm>
          <a:off x="1778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C00000"/>
                          </a:solidFill>
                          <a:effectLst/>
                          <a:latin typeface="+mj-lt"/>
                          <a:ea typeface="Yu Gothic Light" panose="020B0300000000000000" pitchFamily="34" charset="-128"/>
                          <a:cs typeface="Times New Roman" panose="02020603050405020304" pitchFamily="18" charset="0"/>
                        </a:rPr>
                        <a:t>Identify and Describe Issue</a:t>
                      </a:r>
                      <a:endParaRPr lang="en-ZA" sz="1800" b="0" kern="0" dirty="0">
                        <a:solidFill>
                          <a:srgbClr val="C0000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a:t>
                      </a:r>
                    </a:p>
                    <a:p>
                      <a:pPr algn="ctr">
                        <a:lnSpc>
                          <a:spcPct val="107000"/>
                        </a:lnSpc>
                        <a:spcAft>
                          <a:spcPts val="0"/>
                        </a:spcAft>
                      </a:pPr>
                      <a:r>
                        <a:rPr lang="en-ZA" sz="1200" i="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4</a:t>
                      </a: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Identify page and element:</a:t>
                      </a:r>
                      <a:r>
                        <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 e.g. Home Page</a:t>
                      </a:r>
                    </a:p>
                    <a:p>
                      <a:pPr>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 Tutorial - button</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nSpc>
                          <a:spcPct val="107000"/>
                        </a:lnSpc>
                        <a:spcAft>
                          <a:spcPts val="0"/>
                        </a:spcAft>
                      </a:pPr>
                      <a:r>
                        <a:rPr lang="en-ZA" sz="11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H#</a:t>
                      </a:r>
                    </a:p>
                    <a:p>
                      <a:pPr algn="ctr">
                        <a:lnSpc>
                          <a:spcPct val="107000"/>
                        </a:lnSpc>
                        <a:spcAft>
                          <a:spcPts val="0"/>
                        </a:spcAft>
                      </a:pP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User control and freedom (Navigation)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9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Description: </a:t>
                      </a:r>
                    </a:p>
                    <a:p>
                      <a:pPr algn="l">
                        <a:lnSpc>
                          <a:spcPct val="107000"/>
                        </a:lnSpc>
                        <a:spcAft>
                          <a:spcPts val="0"/>
                        </a:spcAft>
                      </a:pPr>
                      <a:r>
                        <a:rPr lang="en-ZA" sz="1100" b="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is no return or back button, the only option the user has is to create a tutorial</a:t>
                      </a:r>
                      <a:endPar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graphicFrame>
        <p:nvGraphicFramePr>
          <p:cNvPr id="6" name="Table 5">
            <a:extLst>
              <a:ext uri="{FF2B5EF4-FFF2-40B4-BE49-F238E27FC236}">
                <a16:creationId xmlns:a16="http://schemas.microsoft.com/office/drawing/2014/main" id="{86C3215B-A3E7-45CC-B275-6C170A1977A4}"/>
              </a:ext>
            </a:extLst>
          </p:cNvPr>
          <p:cNvGraphicFramePr>
            <a:graphicFrameLocks noGrp="1"/>
          </p:cNvGraphicFramePr>
          <p:nvPr>
            <p:extLst>
              <p:ext uri="{D42A27DB-BD31-4B8C-83A1-F6EECF244321}">
                <p14:modId xmlns:p14="http://schemas.microsoft.com/office/powerpoint/2010/main" val="777880870"/>
              </p:ext>
            </p:extLst>
          </p:nvPr>
        </p:nvGraphicFramePr>
        <p:xfrm>
          <a:off x="60960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004D40"/>
                          </a:solidFill>
                          <a:effectLst/>
                          <a:latin typeface="+mj-lt"/>
                          <a:ea typeface="Yu Gothic Light" panose="020B0300000000000000" pitchFamily="34" charset="-128"/>
                          <a:cs typeface="Times New Roman" panose="02020603050405020304" pitchFamily="18" charset="0"/>
                        </a:rPr>
                        <a:t>Solution</a:t>
                      </a:r>
                      <a:endParaRPr lang="en-ZA" sz="1800" b="0" kern="0" dirty="0">
                        <a:solidFill>
                          <a:srgbClr val="004D4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gn="ctr">
                        <a:lnSpc>
                          <a:spcPct val="107000"/>
                        </a:lnSpc>
                        <a:spcAft>
                          <a:spcPts val="0"/>
                        </a:spcAft>
                      </a:pPr>
                      <a:r>
                        <a:rPr lang="en-ZA" sz="1200" b="1"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Evaluator Design Advice:</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marL="0" algn="l" defTabSz="914400" rtl="0" eaLnBrk="1" latinLnBrk="0" hangingPunct="1">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team should add a back or cancel button to this page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gn="ctr">
                        <a:lnSpc>
                          <a:spcPct val="107000"/>
                        </a:lnSpc>
                        <a:spcAft>
                          <a:spcPts val="0"/>
                        </a:spcAft>
                      </a:pPr>
                      <a:r>
                        <a:rPr lang="en-ZA" sz="1200" b="1" i="0"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Team Solution: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We have added</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cancel button so users can cancel their process </a:t>
                      </a:r>
                      <a:r>
                        <a:rPr lang="en-US" sz="900" kern="1200" baseline="0" dirty="0" err="1"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easly</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t>
                      </a:r>
                      <a:endPar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sp>
        <p:nvSpPr>
          <p:cNvPr id="2" name="Rectangle 1">
            <a:extLst>
              <a:ext uri="{FF2B5EF4-FFF2-40B4-BE49-F238E27FC236}">
                <a16:creationId xmlns:a16="http://schemas.microsoft.com/office/drawing/2014/main" id="{2D6D8B4D-66C1-4B57-813E-2272E662F048}"/>
              </a:ext>
            </a:extLst>
          </p:cNvPr>
          <p:cNvSpPr/>
          <p:nvPr/>
        </p:nvSpPr>
        <p:spPr>
          <a:xfrm>
            <a:off x="6666613" y="5975498"/>
            <a:ext cx="5347585" cy="861774"/>
          </a:xfrm>
          <a:prstGeom prst="rect">
            <a:avLst/>
          </a:prstGeom>
        </p:spPr>
        <p:txBody>
          <a:bodyPr wrap="square">
            <a:spAutoFit/>
          </a:bodyPr>
          <a:lstStyle/>
          <a:p>
            <a:pPr lvl="0">
              <a:defRPr/>
            </a:pPr>
            <a:r>
              <a:rPr lang="en-ZA" sz="1000" b="1" dirty="0">
                <a:solidFill>
                  <a:srgbClr val="6F6F6F"/>
                </a:solidFill>
                <a:latin typeface="Arial" panose="020B0604020202020204" pitchFamily="34" charset="0"/>
              </a:rPr>
              <a:t>0 </a:t>
            </a:r>
            <a:r>
              <a:rPr lang="en-ZA" sz="1000" dirty="0">
                <a:solidFill>
                  <a:srgbClr val="6F6F6F"/>
                </a:solidFill>
                <a:latin typeface="Arial" panose="020B0604020202020204" pitchFamily="34" charset="0"/>
              </a:rPr>
              <a:t>= I don't agree that this is a usability problem at all.</a:t>
            </a:r>
            <a:endParaRPr lang="en-ZA" sz="1000" dirty="0">
              <a:solidFill>
                <a:prstClr val="black"/>
              </a:solidFill>
            </a:endParaRPr>
          </a:p>
          <a:p>
            <a:pPr lvl="0">
              <a:defRPr/>
            </a:pPr>
            <a:r>
              <a:rPr lang="en-ZA" sz="1000" b="1" dirty="0">
                <a:solidFill>
                  <a:srgbClr val="6F6F6F"/>
                </a:solidFill>
                <a:latin typeface="Arial" panose="020B0604020202020204" pitchFamily="34" charset="0"/>
              </a:rPr>
              <a:t>1 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Cosmetic problem only</a:t>
            </a:r>
            <a:r>
              <a:rPr lang="en-ZA" sz="1000" dirty="0">
                <a:solidFill>
                  <a:srgbClr val="6F6F6F"/>
                </a:solidFill>
                <a:latin typeface="Arial" panose="020B0604020202020204" pitchFamily="34" charset="0"/>
              </a:rPr>
              <a:t>: need not be fixed unless extra time is available on project.</a:t>
            </a:r>
            <a:r>
              <a:rPr lang="en-ZA" sz="1000" dirty="0">
                <a:solidFill>
                  <a:prstClr val="black"/>
                </a:solidFill>
              </a:rPr>
              <a:t/>
            </a:r>
            <a:br>
              <a:rPr lang="en-ZA" sz="1000" dirty="0">
                <a:solidFill>
                  <a:prstClr val="black"/>
                </a:solidFill>
              </a:rPr>
            </a:br>
            <a:r>
              <a:rPr lang="en-ZA" sz="1000" b="1" dirty="0">
                <a:solidFill>
                  <a:srgbClr val="6F6F6F"/>
                </a:solidFill>
                <a:latin typeface="Arial" panose="020B0604020202020204" pitchFamily="34" charset="0"/>
              </a:rPr>
              <a:t>2 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Minor usability problem</a:t>
            </a:r>
            <a:r>
              <a:rPr lang="en-ZA" sz="1000" dirty="0">
                <a:solidFill>
                  <a:srgbClr val="6F6F6F"/>
                </a:solidFill>
                <a:latin typeface="Arial" panose="020B0604020202020204" pitchFamily="34" charset="0"/>
              </a:rPr>
              <a:t>: fixing this should be given low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3 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Major usability problem</a:t>
            </a:r>
            <a:r>
              <a:rPr lang="en-ZA" sz="1000" dirty="0">
                <a:solidFill>
                  <a:srgbClr val="6F6F6F"/>
                </a:solidFill>
                <a:latin typeface="Arial" panose="020B0604020202020204" pitchFamily="34" charset="0"/>
              </a:rPr>
              <a:t>: important to fix, so should be given high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4 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Usability catastrophe</a:t>
            </a:r>
            <a:r>
              <a:rPr lang="en-ZA" sz="1000" dirty="0">
                <a:solidFill>
                  <a:srgbClr val="6F6F6F"/>
                </a:solidFill>
                <a:latin typeface="Arial" panose="020B0604020202020204" pitchFamily="34" charset="0"/>
              </a:rPr>
              <a:t>: imperative to fix this before product can be released.</a:t>
            </a:r>
            <a:endParaRPr lang="en-ZA" sz="1000" dirty="0">
              <a:solidFill>
                <a:prstClr val="black"/>
              </a:solidFill>
            </a:endParaRPr>
          </a:p>
        </p:txBody>
      </p:sp>
      <p:graphicFrame>
        <p:nvGraphicFramePr>
          <p:cNvPr id="8" name="Table 7">
            <a:extLst>
              <a:ext uri="{FF2B5EF4-FFF2-40B4-BE49-F238E27FC236}">
                <a16:creationId xmlns:a16="http://schemas.microsoft.com/office/drawing/2014/main" id="{D9ED71AA-ED4C-4828-BDF6-AAC1F25F9816}"/>
              </a:ext>
            </a:extLst>
          </p:cNvPr>
          <p:cNvGraphicFramePr>
            <a:graphicFrameLocks noGrp="1"/>
          </p:cNvGraphicFramePr>
          <p:nvPr>
            <p:extLst>
              <p:ext uri="{D42A27DB-BD31-4B8C-83A1-F6EECF244321}">
                <p14:modId xmlns:p14="http://schemas.microsoft.com/office/powerpoint/2010/main" val="2844326975"/>
              </p:ext>
            </p:extLst>
          </p:nvPr>
        </p:nvGraphicFramePr>
        <p:xfrm>
          <a:off x="177801" y="5975496"/>
          <a:ext cx="5918200" cy="765546"/>
        </p:xfrm>
        <a:graphic>
          <a:graphicData uri="http://schemas.openxmlformats.org/drawingml/2006/table">
            <a:tbl>
              <a:tblPr firstRow="1" firstCol="1" bandRow="1"/>
              <a:tblGrid>
                <a:gridCol w="1479550">
                  <a:extLst>
                    <a:ext uri="{9D8B030D-6E8A-4147-A177-3AD203B41FA5}">
                      <a16:colId xmlns:a16="http://schemas.microsoft.com/office/drawing/2014/main" val="3321619387"/>
                    </a:ext>
                  </a:extLst>
                </a:gridCol>
                <a:gridCol w="1479550">
                  <a:extLst>
                    <a:ext uri="{9D8B030D-6E8A-4147-A177-3AD203B41FA5}">
                      <a16:colId xmlns:a16="http://schemas.microsoft.com/office/drawing/2014/main" val="3974001343"/>
                    </a:ext>
                  </a:extLst>
                </a:gridCol>
                <a:gridCol w="1479550">
                  <a:extLst>
                    <a:ext uri="{9D8B030D-6E8A-4147-A177-3AD203B41FA5}">
                      <a16:colId xmlns:a16="http://schemas.microsoft.com/office/drawing/2014/main" val="3145448684"/>
                    </a:ext>
                  </a:extLst>
                </a:gridCol>
                <a:gridCol w="1479550">
                  <a:extLst>
                    <a:ext uri="{9D8B030D-6E8A-4147-A177-3AD203B41FA5}">
                      <a16:colId xmlns:a16="http://schemas.microsoft.com/office/drawing/2014/main" val="4008534004"/>
                    </a:ext>
                  </a:extLst>
                </a:gridCol>
              </a:tblGrid>
              <a:tr h="255183">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Severity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Frequency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Impact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Persistence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15525738"/>
                  </a:ext>
                </a:extLst>
              </a:tr>
              <a:tr h="510363">
                <a:tc>
                  <a:txBody>
                    <a:bodyPr/>
                    <a:lstStyle/>
                    <a:p>
                      <a:pPr algn="ctr">
                        <a:lnSpc>
                          <a:spcPct val="107000"/>
                        </a:lnSpc>
                        <a:spcAft>
                          <a:spcPts val="0"/>
                        </a:spcAft>
                      </a:pPr>
                      <a:r>
                        <a:rPr lang="en-ZA" sz="1400" b="1" i="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common</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Low impact</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Persistent, until fixed</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98010477"/>
                  </a:ext>
                </a:extLst>
              </a:tr>
            </a:tbl>
          </a:graphicData>
        </a:graphic>
      </p:graphicFrame>
      <p:sp>
        <p:nvSpPr>
          <p:cNvPr id="9" name="Rectangle 8">
            <a:extLst>
              <a:ext uri="{FF2B5EF4-FFF2-40B4-BE49-F238E27FC236}">
                <a16:creationId xmlns:a16="http://schemas.microsoft.com/office/drawing/2014/main" id="{09EFFE49-69F5-45B5-ABDC-D796431A09EA}"/>
              </a:ext>
            </a:extLst>
          </p:cNvPr>
          <p:cNvSpPr/>
          <p:nvPr/>
        </p:nvSpPr>
        <p:spPr>
          <a:xfrm rot="16200000">
            <a:off x="6099869" y="6227463"/>
            <a:ext cx="765546" cy="261610"/>
          </a:xfrm>
          <a:prstGeom prst="rect">
            <a:avLst/>
          </a:prstGeom>
        </p:spPr>
        <p:txBody>
          <a:bodyPr wrap="square">
            <a:spAutoFit/>
          </a:bodyPr>
          <a:lstStyle/>
          <a:p>
            <a:r>
              <a:rPr lang="en-ZA" sz="11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Severity</a:t>
            </a:r>
            <a:endParaRPr lang="en-ZA" dirty="0"/>
          </a:p>
        </p:txBody>
      </p:sp>
      <p:pic>
        <p:nvPicPr>
          <p:cNvPr id="7" name="Picture 6">
            <a:extLst>
              <a:ext uri="{FF2B5EF4-FFF2-40B4-BE49-F238E27FC236}">
                <a16:creationId xmlns:a16="http://schemas.microsoft.com/office/drawing/2014/main" id="{4A5C731A-EF18-4D90-9225-A6245F6253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10" y="2941983"/>
            <a:ext cx="5613589" cy="30335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642" y="3033341"/>
            <a:ext cx="3946262" cy="2834479"/>
          </a:xfrm>
          <a:prstGeom prst="rect">
            <a:avLst/>
          </a:prstGeom>
        </p:spPr>
      </p:pic>
    </p:spTree>
    <p:extLst>
      <p:ext uri="{BB962C8B-B14F-4D97-AF65-F5344CB8AC3E}">
        <p14:creationId xmlns:p14="http://schemas.microsoft.com/office/powerpoint/2010/main" val="24348530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E289B7-90B8-492F-98EE-BB27ADEFD17D}"/>
              </a:ext>
            </a:extLst>
          </p:cNvPr>
          <p:cNvSpPr>
            <a:spLocks noGrp="1"/>
          </p:cNvSpPr>
          <p:nvPr>
            <p:ph type="title"/>
          </p:nvPr>
        </p:nvSpPr>
        <p:spPr/>
        <p:txBody>
          <a:bodyPr/>
          <a:lstStyle/>
          <a:p>
            <a:r>
              <a:rPr lang="en-ZA" dirty="0"/>
              <a:t>Heuristic Evaluation Form</a:t>
            </a:r>
          </a:p>
        </p:txBody>
      </p:sp>
      <p:graphicFrame>
        <p:nvGraphicFramePr>
          <p:cNvPr id="4" name="Table 3">
            <a:extLst>
              <a:ext uri="{FF2B5EF4-FFF2-40B4-BE49-F238E27FC236}">
                <a16:creationId xmlns:a16="http://schemas.microsoft.com/office/drawing/2014/main" id="{848AD659-5F65-4C8F-8175-FE0C15977E6C}"/>
              </a:ext>
            </a:extLst>
          </p:cNvPr>
          <p:cNvGraphicFramePr>
            <a:graphicFrameLocks noGrp="1"/>
          </p:cNvGraphicFramePr>
          <p:nvPr>
            <p:extLst>
              <p:ext uri="{D42A27DB-BD31-4B8C-83A1-F6EECF244321}">
                <p14:modId xmlns:p14="http://schemas.microsoft.com/office/powerpoint/2010/main" val="701715175"/>
              </p:ext>
            </p:extLst>
          </p:nvPr>
        </p:nvGraphicFramePr>
        <p:xfrm>
          <a:off x="1778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C00000"/>
                          </a:solidFill>
                          <a:effectLst/>
                          <a:latin typeface="+mj-lt"/>
                          <a:ea typeface="Yu Gothic Light" panose="020B0300000000000000" pitchFamily="34" charset="-128"/>
                          <a:cs typeface="Times New Roman" panose="02020603050405020304" pitchFamily="18" charset="0"/>
                        </a:rPr>
                        <a:t>Identify and Describe Issue</a:t>
                      </a:r>
                      <a:endParaRPr lang="en-ZA" sz="1800" b="0" kern="0" dirty="0">
                        <a:solidFill>
                          <a:srgbClr val="C0000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a:t>
                      </a:r>
                    </a:p>
                    <a:p>
                      <a:pPr algn="ctr">
                        <a:lnSpc>
                          <a:spcPct val="107000"/>
                        </a:lnSpc>
                        <a:spcAft>
                          <a:spcPts val="0"/>
                        </a:spcAft>
                      </a:pPr>
                      <a:r>
                        <a:rPr lang="en-ZA" sz="1200" i="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5</a:t>
                      </a: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Identify page and element:</a:t>
                      </a:r>
                      <a:r>
                        <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 e.g. Home Page</a:t>
                      </a:r>
                    </a:p>
                    <a:p>
                      <a:pPr>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Registration page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nSpc>
                          <a:spcPct val="107000"/>
                        </a:lnSpc>
                        <a:spcAft>
                          <a:spcPts val="0"/>
                        </a:spcAft>
                      </a:pPr>
                      <a:r>
                        <a:rPr lang="en-ZA" sz="11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H#</a:t>
                      </a:r>
                    </a:p>
                    <a:p>
                      <a:pPr algn="ctr">
                        <a:lnSpc>
                          <a:spcPct val="107000"/>
                        </a:lnSpc>
                        <a:spcAft>
                          <a:spcPts val="0"/>
                        </a:spcAft>
                      </a:pP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Visibility of system status</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9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Description: </a:t>
                      </a:r>
                    </a:p>
                    <a:p>
                      <a:pPr algn="l">
                        <a:lnSpc>
                          <a:spcPct val="107000"/>
                        </a:lnSpc>
                        <a:spcAft>
                          <a:spcPts val="0"/>
                        </a:spcAft>
                      </a:pPr>
                      <a:r>
                        <a:rPr lang="en-ZA" sz="1100" b="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No feedback </a:t>
                      </a:r>
                      <a:r>
                        <a:rPr lang="en-ZA" sz="1100" b="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provided </a:t>
                      </a:r>
                      <a:r>
                        <a:rPr lang="en-ZA" sz="1100" b="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when the user clicks the register button, nothing that informs the user about what is happening as the system tries to save the registration details</a:t>
                      </a:r>
                      <a:endPar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graphicFrame>
        <p:nvGraphicFramePr>
          <p:cNvPr id="6" name="Table 5">
            <a:extLst>
              <a:ext uri="{FF2B5EF4-FFF2-40B4-BE49-F238E27FC236}">
                <a16:creationId xmlns:a16="http://schemas.microsoft.com/office/drawing/2014/main" id="{86C3215B-A3E7-45CC-B275-6C170A1977A4}"/>
              </a:ext>
            </a:extLst>
          </p:cNvPr>
          <p:cNvGraphicFramePr>
            <a:graphicFrameLocks noGrp="1"/>
          </p:cNvGraphicFramePr>
          <p:nvPr>
            <p:extLst>
              <p:ext uri="{D42A27DB-BD31-4B8C-83A1-F6EECF244321}">
                <p14:modId xmlns:p14="http://schemas.microsoft.com/office/powerpoint/2010/main" val="2363924994"/>
              </p:ext>
            </p:extLst>
          </p:nvPr>
        </p:nvGraphicFramePr>
        <p:xfrm>
          <a:off x="60960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004D40"/>
                          </a:solidFill>
                          <a:effectLst/>
                          <a:latin typeface="+mj-lt"/>
                          <a:ea typeface="Yu Gothic Light" panose="020B0300000000000000" pitchFamily="34" charset="-128"/>
                          <a:cs typeface="Times New Roman" panose="02020603050405020304" pitchFamily="18" charset="0"/>
                        </a:rPr>
                        <a:t>Solution</a:t>
                      </a:r>
                      <a:endParaRPr lang="en-ZA" sz="1800" b="0" kern="0" dirty="0">
                        <a:solidFill>
                          <a:srgbClr val="004D4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gn="ctr">
                        <a:lnSpc>
                          <a:spcPct val="107000"/>
                        </a:lnSpc>
                        <a:spcAft>
                          <a:spcPts val="0"/>
                        </a:spcAft>
                      </a:pPr>
                      <a:r>
                        <a:rPr lang="en-ZA" sz="1200" b="1"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Evaluator Design Advice:</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marL="0" algn="l" defTabSz="914400" rtl="0" eaLnBrk="1" latinLnBrk="0" hangingPunct="1">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Add a loader that will show up when the system is processing the registration data</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gn="ctr">
                        <a:lnSpc>
                          <a:spcPct val="107000"/>
                        </a:lnSpc>
                        <a:spcAft>
                          <a:spcPts val="0"/>
                        </a:spcAft>
                      </a:pPr>
                      <a:r>
                        <a:rPr lang="en-ZA" sz="1200" b="1" i="0"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Team Solution: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feedback has been here all the time , after the user click register the user will be redirected to a success notification if the operation was successful</a:t>
                      </a:r>
                      <a:endPar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sp>
        <p:nvSpPr>
          <p:cNvPr id="2" name="Rectangle 1">
            <a:extLst>
              <a:ext uri="{FF2B5EF4-FFF2-40B4-BE49-F238E27FC236}">
                <a16:creationId xmlns:a16="http://schemas.microsoft.com/office/drawing/2014/main" id="{2D6D8B4D-66C1-4B57-813E-2272E662F048}"/>
              </a:ext>
            </a:extLst>
          </p:cNvPr>
          <p:cNvSpPr/>
          <p:nvPr/>
        </p:nvSpPr>
        <p:spPr>
          <a:xfrm>
            <a:off x="6666613" y="5975498"/>
            <a:ext cx="5347585" cy="861774"/>
          </a:xfrm>
          <a:prstGeom prst="rect">
            <a:avLst/>
          </a:prstGeom>
        </p:spPr>
        <p:txBody>
          <a:bodyPr wrap="square">
            <a:spAutoFit/>
          </a:bodyPr>
          <a:lstStyle/>
          <a:p>
            <a:pPr lvl="0">
              <a:defRPr/>
            </a:pPr>
            <a:r>
              <a:rPr lang="en-ZA" sz="1000" b="1" dirty="0">
                <a:solidFill>
                  <a:srgbClr val="6F6F6F"/>
                </a:solidFill>
                <a:latin typeface="Arial" panose="020B0604020202020204" pitchFamily="34" charset="0"/>
              </a:rPr>
              <a:t>0 </a:t>
            </a:r>
            <a:r>
              <a:rPr lang="en-ZA" sz="1000" dirty="0">
                <a:solidFill>
                  <a:srgbClr val="6F6F6F"/>
                </a:solidFill>
                <a:latin typeface="Arial" panose="020B0604020202020204" pitchFamily="34" charset="0"/>
              </a:rPr>
              <a:t>= I don't agree that this is a usability problem at all.</a:t>
            </a:r>
            <a:endParaRPr lang="en-ZA" sz="1000" dirty="0">
              <a:solidFill>
                <a:prstClr val="black"/>
              </a:solidFill>
            </a:endParaRPr>
          </a:p>
          <a:p>
            <a:pPr lvl="0">
              <a:defRPr/>
            </a:pPr>
            <a:r>
              <a:rPr lang="en-ZA" sz="1000" b="1" dirty="0">
                <a:solidFill>
                  <a:srgbClr val="6F6F6F"/>
                </a:solidFill>
                <a:latin typeface="Arial" panose="020B0604020202020204" pitchFamily="34" charset="0"/>
              </a:rPr>
              <a:t>1 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Cosmetic problem only</a:t>
            </a:r>
            <a:r>
              <a:rPr lang="en-ZA" sz="1000" dirty="0">
                <a:solidFill>
                  <a:srgbClr val="6F6F6F"/>
                </a:solidFill>
                <a:latin typeface="Arial" panose="020B0604020202020204" pitchFamily="34" charset="0"/>
              </a:rPr>
              <a:t>: need not be fixed unless extra time is available on project.</a:t>
            </a:r>
            <a:r>
              <a:rPr lang="en-ZA" sz="1000" dirty="0">
                <a:solidFill>
                  <a:prstClr val="black"/>
                </a:solidFill>
              </a:rPr>
              <a:t/>
            </a:r>
            <a:br>
              <a:rPr lang="en-ZA" sz="1000" dirty="0">
                <a:solidFill>
                  <a:prstClr val="black"/>
                </a:solidFill>
              </a:rPr>
            </a:br>
            <a:r>
              <a:rPr lang="en-ZA" sz="1000" b="1" dirty="0">
                <a:solidFill>
                  <a:srgbClr val="6F6F6F"/>
                </a:solidFill>
                <a:latin typeface="Arial" panose="020B0604020202020204" pitchFamily="34" charset="0"/>
              </a:rPr>
              <a:t>2 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Minor usability problem</a:t>
            </a:r>
            <a:r>
              <a:rPr lang="en-ZA" sz="1000" dirty="0">
                <a:solidFill>
                  <a:srgbClr val="6F6F6F"/>
                </a:solidFill>
                <a:latin typeface="Arial" panose="020B0604020202020204" pitchFamily="34" charset="0"/>
              </a:rPr>
              <a:t>: fixing this should be given low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3 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Major usability problem</a:t>
            </a:r>
            <a:r>
              <a:rPr lang="en-ZA" sz="1000" dirty="0">
                <a:solidFill>
                  <a:srgbClr val="6F6F6F"/>
                </a:solidFill>
                <a:latin typeface="Arial" panose="020B0604020202020204" pitchFamily="34" charset="0"/>
              </a:rPr>
              <a:t>: important to fix, so should be given high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4 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Usability catastrophe</a:t>
            </a:r>
            <a:r>
              <a:rPr lang="en-ZA" sz="1000" dirty="0">
                <a:solidFill>
                  <a:srgbClr val="6F6F6F"/>
                </a:solidFill>
                <a:latin typeface="Arial" panose="020B0604020202020204" pitchFamily="34" charset="0"/>
              </a:rPr>
              <a:t>: imperative to fix this before product can be released.</a:t>
            </a:r>
            <a:endParaRPr lang="en-ZA" sz="1000" dirty="0">
              <a:solidFill>
                <a:prstClr val="black"/>
              </a:solidFill>
            </a:endParaRPr>
          </a:p>
        </p:txBody>
      </p:sp>
      <p:graphicFrame>
        <p:nvGraphicFramePr>
          <p:cNvPr id="8" name="Table 7">
            <a:extLst>
              <a:ext uri="{FF2B5EF4-FFF2-40B4-BE49-F238E27FC236}">
                <a16:creationId xmlns:a16="http://schemas.microsoft.com/office/drawing/2014/main" id="{D9ED71AA-ED4C-4828-BDF6-AAC1F25F9816}"/>
              </a:ext>
            </a:extLst>
          </p:cNvPr>
          <p:cNvGraphicFramePr>
            <a:graphicFrameLocks noGrp="1"/>
          </p:cNvGraphicFramePr>
          <p:nvPr>
            <p:extLst>
              <p:ext uri="{D42A27DB-BD31-4B8C-83A1-F6EECF244321}">
                <p14:modId xmlns:p14="http://schemas.microsoft.com/office/powerpoint/2010/main" val="3173966147"/>
              </p:ext>
            </p:extLst>
          </p:nvPr>
        </p:nvGraphicFramePr>
        <p:xfrm>
          <a:off x="177801" y="5975496"/>
          <a:ext cx="5918200" cy="765546"/>
        </p:xfrm>
        <a:graphic>
          <a:graphicData uri="http://schemas.openxmlformats.org/drawingml/2006/table">
            <a:tbl>
              <a:tblPr firstRow="1" firstCol="1" bandRow="1"/>
              <a:tblGrid>
                <a:gridCol w="1479550">
                  <a:extLst>
                    <a:ext uri="{9D8B030D-6E8A-4147-A177-3AD203B41FA5}">
                      <a16:colId xmlns:a16="http://schemas.microsoft.com/office/drawing/2014/main" val="3321619387"/>
                    </a:ext>
                  </a:extLst>
                </a:gridCol>
                <a:gridCol w="1479550">
                  <a:extLst>
                    <a:ext uri="{9D8B030D-6E8A-4147-A177-3AD203B41FA5}">
                      <a16:colId xmlns:a16="http://schemas.microsoft.com/office/drawing/2014/main" val="3974001343"/>
                    </a:ext>
                  </a:extLst>
                </a:gridCol>
                <a:gridCol w="1479550">
                  <a:extLst>
                    <a:ext uri="{9D8B030D-6E8A-4147-A177-3AD203B41FA5}">
                      <a16:colId xmlns:a16="http://schemas.microsoft.com/office/drawing/2014/main" val="3145448684"/>
                    </a:ext>
                  </a:extLst>
                </a:gridCol>
                <a:gridCol w="1479550">
                  <a:extLst>
                    <a:ext uri="{9D8B030D-6E8A-4147-A177-3AD203B41FA5}">
                      <a16:colId xmlns:a16="http://schemas.microsoft.com/office/drawing/2014/main" val="4008534004"/>
                    </a:ext>
                  </a:extLst>
                </a:gridCol>
              </a:tblGrid>
              <a:tr h="255183">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Severity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Frequency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Impact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Persistence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15525738"/>
                  </a:ext>
                </a:extLst>
              </a:tr>
              <a:tr h="510363">
                <a:tc>
                  <a:txBody>
                    <a:bodyPr/>
                    <a:lstStyle/>
                    <a:p>
                      <a:pPr algn="ctr">
                        <a:lnSpc>
                          <a:spcPct val="107000"/>
                        </a:lnSpc>
                        <a:spcAft>
                          <a:spcPts val="0"/>
                        </a:spcAft>
                      </a:pPr>
                      <a:r>
                        <a:rPr lang="en-ZA" sz="1400" b="1" i="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common</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low</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persistent</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98010477"/>
                  </a:ext>
                </a:extLst>
              </a:tr>
            </a:tbl>
          </a:graphicData>
        </a:graphic>
      </p:graphicFrame>
      <p:sp>
        <p:nvSpPr>
          <p:cNvPr id="9" name="Rectangle 8">
            <a:extLst>
              <a:ext uri="{FF2B5EF4-FFF2-40B4-BE49-F238E27FC236}">
                <a16:creationId xmlns:a16="http://schemas.microsoft.com/office/drawing/2014/main" id="{09EFFE49-69F5-45B5-ABDC-D796431A09EA}"/>
              </a:ext>
            </a:extLst>
          </p:cNvPr>
          <p:cNvSpPr/>
          <p:nvPr/>
        </p:nvSpPr>
        <p:spPr>
          <a:xfrm rot="16200000">
            <a:off x="6099869" y="6227463"/>
            <a:ext cx="765546" cy="261610"/>
          </a:xfrm>
          <a:prstGeom prst="rect">
            <a:avLst/>
          </a:prstGeom>
        </p:spPr>
        <p:txBody>
          <a:bodyPr wrap="square">
            <a:spAutoFit/>
          </a:bodyPr>
          <a:lstStyle/>
          <a:p>
            <a:r>
              <a:rPr lang="en-ZA" sz="11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Severity</a:t>
            </a:r>
            <a:endParaRPr lang="en-ZA" dirty="0"/>
          </a:p>
        </p:txBody>
      </p:sp>
      <p:pic>
        <p:nvPicPr>
          <p:cNvPr id="10" name="Picture 9">
            <a:extLst>
              <a:ext uri="{FF2B5EF4-FFF2-40B4-BE49-F238E27FC236}">
                <a16:creationId xmlns:a16="http://schemas.microsoft.com/office/drawing/2014/main" id="{B70ED66E-E356-4086-A9FC-CE0FC0F39744}"/>
              </a:ext>
            </a:extLst>
          </p:cNvPr>
          <p:cNvPicPr>
            <a:picLocks noChangeAspect="1"/>
          </p:cNvPicPr>
          <p:nvPr/>
        </p:nvPicPr>
        <p:blipFill rotWithShape="1">
          <a:blip r:embed="rId2">
            <a:extLst>
              <a:ext uri="{28A0092B-C50C-407E-A947-70E740481C1C}">
                <a14:useLocalDpi xmlns:a14="http://schemas.microsoft.com/office/drawing/2010/main" val="0"/>
              </a:ext>
            </a:extLst>
          </a:blip>
          <a:srcRect l="29844" t="21836" r="39592" b="19034"/>
          <a:stretch/>
        </p:blipFill>
        <p:spPr>
          <a:xfrm>
            <a:off x="437322" y="3007011"/>
            <a:ext cx="5473148" cy="28637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1837" y="3389152"/>
            <a:ext cx="5564698" cy="942779"/>
          </a:xfrm>
          <a:prstGeom prst="rect">
            <a:avLst/>
          </a:prstGeom>
        </p:spPr>
      </p:pic>
    </p:spTree>
    <p:extLst>
      <p:ext uri="{BB962C8B-B14F-4D97-AF65-F5344CB8AC3E}">
        <p14:creationId xmlns:p14="http://schemas.microsoft.com/office/powerpoint/2010/main" val="3889465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E289B7-90B8-492F-98EE-BB27ADEFD17D}"/>
              </a:ext>
            </a:extLst>
          </p:cNvPr>
          <p:cNvSpPr>
            <a:spLocks noGrp="1"/>
          </p:cNvSpPr>
          <p:nvPr>
            <p:ph type="title"/>
          </p:nvPr>
        </p:nvSpPr>
        <p:spPr/>
        <p:txBody>
          <a:bodyPr/>
          <a:lstStyle/>
          <a:p>
            <a:r>
              <a:rPr lang="en-ZA" dirty="0"/>
              <a:t>Heuristic Evaluation Form</a:t>
            </a:r>
          </a:p>
        </p:txBody>
      </p:sp>
      <p:graphicFrame>
        <p:nvGraphicFramePr>
          <p:cNvPr id="4" name="Table 3">
            <a:extLst>
              <a:ext uri="{FF2B5EF4-FFF2-40B4-BE49-F238E27FC236}">
                <a16:creationId xmlns:a16="http://schemas.microsoft.com/office/drawing/2014/main" id="{848AD659-5F65-4C8F-8175-FE0C15977E6C}"/>
              </a:ext>
            </a:extLst>
          </p:cNvPr>
          <p:cNvGraphicFramePr>
            <a:graphicFrameLocks noGrp="1"/>
          </p:cNvGraphicFramePr>
          <p:nvPr>
            <p:extLst>
              <p:ext uri="{D42A27DB-BD31-4B8C-83A1-F6EECF244321}">
                <p14:modId xmlns:p14="http://schemas.microsoft.com/office/powerpoint/2010/main" val="64890666"/>
              </p:ext>
            </p:extLst>
          </p:nvPr>
        </p:nvGraphicFramePr>
        <p:xfrm>
          <a:off x="177801" y="761999"/>
          <a:ext cx="5918198" cy="5222742"/>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C00000"/>
                          </a:solidFill>
                          <a:effectLst/>
                          <a:latin typeface="+mj-lt"/>
                          <a:ea typeface="Yu Gothic Light" panose="020B0300000000000000" pitchFamily="34" charset="-128"/>
                          <a:cs typeface="Times New Roman" panose="02020603050405020304" pitchFamily="18" charset="0"/>
                        </a:rPr>
                        <a:t>Identify and Describe Issue</a:t>
                      </a:r>
                      <a:endParaRPr lang="en-ZA" sz="1800" b="0" kern="0" dirty="0">
                        <a:solidFill>
                          <a:srgbClr val="C0000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a:t>
                      </a:r>
                    </a:p>
                    <a:p>
                      <a:pPr algn="ctr">
                        <a:lnSpc>
                          <a:spcPct val="107000"/>
                        </a:lnSpc>
                        <a:spcAft>
                          <a:spcPts val="0"/>
                        </a:spcAft>
                      </a:pPr>
                      <a:r>
                        <a:rPr lang="en-ZA" sz="1200" i="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6</a:t>
                      </a: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Identify page and element:</a:t>
                      </a:r>
                      <a:r>
                        <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 e.g. Home Page</a:t>
                      </a:r>
                    </a:p>
                    <a:p>
                      <a:pPr>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 Tutorial – input field</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nSpc>
                          <a:spcPct val="107000"/>
                        </a:lnSpc>
                        <a:spcAft>
                          <a:spcPts val="0"/>
                        </a:spcAft>
                      </a:pPr>
                      <a:r>
                        <a:rPr lang="en-ZA" sz="11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H#</a:t>
                      </a:r>
                    </a:p>
                    <a:p>
                      <a:pPr algn="ctr">
                        <a:lnSpc>
                          <a:spcPct val="107000"/>
                        </a:lnSpc>
                        <a:spcAft>
                          <a:spcPts val="0"/>
                        </a:spcAft>
                      </a:pP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Flexibility and efficiency of use</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9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Description: </a:t>
                      </a:r>
                    </a:p>
                    <a:p>
                      <a:pPr algn="l">
                        <a:lnSpc>
                          <a:spcPct val="107000"/>
                        </a:lnSpc>
                        <a:spcAft>
                          <a:spcPts val="0"/>
                        </a:spcAft>
                      </a:pPr>
                      <a:r>
                        <a:rPr lang="en-ZA" sz="1100" b="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description input field id too small for the content that should go there. It’s limiting the to one sentence description because if they write more than line they won’t see all the content</a:t>
                      </a:r>
                      <a:endPar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graphicFrame>
        <p:nvGraphicFramePr>
          <p:cNvPr id="6" name="Table 5">
            <a:extLst>
              <a:ext uri="{FF2B5EF4-FFF2-40B4-BE49-F238E27FC236}">
                <a16:creationId xmlns:a16="http://schemas.microsoft.com/office/drawing/2014/main" id="{86C3215B-A3E7-45CC-B275-6C170A1977A4}"/>
              </a:ext>
            </a:extLst>
          </p:cNvPr>
          <p:cNvGraphicFramePr>
            <a:graphicFrameLocks noGrp="1"/>
          </p:cNvGraphicFramePr>
          <p:nvPr>
            <p:extLst>
              <p:ext uri="{D42A27DB-BD31-4B8C-83A1-F6EECF244321}">
                <p14:modId xmlns:p14="http://schemas.microsoft.com/office/powerpoint/2010/main" val="2489727527"/>
              </p:ext>
            </p:extLst>
          </p:nvPr>
        </p:nvGraphicFramePr>
        <p:xfrm>
          <a:off x="60960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004D40"/>
                          </a:solidFill>
                          <a:effectLst/>
                          <a:latin typeface="+mj-lt"/>
                          <a:ea typeface="Yu Gothic Light" panose="020B0300000000000000" pitchFamily="34" charset="-128"/>
                          <a:cs typeface="Times New Roman" panose="02020603050405020304" pitchFamily="18" charset="0"/>
                        </a:rPr>
                        <a:t>Solution</a:t>
                      </a:r>
                      <a:endParaRPr lang="en-ZA" sz="1800" b="0" kern="0" dirty="0">
                        <a:solidFill>
                          <a:srgbClr val="004D4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gn="ctr">
                        <a:lnSpc>
                          <a:spcPct val="107000"/>
                        </a:lnSpc>
                        <a:spcAft>
                          <a:spcPts val="0"/>
                        </a:spcAft>
                      </a:pPr>
                      <a:r>
                        <a:rPr lang="en-ZA" sz="1200" b="1"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Evaluator Design Advice:</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marL="0" algn="l" defTabSz="914400" rtl="0" eaLnBrk="1" latinLnBrk="0" hangingPunct="1">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Use a text area for the description</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gn="ctr">
                        <a:lnSpc>
                          <a:spcPct val="107000"/>
                        </a:lnSpc>
                        <a:spcAft>
                          <a:spcPts val="0"/>
                        </a:spcAft>
                      </a:pPr>
                      <a:r>
                        <a:rPr lang="en-ZA" sz="1200" b="1" i="0"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Team Solution: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We</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expanded the textbox to allow </a:t>
                      </a:r>
                      <a:r>
                        <a:rPr lang="en-US" sz="900" kern="1200" baseline="0" dirty="0" err="1"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multilineText</a:t>
                      </a:r>
                      <a:endPar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sp>
        <p:nvSpPr>
          <p:cNvPr id="2" name="Rectangle 1">
            <a:extLst>
              <a:ext uri="{FF2B5EF4-FFF2-40B4-BE49-F238E27FC236}">
                <a16:creationId xmlns:a16="http://schemas.microsoft.com/office/drawing/2014/main" id="{2D6D8B4D-66C1-4B57-813E-2272E662F048}"/>
              </a:ext>
            </a:extLst>
          </p:cNvPr>
          <p:cNvSpPr/>
          <p:nvPr/>
        </p:nvSpPr>
        <p:spPr>
          <a:xfrm>
            <a:off x="6666613" y="5975498"/>
            <a:ext cx="5347585" cy="861774"/>
          </a:xfrm>
          <a:prstGeom prst="rect">
            <a:avLst/>
          </a:prstGeom>
        </p:spPr>
        <p:txBody>
          <a:bodyPr wrap="square">
            <a:spAutoFit/>
          </a:bodyPr>
          <a:lstStyle/>
          <a:p>
            <a:pPr lvl="0">
              <a:defRPr/>
            </a:pPr>
            <a:r>
              <a:rPr lang="en-ZA" sz="1000" b="1" dirty="0">
                <a:solidFill>
                  <a:srgbClr val="6F6F6F"/>
                </a:solidFill>
                <a:latin typeface="Arial" panose="020B0604020202020204" pitchFamily="34" charset="0"/>
              </a:rPr>
              <a:t>0 </a:t>
            </a:r>
            <a:r>
              <a:rPr lang="en-ZA" sz="1000" dirty="0">
                <a:solidFill>
                  <a:srgbClr val="6F6F6F"/>
                </a:solidFill>
                <a:latin typeface="Arial" panose="020B0604020202020204" pitchFamily="34" charset="0"/>
              </a:rPr>
              <a:t>= I don't agree that this is a usability problem at all.</a:t>
            </a:r>
            <a:endParaRPr lang="en-ZA" sz="1000" dirty="0">
              <a:solidFill>
                <a:prstClr val="black"/>
              </a:solidFill>
            </a:endParaRPr>
          </a:p>
          <a:p>
            <a:pPr lvl="0">
              <a:defRPr/>
            </a:pPr>
            <a:r>
              <a:rPr lang="en-ZA" sz="1000" b="1" dirty="0">
                <a:solidFill>
                  <a:srgbClr val="6F6F6F"/>
                </a:solidFill>
                <a:latin typeface="Arial" panose="020B0604020202020204" pitchFamily="34" charset="0"/>
              </a:rPr>
              <a:t>1 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Cosmetic problem only</a:t>
            </a:r>
            <a:r>
              <a:rPr lang="en-ZA" sz="1000" dirty="0">
                <a:solidFill>
                  <a:srgbClr val="6F6F6F"/>
                </a:solidFill>
                <a:latin typeface="Arial" panose="020B0604020202020204" pitchFamily="34" charset="0"/>
              </a:rPr>
              <a:t>: need not be fixed unless extra time is available on project.</a:t>
            </a:r>
            <a:r>
              <a:rPr lang="en-ZA" sz="1000" dirty="0">
                <a:solidFill>
                  <a:prstClr val="black"/>
                </a:solidFill>
              </a:rPr>
              <a:t/>
            </a:r>
            <a:br>
              <a:rPr lang="en-ZA" sz="1000" dirty="0">
                <a:solidFill>
                  <a:prstClr val="black"/>
                </a:solidFill>
              </a:rPr>
            </a:br>
            <a:r>
              <a:rPr lang="en-ZA" sz="1000" b="1" dirty="0">
                <a:solidFill>
                  <a:srgbClr val="6F6F6F"/>
                </a:solidFill>
                <a:latin typeface="Arial" panose="020B0604020202020204" pitchFamily="34" charset="0"/>
              </a:rPr>
              <a:t>2 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Minor usability problem</a:t>
            </a:r>
            <a:r>
              <a:rPr lang="en-ZA" sz="1000" dirty="0">
                <a:solidFill>
                  <a:srgbClr val="6F6F6F"/>
                </a:solidFill>
                <a:latin typeface="Arial" panose="020B0604020202020204" pitchFamily="34" charset="0"/>
              </a:rPr>
              <a:t>: fixing this should be given low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3 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Major usability problem</a:t>
            </a:r>
            <a:r>
              <a:rPr lang="en-ZA" sz="1000" dirty="0">
                <a:solidFill>
                  <a:srgbClr val="6F6F6F"/>
                </a:solidFill>
                <a:latin typeface="Arial" panose="020B0604020202020204" pitchFamily="34" charset="0"/>
              </a:rPr>
              <a:t>: important to fix, so should be given high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4 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Usability catastrophe</a:t>
            </a:r>
            <a:r>
              <a:rPr lang="en-ZA" sz="1000" dirty="0">
                <a:solidFill>
                  <a:srgbClr val="6F6F6F"/>
                </a:solidFill>
                <a:latin typeface="Arial" panose="020B0604020202020204" pitchFamily="34" charset="0"/>
              </a:rPr>
              <a:t>: imperative to fix this before product can be released.</a:t>
            </a:r>
            <a:endParaRPr lang="en-ZA" sz="1000" dirty="0">
              <a:solidFill>
                <a:prstClr val="black"/>
              </a:solidFill>
            </a:endParaRPr>
          </a:p>
        </p:txBody>
      </p:sp>
      <p:graphicFrame>
        <p:nvGraphicFramePr>
          <p:cNvPr id="8" name="Table 7">
            <a:extLst>
              <a:ext uri="{FF2B5EF4-FFF2-40B4-BE49-F238E27FC236}">
                <a16:creationId xmlns:a16="http://schemas.microsoft.com/office/drawing/2014/main" id="{D9ED71AA-ED4C-4828-BDF6-AAC1F25F9816}"/>
              </a:ext>
            </a:extLst>
          </p:cNvPr>
          <p:cNvGraphicFramePr>
            <a:graphicFrameLocks noGrp="1"/>
          </p:cNvGraphicFramePr>
          <p:nvPr>
            <p:extLst>
              <p:ext uri="{D42A27DB-BD31-4B8C-83A1-F6EECF244321}">
                <p14:modId xmlns:p14="http://schemas.microsoft.com/office/powerpoint/2010/main" val="1599618473"/>
              </p:ext>
            </p:extLst>
          </p:nvPr>
        </p:nvGraphicFramePr>
        <p:xfrm>
          <a:off x="177801" y="5975496"/>
          <a:ext cx="5918200" cy="765546"/>
        </p:xfrm>
        <a:graphic>
          <a:graphicData uri="http://schemas.openxmlformats.org/drawingml/2006/table">
            <a:tbl>
              <a:tblPr firstRow="1" firstCol="1" bandRow="1"/>
              <a:tblGrid>
                <a:gridCol w="1479550">
                  <a:extLst>
                    <a:ext uri="{9D8B030D-6E8A-4147-A177-3AD203B41FA5}">
                      <a16:colId xmlns:a16="http://schemas.microsoft.com/office/drawing/2014/main" val="3321619387"/>
                    </a:ext>
                  </a:extLst>
                </a:gridCol>
                <a:gridCol w="1479550">
                  <a:extLst>
                    <a:ext uri="{9D8B030D-6E8A-4147-A177-3AD203B41FA5}">
                      <a16:colId xmlns:a16="http://schemas.microsoft.com/office/drawing/2014/main" val="3974001343"/>
                    </a:ext>
                  </a:extLst>
                </a:gridCol>
                <a:gridCol w="1479550">
                  <a:extLst>
                    <a:ext uri="{9D8B030D-6E8A-4147-A177-3AD203B41FA5}">
                      <a16:colId xmlns:a16="http://schemas.microsoft.com/office/drawing/2014/main" val="3145448684"/>
                    </a:ext>
                  </a:extLst>
                </a:gridCol>
                <a:gridCol w="1479550">
                  <a:extLst>
                    <a:ext uri="{9D8B030D-6E8A-4147-A177-3AD203B41FA5}">
                      <a16:colId xmlns:a16="http://schemas.microsoft.com/office/drawing/2014/main" val="4008534004"/>
                    </a:ext>
                  </a:extLst>
                </a:gridCol>
              </a:tblGrid>
              <a:tr h="255183">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Severity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Frequency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Impact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Persistence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15525738"/>
                  </a:ext>
                </a:extLst>
              </a:tr>
              <a:tr h="510363">
                <a:tc>
                  <a:txBody>
                    <a:bodyPr/>
                    <a:lstStyle/>
                    <a:p>
                      <a:pPr algn="ctr">
                        <a:lnSpc>
                          <a:spcPct val="107000"/>
                        </a:lnSpc>
                        <a:spcAft>
                          <a:spcPts val="0"/>
                        </a:spcAft>
                      </a:pPr>
                      <a:r>
                        <a:rPr lang="en-ZA" sz="1400" b="1" i="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common</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high</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Persistent, until fixed</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98010477"/>
                  </a:ext>
                </a:extLst>
              </a:tr>
            </a:tbl>
          </a:graphicData>
        </a:graphic>
      </p:graphicFrame>
      <p:sp>
        <p:nvSpPr>
          <p:cNvPr id="9" name="Rectangle 8">
            <a:extLst>
              <a:ext uri="{FF2B5EF4-FFF2-40B4-BE49-F238E27FC236}">
                <a16:creationId xmlns:a16="http://schemas.microsoft.com/office/drawing/2014/main" id="{09EFFE49-69F5-45B5-ABDC-D796431A09EA}"/>
              </a:ext>
            </a:extLst>
          </p:cNvPr>
          <p:cNvSpPr/>
          <p:nvPr/>
        </p:nvSpPr>
        <p:spPr>
          <a:xfrm rot="16200000">
            <a:off x="6099869" y="6227463"/>
            <a:ext cx="765546" cy="261610"/>
          </a:xfrm>
          <a:prstGeom prst="rect">
            <a:avLst/>
          </a:prstGeom>
        </p:spPr>
        <p:txBody>
          <a:bodyPr wrap="square">
            <a:spAutoFit/>
          </a:bodyPr>
          <a:lstStyle/>
          <a:p>
            <a:r>
              <a:rPr lang="en-ZA" sz="11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Severity</a:t>
            </a:r>
            <a:endParaRPr lang="en-ZA" dirty="0"/>
          </a:p>
        </p:txBody>
      </p:sp>
      <p:pic>
        <p:nvPicPr>
          <p:cNvPr id="10" name="Picture 9">
            <a:extLst>
              <a:ext uri="{FF2B5EF4-FFF2-40B4-BE49-F238E27FC236}">
                <a16:creationId xmlns:a16="http://schemas.microsoft.com/office/drawing/2014/main" id="{18E266DC-190E-45F2-A045-E2882A7D64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10" y="2941983"/>
            <a:ext cx="5613589" cy="30335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00608" y="3008008"/>
            <a:ext cx="5486592" cy="2105712"/>
          </a:xfrm>
          <a:prstGeom prst="rect">
            <a:avLst/>
          </a:prstGeom>
        </p:spPr>
      </p:pic>
    </p:spTree>
    <p:extLst>
      <p:ext uri="{BB962C8B-B14F-4D97-AF65-F5344CB8AC3E}">
        <p14:creationId xmlns:p14="http://schemas.microsoft.com/office/powerpoint/2010/main" val="16020840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E289B7-90B8-492F-98EE-BB27ADEFD17D}"/>
              </a:ext>
            </a:extLst>
          </p:cNvPr>
          <p:cNvSpPr>
            <a:spLocks noGrp="1"/>
          </p:cNvSpPr>
          <p:nvPr>
            <p:ph type="title"/>
          </p:nvPr>
        </p:nvSpPr>
        <p:spPr/>
        <p:txBody>
          <a:bodyPr/>
          <a:lstStyle/>
          <a:p>
            <a:r>
              <a:rPr lang="en-ZA" dirty="0"/>
              <a:t>Heuristic Evaluation Form</a:t>
            </a:r>
          </a:p>
        </p:txBody>
      </p:sp>
      <p:graphicFrame>
        <p:nvGraphicFramePr>
          <p:cNvPr id="4" name="Table 3">
            <a:extLst>
              <a:ext uri="{FF2B5EF4-FFF2-40B4-BE49-F238E27FC236}">
                <a16:creationId xmlns:a16="http://schemas.microsoft.com/office/drawing/2014/main" id="{848AD659-5F65-4C8F-8175-FE0C15977E6C}"/>
              </a:ext>
            </a:extLst>
          </p:cNvPr>
          <p:cNvGraphicFramePr>
            <a:graphicFrameLocks noGrp="1"/>
          </p:cNvGraphicFramePr>
          <p:nvPr>
            <p:extLst>
              <p:ext uri="{D42A27DB-BD31-4B8C-83A1-F6EECF244321}">
                <p14:modId xmlns:p14="http://schemas.microsoft.com/office/powerpoint/2010/main" val="129866249"/>
              </p:ext>
            </p:extLst>
          </p:nvPr>
        </p:nvGraphicFramePr>
        <p:xfrm>
          <a:off x="1778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C00000"/>
                          </a:solidFill>
                          <a:effectLst/>
                          <a:latin typeface="+mj-lt"/>
                          <a:ea typeface="Yu Gothic Light" panose="020B0300000000000000" pitchFamily="34" charset="-128"/>
                          <a:cs typeface="Times New Roman" panose="02020603050405020304" pitchFamily="18" charset="0"/>
                        </a:rPr>
                        <a:t>Identify and Describe Issue</a:t>
                      </a:r>
                      <a:endParaRPr lang="en-ZA" sz="1800" b="0" kern="0" dirty="0">
                        <a:solidFill>
                          <a:srgbClr val="C0000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a:t>
                      </a:r>
                    </a:p>
                    <a:p>
                      <a:pPr algn="ctr">
                        <a:lnSpc>
                          <a:spcPct val="107000"/>
                        </a:lnSpc>
                        <a:spcAft>
                          <a:spcPts val="0"/>
                        </a:spcAft>
                      </a:pPr>
                      <a:r>
                        <a:rPr lang="en-ZA" sz="1200" i="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7</a:t>
                      </a: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Identify page and element:</a:t>
                      </a:r>
                      <a:r>
                        <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 e.g. Home Page</a:t>
                      </a:r>
                    </a:p>
                    <a:p>
                      <a:pPr>
                        <a:lnSpc>
                          <a:spcPct val="107000"/>
                        </a:lnSpc>
                        <a:spcAft>
                          <a:spcPts val="0"/>
                        </a:spcAft>
                      </a:pPr>
                      <a:r>
                        <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Registration Page- input fields</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nSpc>
                          <a:spcPct val="107000"/>
                        </a:lnSpc>
                        <a:spcAft>
                          <a:spcPts val="0"/>
                        </a:spcAft>
                      </a:pPr>
                      <a:r>
                        <a:rPr lang="en-ZA" sz="11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H#</a:t>
                      </a:r>
                    </a:p>
                    <a:p>
                      <a:pPr algn="ctr">
                        <a:lnSpc>
                          <a:spcPct val="107000"/>
                        </a:lnSpc>
                        <a:spcAft>
                          <a:spcPts val="0"/>
                        </a:spcAft>
                      </a:pP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Error prevention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9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Description: </a:t>
                      </a:r>
                    </a:p>
                    <a:p>
                      <a:pPr algn="l">
                        <a:lnSpc>
                          <a:spcPct val="107000"/>
                        </a:lnSpc>
                        <a:spcAft>
                          <a:spcPts val="0"/>
                        </a:spcAft>
                      </a:pPr>
                      <a:r>
                        <a:rPr lang="en-ZA" sz="11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No indication of the required fields</a:t>
                      </a:r>
                    </a:p>
                    <a:p>
                      <a:pPr algn="l">
                        <a:lnSpc>
                          <a:spcPct val="107000"/>
                        </a:lnSpc>
                        <a:spcAft>
                          <a:spcPts val="0"/>
                        </a:spcAft>
                      </a:pPr>
                      <a:endPar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graphicFrame>
        <p:nvGraphicFramePr>
          <p:cNvPr id="6" name="Table 5">
            <a:extLst>
              <a:ext uri="{FF2B5EF4-FFF2-40B4-BE49-F238E27FC236}">
                <a16:creationId xmlns:a16="http://schemas.microsoft.com/office/drawing/2014/main" id="{86C3215B-A3E7-45CC-B275-6C170A1977A4}"/>
              </a:ext>
            </a:extLst>
          </p:cNvPr>
          <p:cNvGraphicFramePr>
            <a:graphicFrameLocks noGrp="1"/>
          </p:cNvGraphicFramePr>
          <p:nvPr>
            <p:extLst>
              <p:ext uri="{D42A27DB-BD31-4B8C-83A1-F6EECF244321}">
                <p14:modId xmlns:p14="http://schemas.microsoft.com/office/powerpoint/2010/main" val="2477653945"/>
              </p:ext>
            </p:extLst>
          </p:nvPr>
        </p:nvGraphicFramePr>
        <p:xfrm>
          <a:off x="60960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004D40"/>
                          </a:solidFill>
                          <a:effectLst/>
                          <a:latin typeface="+mj-lt"/>
                          <a:ea typeface="Yu Gothic Light" panose="020B0300000000000000" pitchFamily="34" charset="-128"/>
                          <a:cs typeface="Times New Roman" panose="02020603050405020304" pitchFamily="18" charset="0"/>
                        </a:rPr>
                        <a:t>Solution</a:t>
                      </a:r>
                      <a:endParaRPr lang="en-ZA" sz="1800" b="0" kern="0" dirty="0">
                        <a:solidFill>
                          <a:srgbClr val="004D4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gn="ctr">
                        <a:lnSpc>
                          <a:spcPct val="107000"/>
                        </a:lnSpc>
                        <a:spcAft>
                          <a:spcPts val="0"/>
                        </a:spcAft>
                      </a:pPr>
                      <a:r>
                        <a:rPr lang="en-ZA" sz="1200" b="1"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Evaluator Design Advice:</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marL="0" algn="l" defTabSz="914400" rtl="0" eaLnBrk="1" latinLnBrk="0" hangingPunct="1">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Maybe just use asterisks to indication which fields are the required </a:t>
                      </a:r>
                      <a:r>
                        <a:rPr lang="en-ZA" sz="1100" kern="1200" dirty="0" err="1">
                          <a:solidFill>
                            <a:schemeClr val="tx1"/>
                          </a:solidFill>
                          <a:effectLst/>
                          <a:latin typeface="Arial" panose="020B0604020202020204" pitchFamily="34" charset="0"/>
                          <a:ea typeface="Calibri" panose="020F0502020204030204" pitchFamily="34" charset="0"/>
                          <a:cs typeface="Times New Roman" panose="02020603050405020304" pitchFamily="18" charset="0"/>
                        </a:rPr>
                        <a:t>fileds</a:t>
                      </a:r>
                      <a:endPar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gn="ctr">
                        <a:lnSpc>
                          <a:spcPct val="107000"/>
                        </a:lnSpc>
                        <a:spcAft>
                          <a:spcPts val="0"/>
                        </a:spcAft>
                      </a:pPr>
                      <a:r>
                        <a:rPr lang="en-ZA" sz="1200" b="1" i="0"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Team Solution: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If</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there were optional fields we would indicate the required ones </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but all fields are required</a:t>
                      </a:r>
                      <a:endPar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sp>
        <p:nvSpPr>
          <p:cNvPr id="2" name="Rectangle 1">
            <a:extLst>
              <a:ext uri="{FF2B5EF4-FFF2-40B4-BE49-F238E27FC236}">
                <a16:creationId xmlns:a16="http://schemas.microsoft.com/office/drawing/2014/main" id="{2D6D8B4D-66C1-4B57-813E-2272E662F048}"/>
              </a:ext>
            </a:extLst>
          </p:cNvPr>
          <p:cNvSpPr/>
          <p:nvPr/>
        </p:nvSpPr>
        <p:spPr>
          <a:xfrm>
            <a:off x="6666613" y="5975498"/>
            <a:ext cx="5347585" cy="861774"/>
          </a:xfrm>
          <a:prstGeom prst="rect">
            <a:avLst/>
          </a:prstGeom>
        </p:spPr>
        <p:txBody>
          <a:bodyPr wrap="square">
            <a:spAutoFit/>
          </a:bodyPr>
          <a:lstStyle/>
          <a:p>
            <a:pPr lvl="0">
              <a:defRPr/>
            </a:pPr>
            <a:r>
              <a:rPr lang="en-ZA" sz="1000" b="1" dirty="0">
                <a:solidFill>
                  <a:srgbClr val="6F6F6F"/>
                </a:solidFill>
                <a:latin typeface="Arial" panose="020B0604020202020204" pitchFamily="34" charset="0"/>
              </a:rPr>
              <a:t>0 </a:t>
            </a:r>
            <a:r>
              <a:rPr lang="en-ZA" sz="1000" dirty="0">
                <a:solidFill>
                  <a:srgbClr val="6F6F6F"/>
                </a:solidFill>
                <a:latin typeface="Arial" panose="020B0604020202020204" pitchFamily="34" charset="0"/>
              </a:rPr>
              <a:t>= I don't agree that this is a usability problem at all.</a:t>
            </a:r>
            <a:endParaRPr lang="en-ZA" sz="1000" dirty="0">
              <a:solidFill>
                <a:prstClr val="black"/>
              </a:solidFill>
            </a:endParaRPr>
          </a:p>
          <a:p>
            <a:pPr lvl="0">
              <a:defRPr/>
            </a:pPr>
            <a:r>
              <a:rPr lang="en-ZA" sz="1000" b="1" dirty="0">
                <a:solidFill>
                  <a:srgbClr val="6F6F6F"/>
                </a:solidFill>
                <a:latin typeface="Arial" panose="020B0604020202020204" pitchFamily="34" charset="0"/>
              </a:rPr>
              <a:t>1 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Cosmetic problem only</a:t>
            </a:r>
            <a:r>
              <a:rPr lang="en-ZA" sz="1000" dirty="0">
                <a:solidFill>
                  <a:srgbClr val="6F6F6F"/>
                </a:solidFill>
                <a:latin typeface="Arial" panose="020B0604020202020204" pitchFamily="34" charset="0"/>
              </a:rPr>
              <a:t>: need not be fixed unless extra time is available on project.</a:t>
            </a:r>
            <a:r>
              <a:rPr lang="en-ZA" sz="1000" dirty="0">
                <a:solidFill>
                  <a:prstClr val="black"/>
                </a:solidFill>
              </a:rPr>
              <a:t/>
            </a:r>
            <a:br>
              <a:rPr lang="en-ZA" sz="1000" dirty="0">
                <a:solidFill>
                  <a:prstClr val="black"/>
                </a:solidFill>
              </a:rPr>
            </a:br>
            <a:r>
              <a:rPr lang="en-ZA" sz="1000" b="1" dirty="0">
                <a:solidFill>
                  <a:srgbClr val="6F6F6F"/>
                </a:solidFill>
                <a:latin typeface="Arial" panose="020B0604020202020204" pitchFamily="34" charset="0"/>
              </a:rPr>
              <a:t>2 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Minor usability problem</a:t>
            </a:r>
            <a:r>
              <a:rPr lang="en-ZA" sz="1000" dirty="0">
                <a:solidFill>
                  <a:srgbClr val="6F6F6F"/>
                </a:solidFill>
                <a:latin typeface="Arial" panose="020B0604020202020204" pitchFamily="34" charset="0"/>
              </a:rPr>
              <a:t>: fixing this should be given low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3 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Major usability problem</a:t>
            </a:r>
            <a:r>
              <a:rPr lang="en-ZA" sz="1000" dirty="0">
                <a:solidFill>
                  <a:srgbClr val="6F6F6F"/>
                </a:solidFill>
                <a:latin typeface="Arial" panose="020B0604020202020204" pitchFamily="34" charset="0"/>
              </a:rPr>
              <a:t>: important to fix, so should be given high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4 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Usability catastrophe</a:t>
            </a:r>
            <a:r>
              <a:rPr lang="en-ZA" sz="1000" dirty="0">
                <a:solidFill>
                  <a:srgbClr val="6F6F6F"/>
                </a:solidFill>
                <a:latin typeface="Arial" panose="020B0604020202020204" pitchFamily="34" charset="0"/>
              </a:rPr>
              <a:t>: imperative to fix this before product can be released.</a:t>
            </a:r>
            <a:endParaRPr lang="en-ZA" sz="1000" dirty="0">
              <a:solidFill>
                <a:prstClr val="black"/>
              </a:solidFill>
            </a:endParaRPr>
          </a:p>
        </p:txBody>
      </p:sp>
      <p:graphicFrame>
        <p:nvGraphicFramePr>
          <p:cNvPr id="8" name="Table 7">
            <a:extLst>
              <a:ext uri="{FF2B5EF4-FFF2-40B4-BE49-F238E27FC236}">
                <a16:creationId xmlns:a16="http://schemas.microsoft.com/office/drawing/2014/main" id="{D9ED71AA-ED4C-4828-BDF6-AAC1F25F9816}"/>
              </a:ext>
            </a:extLst>
          </p:cNvPr>
          <p:cNvGraphicFramePr>
            <a:graphicFrameLocks noGrp="1"/>
          </p:cNvGraphicFramePr>
          <p:nvPr>
            <p:extLst>
              <p:ext uri="{D42A27DB-BD31-4B8C-83A1-F6EECF244321}">
                <p14:modId xmlns:p14="http://schemas.microsoft.com/office/powerpoint/2010/main" val="868317316"/>
              </p:ext>
            </p:extLst>
          </p:nvPr>
        </p:nvGraphicFramePr>
        <p:xfrm>
          <a:off x="177801" y="5975496"/>
          <a:ext cx="5918200" cy="765546"/>
        </p:xfrm>
        <a:graphic>
          <a:graphicData uri="http://schemas.openxmlformats.org/drawingml/2006/table">
            <a:tbl>
              <a:tblPr firstRow="1" firstCol="1" bandRow="1"/>
              <a:tblGrid>
                <a:gridCol w="1479550">
                  <a:extLst>
                    <a:ext uri="{9D8B030D-6E8A-4147-A177-3AD203B41FA5}">
                      <a16:colId xmlns:a16="http://schemas.microsoft.com/office/drawing/2014/main" val="3321619387"/>
                    </a:ext>
                  </a:extLst>
                </a:gridCol>
                <a:gridCol w="1479550">
                  <a:extLst>
                    <a:ext uri="{9D8B030D-6E8A-4147-A177-3AD203B41FA5}">
                      <a16:colId xmlns:a16="http://schemas.microsoft.com/office/drawing/2014/main" val="3974001343"/>
                    </a:ext>
                  </a:extLst>
                </a:gridCol>
                <a:gridCol w="1479550">
                  <a:extLst>
                    <a:ext uri="{9D8B030D-6E8A-4147-A177-3AD203B41FA5}">
                      <a16:colId xmlns:a16="http://schemas.microsoft.com/office/drawing/2014/main" val="3145448684"/>
                    </a:ext>
                  </a:extLst>
                </a:gridCol>
                <a:gridCol w="1479550">
                  <a:extLst>
                    <a:ext uri="{9D8B030D-6E8A-4147-A177-3AD203B41FA5}">
                      <a16:colId xmlns:a16="http://schemas.microsoft.com/office/drawing/2014/main" val="4008534004"/>
                    </a:ext>
                  </a:extLst>
                </a:gridCol>
              </a:tblGrid>
              <a:tr h="255183">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Severity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Frequency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Impact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Persistence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15525738"/>
                  </a:ext>
                </a:extLst>
              </a:tr>
              <a:tr h="510363">
                <a:tc>
                  <a:txBody>
                    <a:bodyPr/>
                    <a:lstStyle/>
                    <a:p>
                      <a:pPr algn="ctr">
                        <a:lnSpc>
                          <a:spcPct val="107000"/>
                        </a:lnSpc>
                        <a:spcAft>
                          <a:spcPts val="0"/>
                        </a:spcAft>
                      </a:pPr>
                      <a:r>
                        <a:rPr lang="en-ZA" sz="1400" b="1" i="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rare</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low</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Easy to overcome</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98010477"/>
                  </a:ext>
                </a:extLst>
              </a:tr>
            </a:tbl>
          </a:graphicData>
        </a:graphic>
      </p:graphicFrame>
      <p:sp>
        <p:nvSpPr>
          <p:cNvPr id="9" name="Rectangle 8">
            <a:extLst>
              <a:ext uri="{FF2B5EF4-FFF2-40B4-BE49-F238E27FC236}">
                <a16:creationId xmlns:a16="http://schemas.microsoft.com/office/drawing/2014/main" id="{09EFFE49-69F5-45B5-ABDC-D796431A09EA}"/>
              </a:ext>
            </a:extLst>
          </p:cNvPr>
          <p:cNvSpPr/>
          <p:nvPr/>
        </p:nvSpPr>
        <p:spPr>
          <a:xfrm rot="16200000">
            <a:off x="6099869" y="6227463"/>
            <a:ext cx="765546" cy="261610"/>
          </a:xfrm>
          <a:prstGeom prst="rect">
            <a:avLst/>
          </a:prstGeom>
        </p:spPr>
        <p:txBody>
          <a:bodyPr wrap="square">
            <a:spAutoFit/>
          </a:bodyPr>
          <a:lstStyle/>
          <a:p>
            <a:r>
              <a:rPr lang="en-ZA" sz="11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Severity</a:t>
            </a:r>
            <a:endParaRPr lang="en-ZA" dirty="0"/>
          </a:p>
        </p:txBody>
      </p:sp>
      <p:pic>
        <p:nvPicPr>
          <p:cNvPr id="10" name="Picture 9">
            <a:extLst>
              <a:ext uri="{FF2B5EF4-FFF2-40B4-BE49-F238E27FC236}">
                <a16:creationId xmlns:a16="http://schemas.microsoft.com/office/drawing/2014/main" id="{0E9B2E8E-4C79-45F0-8555-2D7486BA23DC}"/>
              </a:ext>
            </a:extLst>
          </p:cNvPr>
          <p:cNvPicPr>
            <a:picLocks noChangeAspect="1"/>
          </p:cNvPicPr>
          <p:nvPr/>
        </p:nvPicPr>
        <p:blipFill rotWithShape="1">
          <a:blip r:embed="rId2">
            <a:extLst>
              <a:ext uri="{28A0092B-C50C-407E-A947-70E740481C1C}">
                <a14:useLocalDpi xmlns:a14="http://schemas.microsoft.com/office/drawing/2010/main" val="0"/>
              </a:ext>
            </a:extLst>
          </a:blip>
          <a:srcRect l="29844" t="21836" r="39592" b="19034"/>
          <a:stretch/>
        </p:blipFill>
        <p:spPr>
          <a:xfrm>
            <a:off x="437322" y="3007011"/>
            <a:ext cx="5473148" cy="286370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642" y="2952426"/>
            <a:ext cx="3122090" cy="2918287"/>
          </a:xfrm>
          <a:prstGeom prst="rect">
            <a:avLst/>
          </a:prstGeom>
        </p:spPr>
      </p:pic>
    </p:spTree>
    <p:extLst>
      <p:ext uri="{BB962C8B-B14F-4D97-AF65-F5344CB8AC3E}">
        <p14:creationId xmlns:p14="http://schemas.microsoft.com/office/powerpoint/2010/main" val="37277196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E289B7-90B8-492F-98EE-BB27ADEFD17D}"/>
              </a:ext>
            </a:extLst>
          </p:cNvPr>
          <p:cNvSpPr>
            <a:spLocks noGrp="1"/>
          </p:cNvSpPr>
          <p:nvPr>
            <p:ph type="title"/>
          </p:nvPr>
        </p:nvSpPr>
        <p:spPr/>
        <p:txBody>
          <a:bodyPr/>
          <a:lstStyle/>
          <a:p>
            <a:r>
              <a:rPr lang="en-ZA" dirty="0"/>
              <a:t>Heuristic Evaluation Form</a:t>
            </a:r>
          </a:p>
        </p:txBody>
      </p:sp>
      <p:graphicFrame>
        <p:nvGraphicFramePr>
          <p:cNvPr id="4" name="Table 3">
            <a:extLst>
              <a:ext uri="{FF2B5EF4-FFF2-40B4-BE49-F238E27FC236}">
                <a16:creationId xmlns:a16="http://schemas.microsoft.com/office/drawing/2014/main" id="{848AD659-5F65-4C8F-8175-FE0C15977E6C}"/>
              </a:ext>
            </a:extLst>
          </p:cNvPr>
          <p:cNvGraphicFramePr>
            <a:graphicFrameLocks noGrp="1"/>
          </p:cNvGraphicFramePr>
          <p:nvPr>
            <p:extLst>
              <p:ext uri="{D42A27DB-BD31-4B8C-83A1-F6EECF244321}">
                <p14:modId xmlns:p14="http://schemas.microsoft.com/office/powerpoint/2010/main" val="3504041437"/>
              </p:ext>
            </p:extLst>
          </p:nvPr>
        </p:nvGraphicFramePr>
        <p:xfrm>
          <a:off x="1778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C00000"/>
                          </a:solidFill>
                          <a:effectLst/>
                          <a:latin typeface="+mj-lt"/>
                          <a:ea typeface="Yu Gothic Light" panose="020B0300000000000000" pitchFamily="34" charset="-128"/>
                          <a:cs typeface="Times New Roman" panose="02020603050405020304" pitchFamily="18" charset="0"/>
                        </a:rPr>
                        <a:t>Identify and Describe Issue</a:t>
                      </a:r>
                      <a:endParaRPr lang="en-ZA" sz="1800" b="0" kern="0" dirty="0">
                        <a:solidFill>
                          <a:srgbClr val="C0000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a:t>
                      </a:r>
                    </a:p>
                    <a:p>
                      <a:pPr algn="ctr">
                        <a:lnSpc>
                          <a:spcPct val="107000"/>
                        </a:lnSpc>
                        <a:spcAft>
                          <a:spcPts val="0"/>
                        </a:spcAft>
                      </a:pPr>
                      <a:r>
                        <a:rPr lang="en-ZA" sz="1200" i="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8</a:t>
                      </a: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Identify page and element:</a:t>
                      </a:r>
                      <a:r>
                        <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 e.g. Home Page</a:t>
                      </a:r>
                    </a:p>
                    <a:p>
                      <a:pPr>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home page - body</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nSpc>
                          <a:spcPct val="107000"/>
                        </a:lnSpc>
                        <a:spcAft>
                          <a:spcPts val="0"/>
                        </a:spcAft>
                      </a:pPr>
                      <a:r>
                        <a:rPr lang="en-ZA" sz="11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H#</a:t>
                      </a:r>
                    </a:p>
                    <a:p>
                      <a:pPr algn="ctr">
                        <a:lnSpc>
                          <a:spcPct val="107000"/>
                        </a:lnSpc>
                        <a:spcAft>
                          <a:spcPts val="0"/>
                        </a:spcAft>
                      </a:pP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Description: </a:t>
                      </a: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Recognition rather than recall (Memory)</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background color of the home page is different from the  background color of the other pages</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graphicFrame>
        <p:nvGraphicFramePr>
          <p:cNvPr id="6" name="Table 5">
            <a:extLst>
              <a:ext uri="{FF2B5EF4-FFF2-40B4-BE49-F238E27FC236}">
                <a16:creationId xmlns:a16="http://schemas.microsoft.com/office/drawing/2014/main" id="{86C3215B-A3E7-45CC-B275-6C170A1977A4}"/>
              </a:ext>
            </a:extLst>
          </p:cNvPr>
          <p:cNvGraphicFramePr>
            <a:graphicFrameLocks noGrp="1"/>
          </p:cNvGraphicFramePr>
          <p:nvPr>
            <p:extLst>
              <p:ext uri="{D42A27DB-BD31-4B8C-83A1-F6EECF244321}">
                <p14:modId xmlns:p14="http://schemas.microsoft.com/office/powerpoint/2010/main" val="3506071777"/>
              </p:ext>
            </p:extLst>
          </p:nvPr>
        </p:nvGraphicFramePr>
        <p:xfrm>
          <a:off x="60960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004D40"/>
                          </a:solidFill>
                          <a:effectLst/>
                          <a:latin typeface="+mj-lt"/>
                          <a:ea typeface="Yu Gothic Light" panose="020B0300000000000000" pitchFamily="34" charset="-128"/>
                          <a:cs typeface="Times New Roman" panose="02020603050405020304" pitchFamily="18" charset="0"/>
                        </a:rPr>
                        <a:t>Solution</a:t>
                      </a:r>
                      <a:endParaRPr lang="en-ZA" sz="1800" b="0" kern="0" dirty="0">
                        <a:solidFill>
                          <a:srgbClr val="004D4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gn="ctr">
                        <a:lnSpc>
                          <a:spcPct val="107000"/>
                        </a:lnSpc>
                        <a:spcAft>
                          <a:spcPts val="0"/>
                        </a:spcAft>
                      </a:pPr>
                      <a:r>
                        <a:rPr lang="en-ZA" sz="1200" b="1"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Evaluator Design Advice:</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marL="0" algn="l" defTabSz="914400" rtl="0" eaLnBrk="1" latinLnBrk="0" hangingPunct="1">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should be only be one background color for all pages</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gn="ctr">
                        <a:lnSpc>
                          <a:spcPct val="107000"/>
                        </a:lnSpc>
                        <a:spcAft>
                          <a:spcPts val="0"/>
                        </a:spcAft>
                      </a:pPr>
                      <a:r>
                        <a:rPr lang="en-ZA" sz="1200" b="1" i="0"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Team Solution: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We have changed the </a:t>
                      </a:r>
                      <a:r>
                        <a:rPr lang="en-US" sz="900" kern="1200" dirty="0" err="1"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jumbotron</a:t>
                      </a: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blue </a:t>
                      </a:r>
                      <a:r>
                        <a:rPr lang="en-US" sz="900" kern="1200" baseline="0" dirty="0" err="1"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backgroung</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to something </a:t>
                      </a:r>
                      <a:r>
                        <a:rPr lang="en-US" sz="900" kern="1200" baseline="0" dirty="0" err="1"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sootable</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and meaningful however it </a:t>
                      </a:r>
                      <a:r>
                        <a:rPr lang="en-US" sz="900" kern="1200" baseline="0" dirty="0" err="1"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si</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still in development</a:t>
                      </a:r>
                      <a:endPar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sp>
        <p:nvSpPr>
          <p:cNvPr id="2" name="Rectangle 1">
            <a:extLst>
              <a:ext uri="{FF2B5EF4-FFF2-40B4-BE49-F238E27FC236}">
                <a16:creationId xmlns:a16="http://schemas.microsoft.com/office/drawing/2014/main" id="{2D6D8B4D-66C1-4B57-813E-2272E662F048}"/>
              </a:ext>
            </a:extLst>
          </p:cNvPr>
          <p:cNvSpPr/>
          <p:nvPr/>
        </p:nvSpPr>
        <p:spPr>
          <a:xfrm>
            <a:off x="6666613" y="5975498"/>
            <a:ext cx="5347585" cy="861774"/>
          </a:xfrm>
          <a:prstGeom prst="rect">
            <a:avLst/>
          </a:prstGeom>
        </p:spPr>
        <p:txBody>
          <a:bodyPr wrap="square">
            <a:spAutoFit/>
          </a:bodyPr>
          <a:lstStyle/>
          <a:p>
            <a:pPr lvl="0">
              <a:defRPr/>
            </a:pPr>
            <a:r>
              <a:rPr lang="en-ZA" sz="1000" b="1" dirty="0">
                <a:solidFill>
                  <a:srgbClr val="6F6F6F"/>
                </a:solidFill>
                <a:latin typeface="Arial" panose="020B0604020202020204" pitchFamily="34" charset="0"/>
              </a:rPr>
              <a:t>0 </a:t>
            </a:r>
            <a:r>
              <a:rPr lang="en-ZA" sz="1000" dirty="0">
                <a:solidFill>
                  <a:srgbClr val="6F6F6F"/>
                </a:solidFill>
                <a:latin typeface="Arial" panose="020B0604020202020204" pitchFamily="34" charset="0"/>
              </a:rPr>
              <a:t>= I don't agree that this is a usability problem at all.</a:t>
            </a:r>
            <a:endParaRPr lang="en-ZA" sz="1000" dirty="0">
              <a:solidFill>
                <a:prstClr val="black"/>
              </a:solidFill>
            </a:endParaRPr>
          </a:p>
          <a:p>
            <a:pPr lvl="0">
              <a:defRPr/>
            </a:pPr>
            <a:r>
              <a:rPr lang="en-ZA" sz="1000" b="1" dirty="0">
                <a:solidFill>
                  <a:srgbClr val="6F6F6F"/>
                </a:solidFill>
                <a:latin typeface="Arial" panose="020B0604020202020204" pitchFamily="34" charset="0"/>
              </a:rPr>
              <a:t>1 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Cosmetic problem only</a:t>
            </a:r>
            <a:r>
              <a:rPr lang="en-ZA" sz="1000" dirty="0">
                <a:solidFill>
                  <a:srgbClr val="6F6F6F"/>
                </a:solidFill>
                <a:latin typeface="Arial" panose="020B0604020202020204" pitchFamily="34" charset="0"/>
              </a:rPr>
              <a:t>: need not be fixed unless extra time is available on project.</a:t>
            </a:r>
            <a:r>
              <a:rPr lang="en-ZA" sz="1000" dirty="0">
                <a:solidFill>
                  <a:prstClr val="black"/>
                </a:solidFill>
              </a:rPr>
              <a:t/>
            </a:r>
            <a:br>
              <a:rPr lang="en-ZA" sz="1000" dirty="0">
                <a:solidFill>
                  <a:prstClr val="black"/>
                </a:solidFill>
              </a:rPr>
            </a:br>
            <a:r>
              <a:rPr lang="en-ZA" sz="1000" b="1" dirty="0">
                <a:solidFill>
                  <a:srgbClr val="6F6F6F"/>
                </a:solidFill>
                <a:latin typeface="Arial" panose="020B0604020202020204" pitchFamily="34" charset="0"/>
              </a:rPr>
              <a:t>2 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Minor usability problem</a:t>
            </a:r>
            <a:r>
              <a:rPr lang="en-ZA" sz="1000" dirty="0">
                <a:solidFill>
                  <a:srgbClr val="6F6F6F"/>
                </a:solidFill>
                <a:latin typeface="Arial" panose="020B0604020202020204" pitchFamily="34" charset="0"/>
              </a:rPr>
              <a:t>: fixing this should be given low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3 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Major usability problem</a:t>
            </a:r>
            <a:r>
              <a:rPr lang="en-ZA" sz="1000" dirty="0">
                <a:solidFill>
                  <a:srgbClr val="6F6F6F"/>
                </a:solidFill>
                <a:latin typeface="Arial" panose="020B0604020202020204" pitchFamily="34" charset="0"/>
              </a:rPr>
              <a:t>: important to fix, so should be given high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4 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Usability catastrophe</a:t>
            </a:r>
            <a:r>
              <a:rPr lang="en-ZA" sz="1000" dirty="0">
                <a:solidFill>
                  <a:srgbClr val="6F6F6F"/>
                </a:solidFill>
                <a:latin typeface="Arial" panose="020B0604020202020204" pitchFamily="34" charset="0"/>
              </a:rPr>
              <a:t>: imperative to fix this before product can be released.</a:t>
            </a:r>
            <a:endParaRPr lang="en-ZA" sz="1000" dirty="0">
              <a:solidFill>
                <a:prstClr val="black"/>
              </a:solidFill>
            </a:endParaRPr>
          </a:p>
        </p:txBody>
      </p:sp>
      <p:graphicFrame>
        <p:nvGraphicFramePr>
          <p:cNvPr id="8" name="Table 7">
            <a:extLst>
              <a:ext uri="{FF2B5EF4-FFF2-40B4-BE49-F238E27FC236}">
                <a16:creationId xmlns:a16="http://schemas.microsoft.com/office/drawing/2014/main" id="{D9ED71AA-ED4C-4828-BDF6-AAC1F25F9816}"/>
              </a:ext>
            </a:extLst>
          </p:cNvPr>
          <p:cNvGraphicFramePr>
            <a:graphicFrameLocks noGrp="1"/>
          </p:cNvGraphicFramePr>
          <p:nvPr>
            <p:extLst>
              <p:ext uri="{D42A27DB-BD31-4B8C-83A1-F6EECF244321}">
                <p14:modId xmlns:p14="http://schemas.microsoft.com/office/powerpoint/2010/main" val="267694352"/>
              </p:ext>
            </p:extLst>
          </p:nvPr>
        </p:nvGraphicFramePr>
        <p:xfrm>
          <a:off x="177801" y="5975496"/>
          <a:ext cx="5918200" cy="765546"/>
        </p:xfrm>
        <a:graphic>
          <a:graphicData uri="http://schemas.openxmlformats.org/drawingml/2006/table">
            <a:tbl>
              <a:tblPr firstRow="1" firstCol="1" bandRow="1"/>
              <a:tblGrid>
                <a:gridCol w="1479550">
                  <a:extLst>
                    <a:ext uri="{9D8B030D-6E8A-4147-A177-3AD203B41FA5}">
                      <a16:colId xmlns:a16="http://schemas.microsoft.com/office/drawing/2014/main" val="3321619387"/>
                    </a:ext>
                  </a:extLst>
                </a:gridCol>
                <a:gridCol w="1479550">
                  <a:extLst>
                    <a:ext uri="{9D8B030D-6E8A-4147-A177-3AD203B41FA5}">
                      <a16:colId xmlns:a16="http://schemas.microsoft.com/office/drawing/2014/main" val="3974001343"/>
                    </a:ext>
                  </a:extLst>
                </a:gridCol>
                <a:gridCol w="1479550">
                  <a:extLst>
                    <a:ext uri="{9D8B030D-6E8A-4147-A177-3AD203B41FA5}">
                      <a16:colId xmlns:a16="http://schemas.microsoft.com/office/drawing/2014/main" val="3145448684"/>
                    </a:ext>
                  </a:extLst>
                </a:gridCol>
                <a:gridCol w="1479550">
                  <a:extLst>
                    <a:ext uri="{9D8B030D-6E8A-4147-A177-3AD203B41FA5}">
                      <a16:colId xmlns:a16="http://schemas.microsoft.com/office/drawing/2014/main" val="4008534004"/>
                    </a:ext>
                  </a:extLst>
                </a:gridCol>
              </a:tblGrid>
              <a:tr h="255183">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Severity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Frequency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Impact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Persistence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15525738"/>
                  </a:ext>
                </a:extLst>
              </a:tr>
              <a:tr h="510363">
                <a:tc>
                  <a:txBody>
                    <a:bodyPr/>
                    <a:lstStyle/>
                    <a:p>
                      <a:pPr algn="ctr">
                        <a:lnSpc>
                          <a:spcPct val="107000"/>
                        </a:lnSpc>
                        <a:spcAft>
                          <a:spcPts val="0"/>
                        </a:spcAft>
                      </a:pPr>
                      <a:r>
                        <a:rPr lang="en-ZA" sz="1400" b="1" i="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1</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rare</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low</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Easy to overcome</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98010477"/>
                  </a:ext>
                </a:extLst>
              </a:tr>
            </a:tbl>
          </a:graphicData>
        </a:graphic>
      </p:graphicFrame>
      <p:sp>
        <p:nvSpPr>
          <p:cNvPr id="9" name="Rectangle 8">
            <a:extLst>
              <a:ext uri="{FF2B5EF4-FFF2-40B4-BE49-F238E27FC236}">
                <a16:creationId xmlns:a16="http://schemas.microsoft.com/office/drawing/2014/main" id="{09EFFE49-69F5-45B5-ABDC-D796431A09EA}"/>
              </a:ext>
            </a:extLst>
          </p:cNvPr>
          <p:cNvSpPr/>
          <p:nvPr/>
        </p:nvSpPr>
        <p:spPr>
          <a:xfrm rot="16200000">
            <a:off x="6099869" y="6227463"/>
            <a:ext cx="765546" cy="261610"/>
          </a:xfrm>
          <a:prstGeom prst="rect">
            <a:avLst/>
          </a:prstGeom>
        </p:spPr>
        <p:txBody>
          <a:bodyPr wrap="square">
            <a:spAutoFit/>
          </a:bodyPr>
          <a:lstStyle/>
          <a:p>
            <a:r>
              <a:rPr lang="en-ZA" sz="11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Severity</a:t>
            </a:r>
            <a:endParaRPr lang="en-ZA" dirty="0"/>
          </a:p>
        </p:txBody>
      </p:sp>
      <p:pic>
        <p:nvPicPr>
          <p:cNvPr id="7" name="Picture 6">
            <a:extLst>
              <a:ext uri="{FF2B5EF4-FFF2-40B4-BE49-F238E27FC236}">
                <a16:creationId xmlns:a16="http://schemas.microsoft.com/office/drawing/2014/main" id="{6251196A-F795-415A-B987-16A36012F4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208" y="2941983"/>
            <a:ext cx="5739957" cy="3033511"/>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75909" y="3011648"/>
            <a:ext cx="5411545" cy="2680003"/>
          </a:xfrm>
          <a:prstGeom prst="rect">
            <a:avLst/>
          </a:prstGeom>
        </p:spPr>
      </p:pic>
    </p:spTree>
    <p:extLst>
      <p:ext uri="{BB962C8B-B14F-4D97-AF65-F5344CB8AC3E}">
        <p14:creationId xmlns:p14="http://schemas.microsoft.com/office/powerpoint/2010/main" val="1555036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E289B7-90B8-492F-98EE-BB27ADEFD17D}"/>
              </a:ext>
            </a:extLst>
          </p:cNvPr>
          <p:cNvSpPr>
            <a:spLocks noGrp="1"/>
          </p:cNvSpPr>
          <p:nvPr>
            <p:ph type="title"/>
          </p:nvPr>
        </p:nvSpPr>
        <p:spPr/>
        <p:txBody>
          <a:bodyPr/>
          <a:lstStyle/>
          <a:p>
            <a:r>
              <a:rPr lang="en-ZA" dirty="0"/>
              <a:t>Heuristic Evaluation Form</a:t>
            </a:r>
          </a:p>
        </p:txBody>
      </p:sp>
      <p:graphicFrame>
        <p:nvGraphicFramePr>
          <p:cNvPr id="4" name="Table 3">
            <a:extLst>
              <a:ext uri="{FF2B5EF4-FFF2-40B4-BE49-F238E27FC236}">
                <a16:creationId xmlns:a16="http://schemas.microsoft.com/office/drawing/2014/main" id="{848AD659-5F65-4C8F-8175-FE0C15977E6C}"/>
              </a:ext>
            </a:extLst>
          </p:cNvPr>
          <p:cNvGraphicFramePr>
            <a:graphicFrameLocks noGrp="1"/>
          </p:cNvGraphicFramePr>
          <p:nvPr>
            <p:extLst>
              <p:ext uri="{D42A27DB-BD31-4B8C-83A1-F6EECF244321}">
                <p14:modId xmlns:p14="http://schemas.microsoft.com/office/powerpoint/2010/main" val="2235125662"/>
              </p:ext>
            </p:extLst>
          </p:nvPr>
        </p:nvGraphicFramePr>
        <p:xfrm>
          <a:off x="1778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C00000"/>
                          </a:solidFill>
                          <a:effectLst/>
                          <a:latin typeface="+mj-lt"/>
                          <a:ea typeface="Yu Gothic Light" panose="020B0300000000000000" pitchFamily="34" charset="-128"/>
                          <a:cs typeface="Times New Roman" panose="02020603050405020304" pitchFamily="18" charset="0"/>
                        </a:rPr>
                        <a:t>Identify and Describe Issue</a:t>
                      </a:r>
                      <a:endParaRPr lang="en-ZA" sz="1800" b="0" kern="0" dirty="0">
                        <a:solidFill>
                          <a:srgbClr val="C0000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a:t>
                      </a:r>
                    </a:p>
                    <a:p>
                      <a:pPr algn="ctr">
                        <a:lnSpc>
                          <a:spcPct val="107000"/>
                        </a:lnSpc>
                        <a:spcAft>
                          <a:spcPts val="0"/>
                        </a:spcAft>
                      </a:pPr>
                      <a:r>
                        <a:rPr lang="en-ZA" sz="1200" i="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9</a:t>
                      </a: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Identify page and element:</a:t>
                      </a:r>
                      <a:r>
                        <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 e.g. Home Page</a:t>
                      </a:r>
                    </a:p>
                    <a:p>
                      <a:pPr>
                        <a:lnSpc>
                          <a:spcPct val="107000"/>
                        </a:lnSpc>
                        <a:spcAft>
                          <a:spcPts val="0"/>
                        </a:spcAft>
                      </a:pPr>
                      <a:r>
                        <a:rPr lang="en-ZA" sz="105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Registration page –  password input field</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nSpc>
                          <a:spcPct val="107000"/>
                        </a:lnSpc>
                        <a:spcAft>
                          <a:spcPts val="0"/>
                        </a:spcAft>
                      </a:pPr>
                      <a:r>
                        <a:rPr lang="en-ZA" sz="11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H#</a:t>
                      </a:r>
                    </a:p>
                    <a:p>
                      <a:pPr algn="ctr">
                        <a:lnSpc>
                          <a:spcPct val="107000"/>
                        </a:lnSpc>
                        <a:spcAft>
                          <a:spcPts val="0"/>
                        </a:spcAft>
                      </a:pP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Error reporting, diagnosis, and recovery</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9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Description: </a:t>
                      </a:r>
                    </a:p>
                    <a:p>
                      <a:pPr algn="l">
                        <a:lnSpc>
                          <a:spcPct val="107000"/>
                        </a:lnSpc>
                        <a:spcAft>
                          <a:spcPts val="0"/>
                        </a:spcAft>
                      </a:pPr>
                      <a:r>
                        <a:rPr lang="en-ZA" sz="1100" b="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 is nothing that shows the user the requirements of a valid password, the user won’t how to create a valid password for this system</a:t>
                      </a:r>
                      <a:endPar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graphicFrame>
        <p:nvGraphicFramePr>
          <p:cNvPr id="6" name="Table 5">
            <a:extLst>
              <a:ext uri="{FF2B5EF4-FFF2-40B4-BE49-F238E27FC236}">
                <a16:creationId xmlns:a16="http://schemas.microsoft.com/office/drawing/2014/main" id="{86C3215B-A3E7-45CC-B275-6C170A1977A4}"/>
              </a:ext>
            </a:extLst>
          </p:cNvPr>
          <p:cNvGraphicFramePr>
            <a:graphicFrameLocks noGrp="1"/>
          </p:cNvGraphicFramePr>
          <p:nvPr>
            <p:extLst>
              <p:ext uri="{D42A27DB-BD31-4B8C-83A1-F6EECF244321}">
                <p14:modId xmlns:p14="http://schemas.microsoft.com/office/powerpoint/2010/main" val="3084186053"/>
              </p:ext>
            </p:extLst>
          </p:nvPr>
        </p:nvGraphicFramePr>
        <p:xfrm>
          <a:off x="60960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004D40"/>
                          </a:solidFill>
                          <a:effectLst/>
                          <a:latin typeface="+mj-lt"/>
                          <a:ea typeface="Yu Gothic Light" panose="020B0300000000000000" pitchFamily="34" charset="-128"/>
                          <a:cs typeface="Times New Roman" panose="02020603050405020304" pitchFamily="18" charset="0"/>
                        </a:rPr>
                        <a:t>Solution</a:t>
                      </a:r>
                      <a:endParaRPr lang="en-ZA" sz="1800" b="0" kern="0" dirty="0">
                        <a:solidFill>
                          <a:srgbClr val="004D4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gn="ctr">
                        <a:lnSpc>
                          <a:spcPct val="107000"/>
                        </a:lnSpc>
                        <a:spcAft>
                          <a:spcPts val="0"/>
                        </a:spcAft>
                      </a:pPr>
                      <a:r>
                        <a:rPr lang="en-ZA" sz="1200" b="1"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Evaluator Design Advice:</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marL="0" algn="l" defTabSz="914400" rtl="0" eaLnBrk="1" latinLnBrk="0" hangingPunct="1">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Maybe add span tag showing the user how does a valid password look like and the as they type the password, show the password </a:t>
                      </a:r>
                      <a:r>
                        <a:rPr lang="en-ZA" sz="11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strength.</a:t>
                      </a:r>
                      <a:endPar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gn="ctr">
                        <a:lnSpc>
                          <a:spcPct val="107000"/>
                        </a:lnSpc>
                        <a:spcAft>
                          <a:spcPts val="0"/>
                        </a:spcAft>
                      </a:pPr>
                      <a:r>
                        <a:rPr lang="en-ZA" sz="1200" b="1" i="0"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Team Solution: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There</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is a requirement for a user to create a secure account and it has been here, but we cannot put users in a tight spot to create passwords that they wont remember however we can specify the length of the password required and in that length we can request that they use some symbols, uppercases and lowercases </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sp>
        <p:nvSpPr>
          <p:cNvPr id="2" name="Rectangle 1">
            <a:extLst>
              <a:ext uri="{FF2B5EF4-FFF2-40B4-BE49-F238E27FC236}">
                <a16:creationId xmlns:a16="http://schemas.microsoft.com/office/drawing/2014/main" id="{2D6D8B4D-66C1-4B57-813E-2272E662F048}"/>
              </a:ext>
            </a:extLst>
          </p:cNvPr>
          <p:cNvSpPr/>
          <p:nvPr/>
        </p:nvSpPr>
        <p:spPr>
          <a:xfrm>
            <a:off x="6666613" y="5975498"/>
            <a:ext cx="5347585" cy="861774"/>
          </a:xfrm>
          <a:prstGeom prst="rect">
            <a:avLst/>
          </a:prstGeom>
        </p:spPr>
        <p:txBody>
          <a:bodyPr wrap="square">
            <a:spAutoFit/>
          </a:bodyPr>
          <a:lstStyle/>
          <a:p>
            <a:pPr lvl="0">
              <a:defRPr/>
            </a:pPr>
            <a:r>
              <a:rPr lang="en-ZA" sz="1000" b="1" dirty="0">
                <a:solidFill>
                  <a:srgbClr val="6F6F6F"/>
                </a:solidFill>
                <a:latin typeface="Arial" panose="020B0604020202020204" pitchFamily="34" charset="0"/>
              </a:rPr>
              <a:t>0 </a:t>
            </a:r>
            <a:r>
              <a:rPr lang="en-ZA" sz="1000" dirty="0">
                <a:solidFill>
                  <a:srgbClr val="6F6F6F"/>
                </a:solidFill>
                <a:latin typeface="Arial" panose="020B0604020202020204" pitchFamily="34" charset="0"/>
              </a:rPr>
              <a:t>= I don't agree that this is a usability problem at all.</a:t>
            </a:r>
            <a:endParaRPr lang="en-ZA" sz="1000" dirty="0">
              <a:solidFill>
                <a:prstClr val="black"/>
              </a:solidFill>
            </a:endParaRPr>
          </a:p>
          <a:p>
            <a:pPr lvl="0">
              <a:defRPr/>
            </a:pPr>
            <a:r>
              <a:rPr lang="en-ZA" sz="1000" b="1" dirty="0">
                <a:solidFill>
                  <a:srgbClr val="6F6F6F"/>
                </a:solidFill>
                <a:latin typeface="Arial" panose="020B0604020202020204" pitchFamily="34" charset="0"/>
              </a:rPr>
              <a:t>1 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Cosmetic problem only</a:t>
            </a:r>
            <a:r>
              <a:rPr lang="en-ZA" sz="1000" dirty="0">
                <a:solidFill>
                  <a:srgbClr val="6F6F6F"/>
                </a:solidFill>
                <a:latin typeface="Arial" panose="020B0604020202020204" pitchFamily="34" charset="0"/>
              </a:rPr>
              <a:t>: need not be fixed unless extra time is available on project.</a:t>
            </a:r>
            <a:r>
              <a:rPr lang="en-ZA" sz="1000" dirty="0">
                <a:solidFill>
                  <a:prstClr val="black"/>
                </a:solidFill>
              </a:rPr>
              <a:t/>
            </a:r>
            <a:br>
              <a:rPr lang="en-ZA" sz="1000" dirty="0">
                <a:solidFill>
                  <a:prstClr val="black"/>
                </a:solidFill>
              </a:rPr>
            </a:br>
            <a:r>
              <a:rPr lang="en-ZA" sz="1000" b="1" dirty="0">
                <a:solidFill>
                  <a:srgbClr val="6F6F6F"/>
                </a:solidFill>
                <a:latin typeface="Arial" panose="020B0604020202020204" pitchFamily="34" charset="0"/>
              </a:rPr>
              <a:t>2 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Minor usability problem</a:t>
            </a:r>
            <a:r>
              <a:rPr lang="en-ZA" sz="1000" dirty="0">
                <a:solidFill>
                  <a:srgbClr val="6F6F6F"/>
                </a:solidFill>
                <a:latin typeface="Arial" panose="020B0604020202020204" pitchFamily="34" charset="0"/>
              </a:rPr>
              <a:t>: fixing this should be given low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3 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Major usability problem</a:t>
            </a:r>
            <a:r>
              <a:rPr lang="en-ZA" sz="1000" dirty="0">
                <a:solidFill>
                  <a:srgbClr val="6F6F6F"/>
                </a:solidFill>
                <a:latin typeface="Arial" panose="020B0604020202020204" pitchFamily="34" charset="0"/>
              </a:rPr>
              <a:t>: important to fix, so should be given high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4 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Usability catastrophe</a:t>
            </a:r>
            <a:r>
              <a:rPr lang="en-ZA" sz="1000" dirty="0">
                <a:solidFill>
                  <a:srgbClr val="6F6F6F"/>
                </a:solidFill>
                <a:latin typeface="Arial" panose="020B0604020202020204" pitchFamily="34" charset="0"/>
              </a:rPr>
              <a:t>: imperative to fix this before product can be released.</a:t>
            </a:r>
            <a:endParaRPr lang="en-ZA" sz="1000" dirty="0">
              <a:solidFill>
                <a:prstClr val="black"/>
              </a:solidFill>
            </a:endParaRPr>
          </a:p>
        </p:txBody>
      </p:sp>
      <p:graphicFrame>
        <p:nvGraphicFramePr>
          <p:cNvPr id="8" name="Table 7">
            <a:extLst>
              <a:ext uri="{FF2B5EF4-FFF2-40B4-BE49-F238E27FC236}">
                <a16:creationId xmlns:a16="http://schemas.microsoft.com/office/drawing/2014/main" id="{D9ED71AA-ED4C-4828-BDF6-AAC1F25F9816}"/>
              </a:ext>
            </a:extLst>
          </p:cNvPr>
          <p:cNvGraphicFramePr>
            <a:graphicFrameLocks noGrp="1"/>
          </p:cNvGraphicFramePr>
          <p:nvPr>
            <p:extLst>
              <p:ext uri="{D42A27DB-BD31-4B8C-83A1-F6EECF244321}">
                <p14:modId xmlns:p14="http://schemas.microsoft.com/office/powerpoint/2010/main" val="3320118142"/>
              </p:ext>
            </p:extLst>
          </p:nvPr>
        </p:nvGraphicFramePr>
        <p:xfrm>
          <a:off x="177801" y="5975496"/>
          <a:ext cx="5918200" cy="765546"/>
        </p:xfrm>
        <a:graphic>
          <a:graphicData uri="http://schemas.openxmlformats.org/drawingml/2006/table">
            <a:tbl>
              <a:tblPr firstRow="1" firstCol="1" bandRow="1"/>
              <a:tblGrid>
                <a:gridCol w="1479550">
                  <a:extLst>
                    <a:ext uri="{9D8B030D-6E8A-4147-A177-3AD203B41FA5}">
                      <a16:colId xmlns:a16="http://schemas.microsoft.com/office/drawing/2014/main" val="3321619387"/>
                    </a:ext>
                  </a:extLst>
                </a:gridCol>
                <a:gridCol w="1479550">
                  <a:extLst>
                    <a:ext uri="{9D8B030D-6E8A-4147-A177-3AD203B41FA5}">
                      <a16:colId xmlns:a16="http://schemas.microsoft.com/office/drawing/2014/main" val="3974001343"/>
                    </a:ext>
                  </a:extLst>
                </a:gridCol>
                <a:gridCol w="1479550">
                  <a:extLst>
                    <a:ext uri="{9D8B030D-6E8A-4147-A177-3AD203B41FA5}">
                      <a16:colId xmlns:a16="http://schemas.microsoft.com/office/drawing/2014/main" val="3145448684"/>
                    </a:ext>
                  </a:extLst>
                </a:gridCol>
                <a:gridCol w="1479550">
                  <a:extLst>
                    <a:ext uri="{9D8B030D-6E8A-4147-A177-3AD203B41FA5}">
                      <a16:colId xmlns:a16="http://schemas.microsoft.com/office/drawing/2014/main" val="4008534004"/>
                    </a:ext>
                  </a:extLst>
                </a:gridCol>
              </a:tblGrid>
              <a:tr h="255183">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Severity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Frequency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Impact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Persistence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15525738"/>
                  </a:ext>
                </a:extLst>
              </a:tr>
              <a:tr h="510363">
                <a:tc>
                  <a:txBody>
                    <a:bodyPr/>
                    <a:lstStyle/>
                    <a:p>
                      <a:pPr algn="ctr">
                        <a:lnSpc>
                          <a:spcPct val="107000"/>
                        </a:lnSpc>
                        <a:spcAft>
                          <a:spcPts val="0"/>
                        </a:spcAft>
                      </a:pPr>
                      <a:r>
                        <a:rPr lang="en-ZA" sz="1400" b="1" i="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common</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high</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smtClean="0">
                          <a:effectLst/>
                          <a:latin typeface="Arial" panose="020B0604020202020204" pitchFamily="34" charset="0"/>
                          <a:ea typeface="Calibri" panose="020F0502020204030204" pitchFamily="34" charset="0"/>
                          <a:cs typeface="Times New Roman" panose="02020603050405020304" pitchFamily="18" charset="0"/>
                        </a:rPr>
                        <a:t>Persistent, </a:t>
                      </a:r>
                      <a:r>
                        <a:rPr lang="en-ZA" sz="1400" b="1" i="0" dirty="0">
                          <a:effectLst/>
                          <a:latin typeface="Arial" panose="020B0604020202020204" pitchFamily="34" charset="0"/>
                          <a:ea typeface="Calibri" panose="020F0502020204030204" pitchFamily="34" charset="0"/>
                          <a:cs typeface="Times New Roman" panose="02020603050405020304" pitchFamily="18" charset="0"/>
                        </a:rPr>
                        <a:t>until fixed</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98010477"/>
                  </a:ext>
                </a:extLst>
              </a:tr>
            </a:tbl>
          </a:graphicData>
        </a:graphic>
      </p:graphicFrame>
      <p:sp>
        <p:nvSpPr>
          <p:cNvPr id="9" name="Rectangle 8">
            <a:extLst>
              <a:ext uri="{FF2B5EF4-FFF2-40B4-BE49-F238E27FC236}">
                <a16:creationId xmlns:a16="http://schemas.microsoft.com/office/drawing/2014/main" id="{09EFFE49-69F5-45B5-ABDC-D796431A09EA}"/>
              </a:ext>
            </a:extLst>
          </p:cNvPr>
          <p:cNvSpPr/>
          <p:nvPr/>
        </p:nvSpPr>
        <p:spPr>
          <a:xfrm rot="16200000">
            <a:off x="6099869" y="6227463"/>
            <a:ext cx="765546" cy="261610"/>
          </a:xfrm>
          <a:prstGeom prst="rect">
            <a:avLst/>
          </a:prstGeom>
        </p:spPr>
        <p:txBody>
          <a:bodyPr wrap="square">
            <a:spAutoFit/>
          </a:bodyPr>
          <a:lstStyle/>
          <a:p>
            <a:r>
              <a:rPr lang="en-ZA" sz="11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Severity</a:t>
            </a:r>
            <a:endParaRPr lang="en-ZA" dirty="0"/>
          </a:p>
        </p:txBody>
      </p:sp>
      <p:pic>
        <p:nvPicPr>
          <p:cNvPr id="10" name="Picture 9">
            <a:extLst>
              <a:ext uri="{FF2B5EF4-FFF2-40B4-BE49-F238E27FC236}">
                <a16:creationId xmlns:a16="http://schemas.microsoft.com/office/drawing/2014/main" id="{7081FE5B-0FFB-46F9-BD9E-41FC9CE9FA38}"/>
              </a:ext>
            </a:extLst>
          </p:cNvPr>
          <p:cNvPicPr>
            <a:picLocks noChangeAspect="1"/>
          </p:cNvPicPr>
          <p:nvPr/>
        </p:nvPicPr>
        <p:blipFill rotWithShape="1">
          <a:blip r:embed="rId2">
            <a:extLst>
              <a:ext uri="{28A0092B-C50C-407E-A947-70E740481C1C}">
                <a14:useLocalDpi xmlns:a14="http://schemas.microsoft.com/office/drawing/2010/main" val="0"/>
              </a:ext>
            </a:extLst>
          </a:blip>
          <a:srcRect l="29844" t="21836" r="39592" b="19034"/>
          <a:stretch/>
        </p:blipFill>
        <p:spPr>
          <a:xfrm>
            <a:off x="437322" y="3007011"/>
            <a:ext cx="5473148" cy="286370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642" y="2931638"/>
            <a:ext cx="2117782" cy="282686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71037" y="2915932"/>
            <a:ext cx="2537324" cy="2842566"/>
          </a:xfrm>
          <a:prstGeom prst="rect">
            <a:avLst/>
          </a:prstGeom>
        </p:spPr>
      </p:pic>
    </p:spTree>
    <p:extLst>
      <p:ext uri="{BB962C8B-B14F-4D97-AF65-F5344CB8AC3E}">
        <p14:creationId xmlns:p14="http://schemas.microsoft.com/office/powerpoint/2010/main" val="1503023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E289B7-90B8-492F-98EE-BB27ADEFD17D}"/>
              </a:ext>
            </a:extLst>
          </p:cNvPr>
          <p:cNvSpPr>
            <a:spLocks noGrp="1"/>
          </p:cNvSpPr>
          <p:nvPr>
            <p:ph type="title"/>
          </p:nvPr>
        </p:nvSpPr>
        <p:spPr/>
        <p:txBody>
          <a:bodyPr/>
          <a:lstStyle/>
          <a:p>
            <a:r>
              <a:rPr lang="en-ZA" dirty="0"/>
              <a:t>Heuristic Evaluation Form</a:t>
            </a:r>
          </a:p>
        </p:txBody>
      </p:sp>
      <p:graphicFrame>
        <p:nvGraphicFramePr>
          <p:cNvPr id="4" name="Table 3">
            <a:extLst>
              <a:ext uri="{FF2B5EF4-FFF2-40B4-BE49-F238E27FC236}">
                <a16:creationId xmlns:a16="http://schemas.microsoft.com/office/drawing/2014/main" id="{848AD659-5F65-4C8F-8175-FE0C15977E6C}"/>
              </a:ext>
            </a:extLst>
          </p:cNvPr>
          <p:cNvGraphicFramePr>
            <a:graphicFrameLocks noGrp="1"/>
          </p:cNvGraphicFramePr>
          <p:nvPr>
            <p:extLst>
              <p:ext uri="{D42A27DB-BD31-4B8C-83A1-F6EECF244321}">
                <p14:modId xmlns:p14="http://schemas.microsoft.com/office/powerpoint/2010/main" val="382373398"/>
              </p:ext>
            </p:extLst>
          </p:nvPr>
        </p:nvGraphicFramePr>
        <p:xfrm>
          <a:off x="1778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C00000"/>
                          </a:solidFill>
                          <a:effectLst/>
                          <a:latin typeface="+mj-lt"/>
                          <a:ea typeface="Yu Gothic Light" panose="020B0300000000000000" pitchFamily="34" charset="-128"/>
                          <a:cs typeface="Times New Roman" panose="02020603050405020304" pitchFamily="18" charset="0"/>
                        </a:rPr>
                        <a:t>Identify and Describe Issue</a:t>
                      </a:r>
                      <a:endParaRPr lang="en-ZA" sz="1800" b="0" kern="0" dirty="0">
                        <a:solidFill>
                          <a:srgbClr val="C0000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a:t>
                      </a:r>
                    </a:p>
                    <a:p>
                      <a:pPr algn="ctr">
                        <a:lnSpc>
                          <a:spcPct val="107000"/>
                        </a:lnSpc>
                        <a:spcAft>
                          <a:spcPts val="0"/>
                        </a:spcAft>
                      </a:pPr>
                      <a:r>
                        <a:rPr lang="en-ZA" sz="1200" i="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10</a:t>
                      </a: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Identify page and element:</a:t>
                      </a:r>
                      <a:r>
                        <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 e.g. Home Page</a:t>
                      </a:r>
                    </a:p>
                    <a:p>
                      <a:pPr>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Contact page – labels and input fields</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nSpc>
                          <a:spcPct val="107000"/>
                        </a:lnSpc>
                        <a:spcAft>
                          <a:spcPts val="0"/>
                        </a:spcAft>
                      </a:pPr>
                      <a:r>
                        <a:rPr lang="en-ZA" sz="11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H#</a:t>
                      </a:r>
                    </a:p>
                    <a:p>
                      <a:pPr algn="ctr">
                        <a:lnSpc>
                          <a:spcPct val="107000"/>
                        </a:lnSpc>
                        <a:spcAft>
                          <a:spcPts val="0"/>
                        </a:spcAft>
                      </a:pP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Aesthetic &amp; minimalist design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9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Description:</a:t>
                      </a:r>
                    </a:p>
                    <a:p>
                      <a:pPr algn="l">
                        <a:lnSpc>
                          <a:spcPct val="107000"/>
                        </a:lnSpc>
                        <a:spcAft>
                          <a:spcPts val="0"/>
                        </a:spcAft>
                      </a:pPr>
                      <a:r>
                        <a:rPr lang="en-ZA" sz="1100" b="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labels and their respective input fields are not aligned . The labels are too distant from their respective input fields. The user might not see the labels</a:t>
                      </a:r>
                      <a:endPar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graphicFrame>
        <p:nvGraphicFramePr>
          <p:cNvPr id="6" name="Table 5">
            <a:extLst>
              <a:ext uri="{FF2B5EF4-FFF2-40B4-BE49-F238E27FC236}">
                <a16:creationId xmlns:a16="http://schemas.microsoft.com/office/drawing/2014/main" id="{86C3215B-A3E7-45CC-B275-6C170A1977A4}"/>
              </a:ext>
            </a:extLst>
          </p:cNvPr>
          <p:cNvGraphicFramePr>
            <a:graphicFrameLocks noGrp="1"/>
          </p:cNvGraphicFramePr>
          <p:nvPr>
            <p:extLst>
              <p:ext uri="{D42A27DB-BD31-4B8C-83A1-F6EECF244321}">
                <p14:modId xmlns:p14="http://schemas.microsoft.com/office/powerpoint/2010/main" val="2167283916"/>
              </p:ext>
            </p:extLst>
          </p:nvPr>
        </p:nvGraphicFramePr>
        <p:xfrm>
          <a:off x="60960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004D40"/>
                          </a:solidFill>
                          <a:effectLst/>
                          <a:latin typeface="+mj-lt"/>
                          <a:ea typeface="Yu Gothic Light" panose="020B0300000000000000" pitchFamily="34" charset="-128"/>
                          <a:cs typeface="Times New Roman" panose="02020603050405020304" pitchFamily="18" charset="0"/>
                        </a:rPr>
                        <a:t>Solution</a:t>
                      </a:r>
                      <a:endParaRPr lang="en-ZA" sz="1800" b="0" kern="0" dirty="0">
                        <a:solidFill>
                          <a:srgbClr val="004D4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gn="ctr">
                        <a:lnSpc>
                          <a:spcPct val="107000"/>
                        </a:lnSpc>
                        <a:spcAft>
                          <a:spcPts val="0"/>
                        </a:spcAft>
                      </a:pPr>
                      <a:r>
                        <a:rPr lang="en-ZA" sz="1200" b="1"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Evaluator Design Advice:</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marL="0" algn="l" defTabSz="914400" rtl="0" eaLnBrk="1" latinLnBrk="0" hangingPunct="1">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Try to bring the labels closer to the input fields and align them properly</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gn="ctr">
                        <a:lnSpc>
                          <a:spcPct val="107000"/>
                        </a:lnSpc>
                        <a:spcAft>
                          <a:spcPts val="0"/>
                        </a:spcAft>
                      </a:pPr>
                      <a:r>
                        <a:rPr lang="en-ZA" sz="1200" b="1" i="0"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Team Solution: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We </a:t>
                      </a: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have changed the </a:t>
                      </a: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contact form </a:t>
                      </a: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entirely,</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the new one have more fields and is better designed</a:t>
                      </a:r>
                      <a:endPar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sp>
        <p:nvSpPr>
          <p:cNvPr id="2" name="Rectangle 1">
            <a:extLst>
              <a:ext uri="{FF2B5EF4-FFF2-40B4-BE49-F238E27FC236}">
                <a16:creationId xmlns:a16="http://schemas.microsoft.com/office/drawing/2014/main" id="{2D6D8B4D-66C1-4B57-813E-2272E662F048}"/>
              </a:ext>
            </a:extLst>
          </p:cNvPr>
          <p:cNvSpPr/>
          <p:nvPr/>
        </p:nvSpPr>
        <p:spPr>
          <a:xfrm>
            <a:off x="6666613" y="5975498"/>
            <a:ext cx="5347585" cy="861774"/>
          </a:xfrm>
          <a:prstGeom prst="rect">
            <a:avLst/>
          </a:prstGeom>
        </p:spPr>
        <p:txBody>
          <a:bodyPr wrap="square">
            <a:spAutoFit/>
          </a:bodyPr>
          <a:lstStyle/>
          <a:p>
            <a:pPr lvl="0">
              <a:defRPr/>
            </a:pPr>
            <a:r>
              <a:rPr lang="en-ZA" sz="1000" b="1" dirty="0">
                <a:solidFill>
                  <a:srgbClr val="6F6F6F"/>
                </a:solidFill>
                <a:latin typeface="Arial" panose="020B0604020202020204" pitchFamily="34" charset="0"/>
              </a:rPr>
              <a:t>0 </a:t>
            </a:r>
            <a:r>
              <a:rPr lang="en-ZA" sz="1000" dirty="0">
                <a:solidFill>
                  <a:srgbClr val="6F6F6F"/>
                </a:solidFill>
                <a:latin typeface="Arial" panose="020B0604020202020204" pitchFamily="34" charset="0"/>
              </a:rPr>
              <a:t>= I don't agree that this is a usability problem at all.</a:t>
            </a:r>
            <a:endParaRPr lang="en-ZA" sz="1000" dirty="0">
              <a:solidFill>
                <a:prstClr val="black"/>
              </a:solidFill>
            </a:endParaRPr>
          </a:p>
          <a:p>
            <a:pPr lvl="0">
              <a:defRPr/>
            </a:pPr>
            <a:r>
              <a:rPr lang="en-ZA" sz="1000" b="1" dirty="0">
                <a:solidFill>
                  <a:srgbClr val="6F6F6F"/>
                </a:solidFill>
                <a:latin typeface="Arial" panose="020B0604020202020204" pitchFamily="34" charset="0"/>
              </a:rPr>
              <a:t>1 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Cosmetic problem only</a:t>
            </a:r>
            <a:r>
              <a:rPr lang="en-ZA" sz="1000" dirty="0">
                <a:solidFill>
                  <a:srgbClr val="6F6F6F"/>
                </a:solidFill>
                <a:latin typeface="Arial" panose="020B0604020202020204" pitchFamily="34" charset="0"/>
              </a:rPr>
              <a:t>: need not be fixed unless extra time is available on project.</a:t>
            </a:r>
            <a:r>
              <a:rPr lang="en-ZA" sz="1000" dirty="0">
                <a:solidFill>
                  <a:prstClr val="black"/>
                </a:solidFill>
              </a:rPr>
              <a:t/>
            </a:r>
            <a:br>
              <a:rPr lang="en-ZA" sz="1000" dirty="0">
                <a:solidFill>
                  <a:prstClr val="black"/>
                </a:solidFill>
              </a:rPr>
            </a:br>
            <a:r>
              <a:rPr lang="en-ZA" sz="1000" b="1" dirty="0">
                <a:solidFill>
                  <a:srgbClr val="6F6F6F"/>
                </a:solidFill>
                <a:latin typeface="Arial" panose="020B0604020202020204" pitchFamily="34" charset="0"/>
              </a:rPr>
              <a:t>2 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Minor usability problem</a:t>
            </a:r>
            <a:r>
              <a:rPr lang="en-ZA" sz="1000" dirty="0">
                <a:solidFill>
                  <a:srgbClr val="6F6F6F"/>
                </a:solidFill>
                <a:latin typeface="Arial" panose="020B0604020202020204" pitchFamily="34" charset="0"/>
              </a:rPr>
              <a:t>: fixing this should be given low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3 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Major usability problem</a:t>
            </a:r>
            <a:r>
              <a:rPr lang="en-ZA" sz="1000" dirty="0">
                <a:solidFill>
                  <a:srgbClr val="6F6F6F"/>
                </a:solidFill>
                <a:latin typeface="Arial" panose="020B0604020202020204" pitchFamily="34" charset="0"/>
              </a:rPr>
              <a:t>: important to fix, so should be given high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4 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Usability catastrophe</a:t>
            </a:r>
            <a:r>
              <a:rPr lang="en-ZA" sz="1000" dirty="0">
                <a:solidFill>
                  <a:srgbClr val="6F6F6F"/>
                </a:solidFill>
                <a:latin typeface="Arial" panose="020B0604020202020204" pitchFamily="34" charset="0"/>
              </a:rPr>
              <a:t>: imperative to fix this before product can be released.</a:t>
            </a:r>
            <a:endParaRPr lang="en-ZA" sz="1000" dirty="0">
              <a:solidFill>
                <a:prstClr val="black"/>
              </a:solidFill>
            </a:endParaRPr>
          </a:p>
        </p:txBody>
      </p:sp>
      <p:graphicFrame>
        <p:nvGraphicFramePr>
          <p:cNvPr id="8" name="Table 7">
            <a:extLst>
              <a:ext uri="{FF2B5EF4-FFF2-40B4-BE49-F238E27FC236}">
                <a16:creationId xmlns:a16="http://schemas.microsoft.com/office/drawing/2014/main" id="{D9ED71AA-ED4C-4828-BDF6-AAC1F25F9816}"/>
              </a:ext>
            </a:extLst>
          </p:cNvPr>
          <p:cNvGraphicFramePr>
            <a:graphicFrameLocks noGrp="1"/>
          </p:cNvGraphicFramePr>
          <p:nvPr>
            <p:extLst>
              <p:ext uri="{D42A27DB-BD31-4B8C-83A1-F6EECF244321}">
                <p14:modId xmlns:p14="http://schemas.microsoft.com/office/powerpoint/2010/main" val="2029575768"/>
              </p:ext>
            </p:extLst>
          </p:nvPr>
        </p:nvGraphicFramePr>
        <p:xfrm>
          <a:off x="177801" y="5975496"/>
          <a:ext cx="5918200" cy="765546"/>
        </p:xfrm>
        <a:graphic>
          <a:graphicData uri="http://schemas.openxmlformats.org/drawingml/2006/table">
            <a:tbl>
              <a:tblPr firstRow="1" firstCol="1" bandRow="1"/>
              <a:tblGrid>
                <a:gridCol w="1479550">
                  <a:extLst>
                    <a:ext uri="{9D8B030D-6E8A-4147-A177-3AD203B41FA5}">
                      <a16:colId xmlns:a16="http://schemas.microsoft.com/office/drawing/2014/main" val="3321619387"/>
                    </a:ext>
                  </a:extLst>
                </a:gridCol>
                <a:gridCol w="1479550">
                  <a:extLst>
                    <a:ext uri="{9D8B030D-6E8A-4147-A177-3AD203B41FA5}">
                      <a16:colId xmlns:a16="http://schemas.microsoft.com/office/drawing/2014/main" val="3974001343"/>
                    </a:ext>
                  </a:extLst>
                </a:gridCol>
                <a:gridCol w="1479550">
                  <a:extLst>
                    <a:ext uri="{9D8B030D-6E8A-4147-A177-3AD203B41FA5}">
                      <a16:colId xmlns:a16="http://schemas.microsoft.com/office/drawing/2014/main" val="3145448684"/>
                    </a:ext>
                  </a:extLst>
                </a:gridCol>
                <a:gridCol w="1479550">
                  <a:extLst>
                    <a:ext uri="{9D8B030D-6E8A-4147-A177-3AD203B41FA5}">
                      <a16:colId xmlns:a16="http://schemas.microsoft.com/office/drawing/2014/main" val="4008534004"/>
                    </a:ext>
                  </a:extLst>
                </a:gridCol>
              </a:tblGrid>
              <a:tr h="255183">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Severity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Frequency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Impact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Persistence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15525738"/>
                  </a:ext>
                </a:extLst>
              </a:tr>
              <a:tr h="510363">
                <a:tc>
                  <a:txBody>
                    <a:bodyPr/>
                    <a:lstStyle/>
                    <a:p>
                      <a:pPr algn="ctr">
                        <a:lnSpc>
                          <a:spcPct val="107000"/>
                        </a:lnSpc>
                        <a:spcAft>
                          <a:spcPts val="0"/>
                        </a:spcAft>
                      </a:pPr>
                      <a:r>
                        <a:rPr lang="en-ZA" sz="1400" b="1" i="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2</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rare</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low</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Easy to overcome</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98010477"/>
                  </a:ext>
                </a:extLst>
              </a:tr>
            </a:tbl>
          </a:graphicData>
        </a:graphic>
      </p:graphicFrame>
      <p:sp>
        <p:nvSpPr>
          <p:cNvPr id="9" name="Rectangle 8">
            <a:extLst>
              <a:ext uri="{FF2B5EF4-FFF2-40B4-BE49-F238E27FC236}">
                <a16:creationId xmlns:a16="http://schemas.microsoft.com/office/drawing/2014/main" id="{09EFFE49-69F5-45B5-ABDC-D796431A09EA}"/>
              </a:ext>
            </a:extLst>
          </p:cNvPr>
          <p:cNvSpPr/>
          <p:nvPr/>
        </p:nvSpPr>
        <p:spPr>
          <a:xfrm rot="16200000">
            <a:off x="6099869" y="6227463"/>
            <a:ext cx="765546" cy="261610"/>
          </a:xfrm>
          <a:prstGeom prst="rect">
            <a:avLst/>
          </a:prstGeom>
        </p:spPr>
        <p:txBody>
          <a:bodyPr wrap="square">
            <a:spAutoFit/>
          </a:bodyPr>
          <a:lstStyle/>
          <a:p>
            <a:r>
              <a:rPr lang="en-ZA" sz="11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Severity</a:t>
            </a:r>
            <a:endParaRPr lang="en-ZA" dirty="0"/>
          </a:p>
        </p:txBody>
      </p:sp>
      <p:pic>
        <p:nvPicPr>
          <p:cNvPr id="7" name="Picture 6">
            <a:extLst>
              <a:ext uri="{FF2B5EF4-FFF2-40B4-BE49-F238E27FC236}">
                <a16:creationId xmlns:a16="http://schemas.microsoft.com/office/drawing/2014/main" id="{2C313FC3-21CA-4845-9398-C61B7B6937DF}"/>
              </a:ext>
            </a:extLst>
          </p:cNvPr>
          <p:cNvPicPr>
            <a:picLocks noChangeAspect="1"/>
          </p:cNvPicPr>
          <p:nvPr/>
        </p:nvPicPr>
        <p:blipFill rotWithShape="1">
          <a:blip r:embed="rId2">
            <a:extLst>
              <a:ext uri="{28A0092B-C50C-407E-A947-70E740481C1C}">
                <a14:useLocalDpi xmlns:a14="http://schemas.microsoft.com/office/drawing/2010/main" val="0"/>
              </a:ext>
            </a:extLst>
          </a:blip>
          <a:srcRect r="63257" b="52270"/>
          <a:stretch/>
        </p:blipFill>
        <p:spPr>
          <a:xfrm>
            <a:off x="397960" y="2968487"/>
            <a:ext cx="5698040" cy="2899335"/>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2642" y="3100505"/>
            <a:ext cx="4253862" cy="2635297"/>
          </a:xfrm>
          <a:prstGeom prst="rect">
            <a:avLst/>
          </a:prstGeom>
        </p:spPr>
      </p:pic>
    </p:spTree>
    <p:extLst>
      <p:ext uri="{BB962C8B-B14F-4D97-AF65-F5344CB8AC3E}">
        <p14:creationId xmlns:p14="http://schemas.microsoft.com/office/powerpoint/2010/main" val="768804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98514-DEEC-4F0A-9DD3-83BAF9F38109}"/>
              </a:ext>
            </a:extLst>
          </p:cNvPr>
          <p:cNvSpPr>
            <a:spLocks noGrp="1"/>
          </p:cNvSpPr>
          <p:nvPr>
            <p:ph sz="quarter" idx="11"/>
          </p:nvPr>
        </p:nvSpPr>
        <p:spPr/>
        <p:txBody>
          <a:bodyPr>
            <a:normAutofit fontScale="85000" lnSpcReduction="10000"/>
          </a:bodyPr>
          <a:lstStyle/>
          <a:p>
            <a:r>
              <a:rPr lang="en-ZA" dirty="0"/>
              <a:t>Individual</a:t>
            </a:r>
          </a:p>
          <a:p>
            <a:pPr lvl="1"/>
            <a:r>
              <a:rPr lang="en-ZA" dirty="0"/>
              <a:t>Conduct a Heuristic Evaluation on at least one User Interface.</a:t>
            </a:r>
          </a:p>
          <a:p>
            <a:pPr lvl="1"/>
            <a:r>
              <a:rPr lang="en-ZA" dirty="0"/>
              <a:t>Find a team within the SGU1000 class or 3rd Year Project.</a:t>
            </a:r>
          </a:p>
          <a:p>
            <a:pPr lvl="1"/>
            <a:r>
              <a:rPr lang="en-ZA" dirty="0"/>
              <a:t>You only need to conduct one Heuristic Evaluation.</a:t>
            </a:r>
          </a:p>
          <a:p>
            <a:pPr lvl="1"/>
            <a:r>
              <a:rPr lang="en-ZA" dirty="0"/>
              <a:t>You may conduct more than one evaluation, but you must only submit one assignment.</a:t>
            </a:r>
          </a:p>
          <a:p>
            <a:pPr lvl="1"/>
            <a:r>
              <a:rPr lang="en-ZA" dirty="0"/>
              <a:t>This is an individual assignment submission.</a:t>
            </a:r>
          </a:p>
          <a:p>
            <a:pPr lvl="1"/>
            <a:r>
              <a:rPr lang="en-ZA" dirty="0"/>
              <a:t>You may only evaluate a developed website, desktop, mobile app or the team’s High fidelity prototype.</a:t>
            </a:r>
          </a:p>
          <a:p>
            <a:pPr lvl="1"/>
            <a:r>
              <a:rPr lang="en-ZA" dirty="0"/>
              <a:t>Use the exact template provided in this PowerPoint slide and do not remove any slides.</a:t>
            </a:r>
          </a:p>
          <a:p>
            <a:pPr lvl="1"/>
            <a:r>
              <a:rPr lang="en-ZA" dirty="0"/>
              <a:t>You need to find and describe an issue for each one of Nielsen’s 10 heuristics.</a:t>
            </a:r>
          </a:p>
          <a:p>
            <a:pPr lvl="1"/>
            <a:r>
              <a:rPr lang="en-ZA" dirty="0"/>
              <a:t>When you are done, conduct a debriefing session with the team and email the team the evaluation.</a:t>
            </a:r>
          </a:p>
          <a:p>
            <a:pPr lvl="1"/>
            <a:r>
              <a:rPr lang="en-ZA" dirty="0"/>
              <a:t>Submit your evaluation on the </a:t>
            </a:r>
            <a:r>
              <a:rPr lang="en-ZA" dirty="0" err="1"/>
              <a:t>learnsite</a:t>
            </a:r>
            <a:r>
              <a:rPr lang="en-ZA" dirty="0"/>
              <a:t> by the due date and time.</a:t>
            </a:r>
          </a:p>
          <a:p>
            <a:pPr lvl="1"/>
            <a:r>
              <a:rPr lang="en-ZA" dirty="0"/>
              <a:t>DUE: </a:t>
            </a:r>
            <a:r>
              <a:rPr lang="en-ZA" b="1" dirty="0">
                <a:solidFill>
                  <a:srgbClr val="C00000"/>
                </a:solidFill>
              </a:rPr>
              <a:t>17 September 2018</a:t>
            </a:r>
            <a:r>
              <a:rPr lang="en-ZA" dirty="0"/>
              <a:t>, </a:t>
            </a:r>
            <a:r>
              <a:rPr lang="en-ZA" b="1" dirty="0">
                <a:solidFill>
                  <a:srgbClr val="C00000"/>
                </a:solidFill>
              </a:rPr>
              <a:t>08:55</a:t>
            </a:r>
            <a:r>
              <a:rPr lang="en-ZA" dirty="0"/>
              <a:t>.</a:t>
            </a:r>
          </a:p>
          <a:p>
            <a:pPr lvl="1"/>
            <a:endParaRPr lang="en-ZA" dirty="0"/>
          </a:p>
          <a:p>
            <a:pPr lvl="1"/>
            <a:r>
              <a:rPr lang="en-ZA" dirty="0"/>
              <a:t>NB: Evaluator sections are marked with a red </a:t>
            </a:r>
            <a:r>
              <a:rPr lang="en-ZA" dirty="0">
                <a:solidFill>
                  <a:srgbClr val="C00000"/>
                </a:solidFill>
              </a:rPr>
              <a:t>E</a:t>
            </a:r>
            <a:r>
              <a:rPr lang="en-ZA" dirty="0"/>
              <a:t>.</a:t>
            </a:r>
          </a:p>
        </p:txBody>
      </p:sp>
      <p:sp>
        <p:nvSpPr>
          <p:cNvPr id="3" name="Title 2">
            <a:extLst>
              <a:ext uri="{FF2B5EF4-FFF2-40B4-BE49-F238E27FC236}">
                <a16:creationId xmlns:a16="http://schemas.microsoft.com/office/drawing/2014/main" id="{E306FB6D-8DF6-44E3-8C42-E49B9F69F51F}"/>
              </a:ext>
            </a:extLst>
          </p:cNvPr>
          <p:cNvSpPr>
            <a:spLocks noGrp="1"/>
          </p:cNvSpPr>
          <p:nvPr>
            <p:ph type="title"/>
          </p:nvPr>
        </p:nvSpPr>
        <p:spPr/>
        <p:txBody>
          <a:bodyPr/>
          <a:lstStyle/>
          <a:p>
            <a:r>
              <a:rPr lang="en-ZA" dirty="0">
                <a:solidFill>
                  <a:srgbClr val="FF0000"/>
                </a:solidFill>
              </a:rPr>
              <a:t>Individual Assignment Description</a:t>
            </a:r>
          </a:p>
        </p:txBody>
      </p:sp>
    </p:spTree>
    <p:extLst>
      <p:ext uri="{BB962C8B-B14F-4D97-AF65-F5344CB8AC3E}">
        <p14:creationId xmlns:p14="http://schemas.microsoft.com/office/powerpoint/2010/main" val="3511931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6FA59E-D23D-47EC-9CC3-EB832B10BE7E}"/>
              </a:ext>
            </a:extLst>
          </p:cNvPr>
          <p:cNvSpPr>
            <a:spLocks noGrp="1"/>
          </p:cNvSpPr>
          <p:nvPr>
            <p:ph sz="quarter" idx="11"/>
          </p:nvPr>
        </p:nvSpPr>
        <p:spPr/>
        <p:txBody>
          <a:bodyPr>
            <a:normAutofit fontScale="92500" lnSpcReduction="20000"/>
          </a:bodyPr>
          <a:lstStyle/>
          <a:p>
            <a:r>
              <a:rPr lang="en-ZA" dirty="0"/>
              <a:t>Heuristic Evaluation						50 marks</a:t>
            </a:r>
          </a:p>
          <a:p>
            <a:pPr lvl="1"/>
            <a:r>
              <a:rPr lang="en-ZA" dirty="0"/>
              <a:t>Identify the problem						5</a:t>
            </a:r>
          </a:p>
          <a:p>
            <a:pPr lvl="1"/>
            <a:r>
              <a:rPr lang="en-ZA" dirty="0"/>
              <a:t>Description							10</a:t>
            </a:r>
          </a:p>
          <a:p>
            <a:pPr lvl="1"/>
            <a:r>
              <a:rPr lang="en-ZA" dirty="0"/>
              <a:t>Screenshot							5</a:t>
            </a:r>
          </a:p>
          <a:p>
            <a:pPr lvl="1"/>
            <a:r>
              <a:rPr lang="en-ZA" dirty="0"/>
              <a:t>Severity								5</a:t>
            </a:r>
          </a:p>
          <a:p>
            <a:pPr lvl="1"/>
            <a:r>
              <a:rPr lang="en-ZA" dirty="0"/>
              <a:t>Frequency							5</a:t>
            </a:r>
          </a:p>
          <a:p>
            <a:pPr lvl="1"/>
            <a:r>
              <a:rPr lang="en-ZA" dirty="0"/>
              <a:t>Impact								5</a:t>
            </a:r>
          </a:p>
          <a:p>
            <a:pPr lvl="1"/>
            <a:r>
              <a:rPr lang="en-ZA" dirty="0"/>
              <a:t>Persistence							5</a:t>
            </a:r>
          </a:p>
          <a:p>
            <a:pPr lvl="1"/>
            <a:r>
              <a:rPr lang="en-ZA" dirty="0"/>
              <a:t>Evaluator Design Advice					5</a:t>
            </a:r>
          </a:p>
          <a:p>
            <a:pPr lvl="1"/>
            <a:r>
              <a:rPr lang="en-ZA" dirty="0"/>
              <a:t>Overall impression						5</a:t>
            </a:r>
          </a:p>
          <a:p>
            <a:r>
              <a:rPr lang="en-ZA" dirty="0"/>
              <a:t>Heuristics								50 marks</a:t>
            </a:r>
          </a:p>
          <a:p>
            <a:pPr lvl="1"/>
            <a:r>
              <a:rPr lang="en-ZA" dirty="0"/>
              <a:t>Quality of the individual’s identification and description</a:t>
            </a:r>
          </a:p>
          <a:p>
            <a:pPr marL="457200" lvl="1" indent="0">
              <a:buNone/>
            </a:pPr>
            <a:r>
              <a:rPr lang="en-ZA" dirty="0"/>
              <a:t>of usability problems for each of Nielsen’s 10 heuristics.</a:t>
            </a:r>
          </a:p>
          <a:p>
            <a:pPr lvl="1"/>
            <a:r>
              <a:rPr lang="en-ZA" dirty="0"/>
              <a:t>An evaluator cannot simply say that they do not like </a:t>
            </a:r>
          </a:p>
          <a:p>
            <a:pPr marL="457200" lvl="1" indent="0">
              <a:buNone/>
            </a:pPr>
            <a:r>
              <a:rPr lang="en-ZA" dirty="0"/>
              <a:t>something; they should explain why they do not like it </a:t>
            </a:r>
          </a:p>
          <a:p>
            <a:pPr marL="457200" lvl="1" indent="0">
              <a:buNone/>
            </a:pPr>
            <a:r>
              <a:rPr lang="en-ZA" dirty="0"/>
              <a:t>with reference to the heuristics or to other usability results.</a:t>
            </a:r>
          </a:p>
          <a:p>
            <a:r>
              <a:rPr lang="en-ZA" dirty="0"/>
              <a:t>TOTAL								100 marks</a:t>
            </a:r>
          </a:p>
          <a:p>
            <a:pPr lvl="1"/>
            <a:endParaRPr lang="en-ZA" dirty="0"/>
          </a:p>
        </p:txBody>
      </p:sp>
      <p:sp>
        <p:nvSpPr>
          <p:cNvPr id="3" name="Title 2">
            <a:extLst>
              <a:ext uri="{FF2B5EF4-FFF2-40B4-BE49-F238E27FC236}">
                <a16:creationId xmlns:a16="http://schemas.microsoft.com/office/drawing/2014/main" id="{E5BD785B-3410-4A58-A531-C3922D774929}"/>
              </a:ext>
            </a:extLst>
          </p:cNvPr>
          <p:cNvSpPr>
            <a:spLocks noGrp="1"/>
          </p:cNvSpPr>
          <p:nvPr>
            <p:ph type="title"/>
          </p:nvPr>
        </p:nvSpPr>
        <p:spPr/>
        <p:txBody>
          <a:bodyPr/>
          <a:lstStyle/>
          <a:p>
            <a:r>
              <a:rPr lang="en-ZA" dirty="0">
                <a:solidFill>
                  <a:srgbClr val="FF0000"/>
                </a:solidFill>
              </a:rPr>
              <a:t>Individual Mark Criteria</a:t>
            </a:r>
          </a:p>
        </p:txBody>
      </p:sp>
    </p:spTree>
    <p:extLst>
      <p:ext uri="{BB962C8B-B14F-4D97-AF65-F5344CB8AC3E}">
        <p14:creationId xmlns:p14="http://schemas.microsoft.com/office/powerpoint/2010/main" val="167704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098514-DEEC-4F0A-9DD3-83BAF9F38109}"/>
              </a:ext>
            </a:extLst>
          </p:cNvPr>
          <p:cNvSpPr>
            <a:spLocks noGrp="1"/>
          </p:cNvSpPr>
          <p:nvPr>
            <p:ph sz="quarter" idx="11"/>
          </p:nvPr>
        </p:nvSpPr>
        <p:spPr/>
        <p:txBody>
          <a:bodyPr>
            <a:normAutofit fontScale="62500" lnSpcReduction="20000"/>
          </a:bodyPr>
          <a:lstStyle/>
          <a:p>
            <a:r>
              <a:rPr lang="en-ZA" dirty="0"/>
              <a:t>Team</a:t>
            </a:r>
          </a:p>
          <a:p>
            <a:pPr lvl="1"/>
            <a:r>
              <a:rPr lang="en-ZA" dirty="0"/>
              <a:t>Find an evaluator within the SGU1000 class or 3rd Year Project to evaluate your systems interface.</a:t>
            </a:r>
          </a:p>
          <a:p>
            <a:pPr lvl="1"/>
            <a:r>
              <a:rPr lang="en-ZA" dirty="0"/>
              <a:t>You may only have your developed website, desktop, mobile app or your team’s High fidelity prototype evaluated.</a:t>
            </a:r>
          </a:p>
          <a:p>
            <a:pPr lvl="1"/>
            <a:r>
              <a:rPr lang="en-ZA" dirty="0"/>
              <a:t>Your system must be evaluated by a minimum of three and a maximum of five evaluators.</a:t>
            </a:r>
          </a:p>
          <a:p>
            <a:pPr lvl="1"/>
            <a:r>
              <a:rPr lang="en-ZA" dirty="0"/>
              <a:t>Design and implement solutions for all issues picked up by the evaluators.</a:t>
            </a:r>
          </a:p>
          <a:p>
            <a:pPr lvl="1"/>
            <a:r>
              <a:rPr lang="en-ZA" dirty="0"/>
              <a:t>Take screenshots of the implemented solutions and add them to the assignment PowerPoint slides the team received from the evaluators.</a:t>
            </a:r>
          </a:p>
          <a:p>
            <a:pPr lvl="1"/>
            <a:r>
              <a:rPr lang="en-ZA" dirty="0"/>
              <a:t>Submit all the PowerPoint slides from all evaluators the solutions added.</a:t>
            </a:r>
          </a:p>
          <a:p>
            <a:pPr lvl="1"/>
            <a:endParaRPr lang="en-ZA" dirty="0"/>
          </a:p>
          <a:p>
            <a:pPr lvl="1"/>
            <a:r>
              <a:rPr lang="en-ZA" b="1" dirty="0"/>
              <a:t>Prepare a team presentation</a:t>
            </a:r>
            <a:r>
              <a:rPr lang="en-ZA" dirty="0"/>
              <a:t>.</a:t>
            </a:r>
          </a:p>
          <a:p>
            <a:pPr lvl="2"/>
            <a:r>
              <a:rPr lang="en-ZA" dirty="0">
                <a:solidFill>
                  <a:schemeClr val="accent6">
                    <a:lumMod val="50000"/>
                  </a:schemeClr>
                </a:solidFill>
              </a:rPr>
              <a:t>You must present all of the issues found by the evaluator and the solutions you implemented</a:t>
            </a:r>
            <a:r>
              <a:rPr lang="en-ZA" dirty="0"/>
              <a:t>.</a:t>
            </a:r>
          </a:p>
          <a:p>
            <a:pPr lvl="2"/>
            <a:r>
              <a:rPr lang="en-ZA" dirty="0"/>
              <a:t>Presentations will take place on </a:t>
            </a:r>
            <a:r>
              <a:rPr lang="en-ZA" b="1" dirty="0"/>
              <a:t>8 October 2018</a:t>
            </a:r>
            <a:r>
              <a:rPr lang="en-ZA" dirty="0"/>
              <a:t> and </a:t>
            </a:r>
            <a:r>
              <a:rPr lang="en-ZA" b="1" dirty="0"/>
              <a:t>15 October 2018</a:t>
            </a:r>
            <a:r>
              <a:rPr lang="en-ZA" dirty="0"/>
              <a:t>.</a:t>
            </a:r>
          </a:p>
          <a:p>
            <a:pPr lvl="1"/>
            <a:endParaRPr lang="en-ZA" dirty="0"/>
          </a:p>
          <a:p>
            <a:pPr lvl="1"/>
            <a:r>
              <a:rPr lang="en-ZA" dirty="0"/>
              <a:t>Only one person must submit the assignment.</a:t>
            </a:r>
          </a:p>
          <a:p>
            <a:pPr lvl="1"/>
            <a:r>
              <a:rPr lang="en-ZA" dirty="0"/>
              <a:t>Make sure all team member details are on the assignment.</a:t>
            </a:r>
          </a:p>
          <a:p>
            <a:pPr lvl="1"/>
            <a:r>
              <a:rPr lang="en-ZA" dirty="0"/>
              <a:t>Marks will only be awarded to individuals who’s details are on the submitted assignment.</a:t>
            </a:r>
          </a:p>
          <a:p>
            <a:pPr lvl="1"/>
            <a:r>
              <a:rPr lang="en-ZA" dirty="0"/>
              <a:t>Use the exact same template provided in this PowerPoint slide and do not remove any slides. </a:t>
            </a:r>
          </a:p>
          <a:p>
            <a:pPr lvl="1"/>
            <a:r>
              <a:rPr lang="en-ZA" dirty="0"/>
              <a:t>Submit your assignment on the </a:t>
            </a:r>
            <a:r>
              <a:rPr lang="en-ZA" dirty="0" err="1"/>
              <a:t>learnsite</a:t>
            </a:r>
            <a:r>
              <a:rPr lang="en-ZA" dirty="0"/>
              <a:t> by the due date and time.</a:t>
            </a:r>
          </a:p>
          <a:p>
            <a:pPr lvl="1"/>
            <a:r>
              <a:rPr lang="en-ZA" dirty="0"/>
              <a:t>DUE: </a:t>
            </a:r>
            <a:r>
              <a:rPr lang="en-ZA" b="1" dirty="0">
                <a:solidFill>
                  <a:schemeClr val="accent6">
                    <a:lumMod val="50000"/>
                  </a:schemeClr>
                </a:solidFill>
              </a:rPr>
              <a:t>8 October 2018</a:t>
            </a:r>
            <a:r>
              <a:rPr lang="en-ZA" dirty="0"/>
              <a:t>, </a:t>
            </a:r>
            <a:r>
              <a:rPr lang="en-ZA" b="1" dirty="0">
                <a:solidFill>
                  <a:schemeClr val="accent6">
                    <a:lumMod val="50000"/>
                  </a:schemeClr>
                </a:solidFill>
              </a:rPr>
              <a:t>07:45</a:t>
            </a:r>
            <a:r>
              <a:rPr lang="en-ZA" dirty="0"/>
              <a:t>.</a:t>
            </a:r>
          </a:p>
          <a:p>
            <a:pPr lvl="1"/>
            <a:endParaRPr lang="en-ZA" dirty="0"/>
          </a:p>
          <a:p>
            <a:pPr lvl="1"/>
            <a:r>
              <a:rPr lang="en-ZA" dirty="0"/>
              <a:t>NB: Team sections are marked with a green </a:t>
            </a:r>
            <a:r>
              <a:rPr lang="en-ZA" dirty="0">
                <a:solidFill>
                  <a:schemeClr val="accent6">
                    <a:lumMod val="50000"/>
                  </a:schemeClr>
                </a:solidFill>
              </a:rPr>
              <a:t>T</a:t>
            </a:r>
            <a:r>
              <a:rPr lang="en-ZA" dirty="0"/>
              <a:t>. </a:t>
            </a:r>
          </a:p>
        </p:txBody>
      </p:sp>
      <p:sp>
        <p:nvSpPr>
          <p:cNvPr id="3" name="Title 2">
            <a:extLst>
              <a:ext uri="{FF2B5EF4-FFF2-40B4-BE49-F238E27FC236}">
                <a16:creationId xmlns:a16="http://schemas.microsoft.com/office/drawing/2014/main" id="{E306FB6D-8DF6-44E3-8C42-E49B9F69F51F}"/>
              </a:ext>
            </a:extLst>
          </p:cNvPr>
          <p:cNvSpPr>
            <a:spLocks noGrp="1"/>
          </p:cNvSpPr>
          <p:nvPr>
            <p:ph type="title"/>
          </p:nvPr>
        </p:nvSpPr>
        <p:spPr/>
        <p:txBody>
          <a:bodyPr/>
          <a:lstStyle/>
          <a:p>
            <a:r>
              <a:rPr lang="en-ZA" dirty="0">
                <a:solidFill>
                  <a:schemeClr val="accent6">
                    <a:lumMod val="75000"/>
                  </a:schemeClr>
                </a:solidFill>
              </a:rPr>
              <a:t>Team Assignment Description</a:t>
            </a:r>
          </a:p>
        </p:txBody>
      </p:sp>
    </p:spTree>
    <p:extLst>
      <p:ext uri="{BB962C8B-B14F-4D97-AF65-F5344CB8AC3E}">
        <p14:creationId xmlns:p14="http://schemas.microsoft.com/office/powerpoint/2010/main" val="17692084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131814F-5038-4949-887F-F2357D57C742}"/>
              </a:ext>
            </a:extLst>
          </p:cNvPr>
          <p:cNvSpPr>
            <a:spLocks noGrp="1"/>
          </p:cNvSpPr>
          <p:nvPr>
            <p:ph sz="quarter" idx="11"/>
          </p:nvPr>
        </p:nvSpPr>
        <p:spPr/>
        <p:txBody>
          <a:bodyPr>
            <a:normAutofit fontScale="92500" lnSpcReduction="20000"/>
          </a:bodyPr>
          <a:lstStyle/>
          <a:p>
            <a:r>
              <a:rPr lang="en-ZA" dirty="0"/>
              <a:t>Presentation							25 marks</a:t>
            </a:r>
          </a:p>
          <a:p>
            <a:pPr lvl="1"/>
            <a:r>
              <a:rPr lang="en-ZA" dirty="0"/>
              <a:t>Introduction							5</a:t>
            </a:r>
          </a:p>
          <a:p>
            <a:pPr lvl="1"/>
            <a:r>
              <a:rPr lang="en-ZA" dirty="0"/>
              <a:t>Prepared							5</a:t>
            </a:r>
          </a:p>
          <a:p>
            <a:pPr lvl="1"/>
            <a:r>
              <a:rPr lang="en-ZA" dirty="0"/>
              <a:t>Time								5</a:t>
            </a:r>
          </a:p>
          <a:p>
            <a:pPr lvl="1"/>
            <a:r>
              <a:rPr lang="en-ZA" dirty="0"/>
              <a:t>Presentation quality						5</a:t>
            </a:r>
          </a:p>
          <a:p>
            <a:pPr lvl="1"/>
            <a:r>
              <a:rPr lang="en-ZA" dirty="0"/>
              <a:t>Overall impression						5</a:t>
            </a:r>
          </a:p>
          <a:p>
            <a:r>
              <a:rPr lang="en-ZA" dirty="0"/>
              <a:t>Heuristics								50 marks</a:t>
            </a:r>
          </a:p>
          <a:p>
            <a:pPr lvl="1"/>
            <a:r>
              <a:rPr lang="en-ZA" dirty="0"/>
              <a:t>Quality of the team’s solution for each of Nielsen’s 10</a:t>
            </a:r>
          </a:p>
          <a:p>
            <a:pPr marL="457200" lvl="1" indent="0">
              <a:buNone/>
            </a:pPr>
            <a:r>
              <a:rPr lang="en-ZA" dirty="0"/>
              <a:t>heuristics.</a:t>
            </a:r>
          </a:p>
          <a:p>
            <a:r>
              <a:rPr lang="en-ZA" dirty="0"/>
              <a:t>Evaluator Marks						25 marks</a:t>
            </a:r>
          </a:p>
          <a:p>
            <a:pPr lvl="1"/>
            <a:r>
              <a:rPr lang="en-ZA" dirty="0"/>
              <a:t>Evaluator Mark 1						5</a:t>
            </a:r>
          </a:p>
          <a:p>
            <a:pPr lvl="1"/>
            <a:r>
              <a:rPr lang="en-ZA" dirty="0"/>
              <a:t>Evaluator Mark 2						5</a:t>
            </a:r>
          </a:p>
          <a:p>
            <a:pPr lvl="1"/>
            <a:r>
              <a:rPr lang="en-ZA" dirty="0"/>
              <a:t>Evaluator Mark 3						5</a:t>
            </a:r>
          </a:p>
          <a:p>
            <a:pPr lvl="1"/>
            <a:r>
              <a:rPr lang="en-ZA" dirty="0"/>
              <a:t>Evaluator Mark 4						5</a:t>
            </a:r>
          </a:p>
          <a:p>
            <a:pPr lvl="1"/>
            <a:r>
              <a:rPr lang="en-ZA" dirty="0"/>
              <a:t>Evaluator Mark 5						5</a:t>
            </a:r>
          </a:p>
          <a:p>
            <a:r>
              <a:rPr lang="en-ZA" dirty="0"/>
              <a:t>TOTAL								100 marks</a:t>
            </a:r>
          </a:p>
        </p:txBody>
      </p:sp>
      <p:sp>
        <p:nvSpPr>
          <p:cNvPr id="3" name="Title 2">
            <a:extLst>
              <a:ext uri="{FF2B5EF4-FFF2-40B4-BE49-F238E27FC236}">
                <a16:creationId xmlns:a16="http://schemas.microsoft.com/office/drawing/2014/main" id="{413EC642-5C27-4159-A97A-60EF52BFBF06}"/>
              </a:ext>
            </a:extLst>
          </p:cNvPr>
          <p:cNvSpPr>
            <a:spLocks noGrp="1"/>
          </p:cNvSpPr>
          <p:nvPr>
            <p:ph type="title"/>
          </p:nvPr>
        </p:nvSpPr>
        <p:spPr/>
        <p:txBody>
          <a:bodyPr/>
          <a:lstStyle/>
          <a:p>
            <a:r>
              <a:rPr lang="en-ZA" dirty="0">
                <a:solidFill>
                  <a:schemeClr val="accent6">
                    <a:lumMod val="75000"/>
                  </a:schemeClr>
                </a:solidFill>
              </a:rPr>
              <a:t>Team Mark Criteria</a:t>
            </a:r>
          </a:p>
        </p:txBody>
      </p:sp>
    </p:spTree>
    <p:extLst>
      <p:ext uri="{BB962C8B-B14F-4D97-AF65-F5344CB8AC3E}">
        <p14:creationId xmlns:p14="http://schemas.microsoft.com/office/powerpoint/2010/main" val="9780318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AE4D3C1-384A-4A57-95FC-EDA5C3B2893E}"/>
              </a:ext>
            </a:extLst>
          </p:cNvPr>
          <p:cNvGraphicFramePr>
            <a:graphicFrameLocks noGrp="1"/>
          </p:cNvGraphicFramePr>
          <p:nvPr>
            <p:ph sz="quarter" idx="11"/>
            <p:extLst>
              <p:ext uri="{D42A27DB-BD31-4B8C-83A1-F6EECF244321}">
                <p14:modId xmlns:p14="http://schemas.microsoft.com/office/powerpoint/2010/main" val="211881724"/>
              </p:ext>
            </p:extLst>
          </p:nvPr>
        </p:nvGraphicFramePr>
        <p:xfrm>
          <a:off x="87630" y="638736"/>
          <a:ext cx="11498120" cy="6298081"/>
        </p:xfrm>
        <a:graphic>
          <a:graphicData uri="http://schemas.openxmlformats.org/drawingml/2006/table">
            <a:tbl>
              <a:tblPr firstRow="1" firstCol="1" bandRow="1"/>
              <a:tblGrid>
                <a:gridCol w="314304">
                  <a:extLst>
                    <a:ext uri="{9D8B030D-6E8A-4147-A177-3AD203B41FA5}">
                      <a16:colId xmlns:a16="http://schemas.microsoft.com/office/drawing/2014/main" val="2303799090"/>
                    </a:ext>
                  </a:extLst>
                </a:gridCol>
                <a:gridCol w="10018207">
                  <a:extLst>
                    <a:ext uri="{9D8B030D-6E8A-4147-A177-3AD203B41FA5}">
                      <a16:colId xmlns:a16="http://schemas.microsoft.com/office/drawing/2014/main" val="740415686"/>
                    </a:ext>
                  </a:extLst>
                </a:gridCol>
                <a:gridCol w="1165609">
                  <a:extLst>
                    <a:ext uri="{9D8B030D-6E8A-4147-A177-3AD203B41FA5}">
                      <a16:colId xmlns:a16="http://schemas.microsoft.com/office/drawing/2014/main" val="3508298945"/>
                    </a:ext>
                  </a:extLst>
                </a:gridCol>
              </a:tblGrid>
              <a:tr h="480989">
                <a:tc gridSpan="2">
                  <a:txBody>
                    <a:bodyPr/>
                    <a:lstStyle/>
                    <a:p>
                      <a:pPr algn="ctr">
                        <a:spcBef>
                          <a:spcPts val="1200"/>
                        </a:spcBef>
                        <a:spcAft>
                          <a:spcPts val="0"/>
                        </a:spcAft>
                      </a:pPr>
                      <a:r>
                        <a:rPr lang="en-ZA" sz="2000" b="0" kern="0" dirty="0">
                          <a:solidFill>
                            <a:schemeClr val="bg1">
                              <a:lumMod val="50000"/>
                            </a:schemeClr>
                          </a:solidFill>
                          <a:effectLst/>
                          <a:latin typeface="+mj-lt"/>
                          <a:ea typeface="Yu Gothic Light" panose="020B0300000000000000" pitchFamily="34" charset="-128"/>
                          <a:cs typeface="Times New Roman" panose="02020603050405020304" pitchFamily="18" charset="0"/>
                        </a:rPr>
                        <a:t>Heuristic Guidelines</a:t>
                      </a: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tc>
                  <a:txBody>
                    <a:bodyPr/>
                    <a:lstStyle/>
                    <a:p>
                      <a:pPr algn="ctr">
                        <a:spcBef>
                          <a:spcPts val="1200"/>
                        </a:spcBef>
                        <a:spcAft>
                          <a:spcPts val="0"/>
                        </a:spcAft>
                      </a:pPr>
                      <a:r>
                        <a:rPr lang="en-ZA" sz="2000" b="0" kern="0" dirty="0">
                          <a:solidFill>
                            <a:schemeClr val="bg1">
                              <a:lumMod val="50000"/>
                            </a:schemeClr>
                          </a:solidFill>
                          <a:effectLst/>
                          <a:latin typeface="+mj-lt"/>
                          <a:ea typeface="Yu Gothic Light" panose="020B0300000000000000" pitchFamily="34" charset="-128"/>
                          <a:cs typeface="Times New Roman" panose="02020603050405020304" pitchFamily="18" charset="0"/>
                        </a:rPr>
                        <a:t>Mark</a:t>
                      </a:r>
                      <a:endParaRPr lang="en-ZA" sz="2400" b="0" kern="0" dirty="0">
                        <a:solidFill>
                          <a:schemeClr val="bg1">
                            <a:lumMod val="50000"/>
                          </a:schemeClr>
                        </a:solidFill>
                        <a:effectLst/>
                        <a:latin typeface="+mj-lt"/>
                        <a:ea typeface="Yu Gothic Light" panose="020B0300000000000000" pitchFamily="34" charset="-128"/>
                        <a:cs typeface="Times New Roman" panose="02020603050405020304" pitchFamily="18" charset="0"/>
                      </a:endParaRPr>
                    </a:p>
                    <a:p>
                      <a:pPr algn="ctr">
                        <a:spcBef>
                          <a:spcPts val="0"/>
                        </a:spcBef>
                        <a:spcAft>
                          <a:spcPts val="0"/>
                        </a:spcAft>
                      </a:pPr>
                      <a:r>
                        <a:rPr lang="en-ZA" sz="1100" b="0" kern="0" dirty="0">
                          <a:solidFill>
                            <a:schemeClr val="bg1">
                              <a:lumMod val="50000"/>
                            </a:schemeClr>
                          </a:solidFill>
                          <a:effectLst/>
                          <a:latin typeface="+mj-lt"/>
                          <a:ea typeface="Yu Gothic Light" panose="020B0300000000000000" pitchFamily="34" charset="-128"/>
                          <a:cs typeface="Times New Roman" panose="02020603050405020304" pitchFamily="18" charset="0"/>
                        </a:rPr>
                        <a:t>Out of 10</a:t>
                      </a: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76313785"/>
                  </a:ext>
                </a:extLst>
              </a:tr>
              <a:tr h="115509">
                <a:tc rowSpan="2">
                  <a:txBody>
                    <a:bodyPr/>
                    <a:lstStyle/>
                    <a:p>
                      <a:pPr algn="l">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1</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1050" dirty="0">
                          <a:effectLst/>
                          <a:latin typeface="Arial" panose="020B0604020202020204" pitchFamily="34" charset="0"/>
                          <a:ea typeface="Calibri" panose="020F0502020204030204" pitchFamily="34" charset="0"/>
                          <a:cs typeface="Times New Roman" panose="02020603050405020304" pitchFamily="18" charset="0"/>
                        </a:rPr>
                        <a:t> </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a:txBody>
                    <a:bodyPr/>
                    <a:lstStyle/>
                    <a:p>
                      <a:pPr>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Match the system with the real world</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rowSpan="2">
                  <a:txBody>
                    <a:bodyPr/>
                    <a:lstStyle/>
                    <a:p>
                      <a:pPr algn="ctr">
                        <a:lnSpc>
                          <a:spcPct val="107000"/>
                        </a:lnSpc>
                        <a:spcAft>
                          <a:spcPts val="0"/>
                        </a:spcAft>
                      </a:pPr>
                      <a:r>
                        <a:rPr lang="en-US" sz="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5</a:t>
                      </a:r>
                      <a:endParaRPr lang="en-ZA"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27916550"/>
                  </a:ext>
                </a:extLst>
              </a:tr>
              <a:tr h="355651">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The system should speak the users' language, with words, phrases and concepts familiar to the user, rather than system-oriented terms.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Follow real-world conventions</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making information appear in a natural and logical order</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729853249"/>
                  </a:ext>
                </a:extLst>
              </a:tr>
              <a:tr h="115509">
                <a:tc rowSpan="2">
                  <a:txBody>
                    <a:bodyPr/>
                    <a:lstStyle/>
                    <a:p>
                      <a:pPr algn="l">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2</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a:txBody>
                    <a:bodyPr/>
                    <a:lstStyle/>
                    <a:p>
                      <a:pPr>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Consistency and standards</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rowSpan="2">
                  <a:txBody>
                    <a:bodyPr/>
                    <a:lstStyle/>
                    <a:p>
                      <a:pPr algn="ctr">
                        <a:lnSpc>
                          <a:spcPct val="107000"/>
                        </a:lnSpc>
                        <a:spcAft>
                          <a:spcPts val="0"/>
                        </a:spcAft>
                      </a:pPr>
                      <a:r>
                        <a:rPr lang="en-US" sz="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7</a:t>
                      </a:r>
                      <a:endParaRPr lang="en-ZA"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30820949"/>
                  </a:ext>
                </a:extLst>
              </a:tr>
              <a:tr h="355651">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Users should not have to wonder whether different words, situations, or actions mean the same thing.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Follow</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platform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conventions</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e.g. Use the same theme and elements across the system.</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15575224"/>
                  </a:ext>
                </a:extLst>
              </a:tr>
              <a:tr h="115509">
                <a:tc rowSpan="2">
                  <a:txBody>
                    <a:bodyPr/>
                    <a:lstStyle/>
                    <a:p>
                      <a:pPr algn="l">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3</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1100" dirty="0">
                          <a:effectLst/>
                          <a:latin typeface="Arial" panose="020B0604020202020204" pitchFamily="34" charset="0"/>
                          <a:ea typeface="Calibri" panose="020F0502020204030204" pitchFamily="34" charset="0"/>
                          <a:cs typeface="Times New Roman" panose="02020603050405020304" pitchFamily="18" charset="0"/>
                        </a:rPr>
                        <a:t> </a:t>
                      </a: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a:txBody>
                    <a:bodyPr/>
                    <a:lstStyle/>
                    <a:p>
                      <a:pPr>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Help and documentation</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rowSpan="2">
                  <a:txBody>
                    <a:bodyPr/>
                    <a:lstStyle/>
                    <a:p>
                      <a:pPr algn="ctr">
                        <a:lnSpc>
                          <a:spcPct val="107000"/>
                        </a:lnSpc>
                        <a:spcAft>
                          <a:spcPts val="0"/>
                        </a:spcAft>
                      </a:pPr>
                      <a:r>
                        <a:rPr lang="en-US" sz="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5</a:t>
                      </a:r>
                      <a:endParaRPr lang="en-ZA"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936157923"/>
                  </a:ext>
                </a:extLst>
              </a:tr>
              <a:tr h="384488">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Even though it is better if the system can be used without documentation, it may be necessary to provide help and documentation. Any such information should be easy to search, focused on the user's task, list concrete steps to be carried out, and not be too large.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e.g. Contextual Help, Videos, Tooltips</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45496578"/>
                  </a:ext>
                </a:extLst>
              </a:tr>
              <a:tr h="115509">
                <a:tc rowSpan="2">
                  <a:txBody>
                    <a:bodyPr/>
                    <a:lstStyle/>
                    <a:p>
                      <a:pPr algn="l">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4</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1100" dirty="0">
                          <a:effectLst/>
                          <a:latin typeface="Arial" panose="020B0604020202020204" pitchFamily="34" charset="0"/>
                          <a:ea typeface="Calibri" panose="020F0502020204030204" pitchFamily="34" charset="0"/>
                          <a:cs typeface="Times New Roman" panose="02020603050405020304" pitchFamily="18" charset="0"/>
                        </a:rPr>
                        <a:t> </a:t>
                      </a: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a:txBody>
                    <a:bodyPr/>
                    <a:lstStyle/>
                    <a:p>
                      <a:pPr>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User control and freedom (Navigation)</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rowSpan="2">
                  <a:txBody>
                    <a:bodyPr/>
                    <a:lstStyle/>
                    <a:p>
                      <a:pPr algn="ctr">
                        <a:lnSpc>
                          <a:spcPct val="107000"/>
                        </a:lnSpc>
                        <a:spcAft>
                          <a:spcPts val="0"/>
                        </a:spcAft>
                      </a:pPr>
                      <a:r>
                        <a:rPr lang="en-US" sz="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5</a:t>
                      </a:r>
                      <a:endParaRPr lang="en-ZA"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367473348"/>
                  </a:ext>
                </a:extLst>
              </a:tr>
              <a:tr h="268049">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Users often choose system functions by mistake and will need a clearly marked "emergency exit" to leave the unwanted state without having to go through an extended dialogue. Support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undo</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and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redo</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and a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clear way to navigate</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592872474"/>
                  </a:ext>
                </a:extLst>
              </a:tr>
              <a:tr h="115509">
                <a:tc rowSpan="2">
                  <a:txBody>
                    <a:bodyPr/>
                    <a:lstStyle/>
                    <a:p>
                      <a:pPr algn="l">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5</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1100" dirty="0">
                          <a:effectLst/>
                          <a:latin typeface="Arial" panose="020B0604020202020204" pitchFamily="34" charset="0"/>
                          <a:ea typeface="Calibri" panose="020F0502020204030204" pitchFamily="34" charset="0"/>
                          <a:cs typeface="Times New Roman" panose="02020603050405020304" pitchFamily="18" charset="0"/>
                        </a:rPr>
                        <a:t> </a:t>
                      </a: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a:txBody>
                    <a:bodyPr/>
                    <a:lstStyle/>
                    <a:p>
                      <a:pPr>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Visibility of system status</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rowSpan="2">
                  <a:txBody>
                    <a:bodyPr/>
                    <a:lstStyle/>
                    <a:p>
                      <a:pPr algn="ctr">
                        <a:lnSpc>
                          <a:spcPct val="107000"/>
                        </a:lnSpc>
                        <a:spcAft>
                          <a:spcPts val="0"/>
                        </a:spcAft>
                      </a:pPr>
                      <a:r>
                        <a:rPr lang="en-US" sz="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6</a:t>
                      </a:r>
                      <a:endParaRPr lang="en-ZA"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099111843"/>
                  </a:ext>
                </a:extLst>
              </a:tr>
              <a:tr h="268049">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The system should always keep users informed about what is going on, through appropriate feedback within reasonable time.</a:t>
                      </a:r>
                      <a:r>
                        <a:rPr lang="en-ZA" sz="1000" b="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e.g.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Progress bars</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progress messages, feedback after every action</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456933434"/>
                  </a:ext>
                </a:extLst>
              </a:tr>
              <a:tr h="115509">
                <a:tc rowSpan="2">
                  <a:txBody>
                    <a:bodyPr/>
                    <a:lstStyle/>
                    <a:p>
                      <a:pPr algn="l">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6</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1100" dirty="0">
                          <a:effectLst/>
                          <a:latin typeface="Arial" panose="020B0604020202020204" pitchFamily="34" charset="0"/>
                          <a:ea typeface="Calibri" panose="020F0502020204030204" pitchFamily="34" charset="0"/>
                          <a:cs typeface="Times New Roman" panose="02020603050405020304" pitchFamily="18" charset="0"/>
                        </a:rPr>
                        <a:t> </a:t>
                      </a: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a:txBody>
                    <a:bodyPr/>
                    <a:lstStyle/>
                    <a:p>
                      <a:pPr>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Flexibility and efficiency of use</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rowSpan="2">
                  <a:txBody>
                    <a:bodyPr/>
                    <a:lstStyle/>
                    <a:p>
                      <a:pPr algn="ctr">
                        <a:lnSpc>
                          <a:spcPct val="107000"/>
                        </a:lnSpc>
                        <a:spcAft>
                          <a:spcPts val="0"/>
                        </a:spcAft>
                      </a:pPr>
                      <a:r>
                        <a:rPr lang="en-US" sz="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5</a:t>
                      </a:r>
                      <a:endParaRPr lang="en-ZA"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797211606"/>
                  </a:ext>
                </a:extLst>
              </a:tr>
              <a:tr h="268049">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Accelerators - unseen by the novice user - may often speed up the interaction for the expert user such that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the system can cater to both inexperienced and experienced users</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Allow users to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tailor frequent actions</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804078285"/>
                  </a:ext>
                </a:extLst>
              </a:tr>
              <a:tr h="115509">
                <a:tc rowSpan="2">
                  <a:txBody>
                    <a:bodyPr/>
                    <a:lstStyle/>
                    <a:p>
                      <a:pPr algn="l">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7</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1100" dirty="0">
                          <a:effectLst/>
                          <a:latin typeface="Arial" panose="020B0604020202020204" pitchFamily="34" charset="0"/>
                          <a:ea typeface="Calibri" panose="020F0502020204030204" pitchFamily="34" charset="0"/>
                          <a:cs typeface="Times New Roman" panose="02020603050405020304" pitchFamily="18" charset="0"/>
                        </a:rPr>
                        <a:t> </a:t>
                      </a: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a:txBody>
                    <a:bodyPr/>
                    <a:lstStyle/>
                    <a:p>
                      <a:pPr>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Error prevention</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rowSpan="2">
                  <a:txBody>
                    <a:bodyPr/>
                    <a:lstStyle/>
                    <a:p>
                      <a:pPr algn="ctr">
                        <a:lnSpc>
                          <a:spcPct val="107000"/>
                        </a:lnSpc>
                        <a:spcAft>
                          <a:spcPts val="0"/>
                        </a:spcAft>
                      </a:pPr>
                      <a:r>
                        <a:rPr lang="en-US" sz="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5</a:t>
                      </a:r>
                      <a:endParaRPr lang="en-ZA"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99481739"/>
                  </a:ext>
                </a:extLst>
              </a:tr>
              <a:tr h="425517">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Even better than good error messages are a careful design which prevents a problem from occurring in the first place. Either eliminate error-prone conditions or check for them and present users with a confirmation option before they commit to the action. e.g.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Disable submit buttons when form is empty</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Highlight Primary Actions</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Autocomplete</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Autofocus</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4292286264"/>
                  </a:ext>
                </a:extLst>
              </a:tr>
              <a:tr h="115509">
                <a:tc rowSpan="2">
                  <a:txBody>
                    <a:bodyPr/>
                    <a:lstStyle/>
                    <a:p>
                      <a:pPr algn="l">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8</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1100" dirty="0">
                          <a:effectLst/>
                          <a:latin typeface="Arial" panose="020B0604020202020204" pitchFamily="34" charset="0"/>
                          <a:ea typeface="Calibri" panose="020F0502020204030204" pitchFamily="34" charset="0"/>
                          <a:cs typeface="Times New Roman" panose="02020603050405020304" pitchFamily="18" charset="0"/>
                        </a:rPr>
                        <a:t> </a:t>
                      </a: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a:txBody>
                    <a:bodyPr/>
                    <a:lstStyle/>
                    <a:p>
                      <a:pPr>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Recognition rather than recall (Memory)</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rowSpan="2">
                  <a:txBody>
                    <a:bodyPr/>
                    <a:lstStyle/>
                    <a:p>
                      <a:pPr algn="ctr">
                        <a:lnSpc>
                          <a:spcPct val="107000"/>
                        </a:lnSpc>
                        <a:spcAft>
                          <a:spcPts val="0"/>
                        </a:spcAft>
                      </a:pPr>
                      <a:r>
                        <a:rPr lang="en-US" sz="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6</a:t>
                      </a:r>
                      <a:endParaRPr lang="en-ZA"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661623537"/>
                  </a:ext>
                </a:extLst>
              </a:tr>
              <a:tr h="446205">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Minimize the user's memory load by making objects, actions, and options visible. The user should not have to remember information from one part of the dialogue to another. Instructions for use of the system should be visible or easily retrievable whenever appropriate.  e.g.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IntelliSense</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Preview fonts</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607016007"/>
                  </a:ext>
                </a:extLst>
              </a:tr>
              <a:tr h="115509">
                <a:tc rowSpan="2">
                  <a:txBody>
                    <a:bodyPr/>
                    <a:lstStyle/>
                    <a:p>
                      <a:pPr algn="l">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9</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tabLst>
                          <a:tab pos="666750" algn="l"/>
                        </a:tabLst>
                      </a:pPr>
                      <a:r>
                        <a:rPr lang="en-ZA" sz="1100" dirty="0">
                          <a:effectLst/>
                          <a:latin typeface="Arial" panose="020B0604020202020204" pitchFamily="34" charset="0"/>
                          <a:ea typeface="Calibri" panose="020F0502020204030204" pitchFamily="34" charset="0"/>
                          <a:cs typeface="Times New Roman" panose="02020603050405020304" pitchFamily="18" charset="0"/>
                        </a:rPr>
                        <a:t> </a:t>
                      </a: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a:txBody>
                    <a:bodyPr/>
                    <a:lstStyle/>
                    <a:p>
                      <a:pPr>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Error reporting, diagnosis, and recovery</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rowSpan="2">
                  <a:txBody>
                    <a:bodyPr/>
                    <a:lstStyle/>
                    <a:p>
                      <a:pPr algn="ctr">
                        <a:lnSpc>
                          <a:spcPct val="107000"/>
                        </a:lnSpc>
                        <a:spcAft>
                          <a:spcPts val="0"/>
                        </a:spcAft>
                      </a:pPr>
                      <a:r>
                        <a:rPr lang="en-US" sz="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6</a:t>
                      </a:r>
                      <a:endParaRPr lang="en-ZA"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017241262"/>
                  </a:ext>
                </a:extLst>
              </a:tr>
              <a:tr h="268049">
                <a:tc vMerge="1">
                  <a:txBody>
                    <a:bodyPr/>
                    <a:lstStyle/>
                    <a:p>
                      <a:pPr>
                        <a:lnSpc>
                          <a:spcPct val="107000"/>
                        </a:lnSpc>
                        <a:spcAft>
                          <a:spcPts val="0"/>
                        </a:spcAft>
                        <a:tabLst>
                          <a:tab pos="666750" algn="l"/>
                        </a:tabLs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Error messages should be expressed in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plain language</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(no codes), precisely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indicate the problem</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and constructively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suggest a solution</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022499868"/>
                  </a:ext>
                </a:extLst>
              </a:tr>
              <a:tr h="115509">
                <a:tc rowSpan="2">
                  <a:txBody>
                    <a:bodyPr/>
                    <a:lstStyle/>
                    <a:p>
                      <a:pPr algn="l">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10</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1100" dirty="0">
                          <a:effectLst/>
                          <a:latin typeface="Arial" panose="020B0604020202020204" pitchFamily="34" charset="0"/>
                          <a:ea typeface="Calibri" panose="020F0502020204030204" pitchFamily="34" charset="0"/>
                          <a:cs typeface="Times New Roman" panose="02020603050405020304" pitchFamily="18" charset="0"/>
                        </a:rPr>
                        <a:t> </a:t>
                      </a: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a:txBody>
                    <a:bodyPr/>
                    <a:lstStyle/>
                    <a:p>
                      <a:pPr>
                        <a:lnSpc>
                          <a:spcPct val="107000"/>
                        </a:lnSpc>
                        <a:spcAft>
                          <a:spcPts val="0"/>
                        </a:spcAft>
                      </a:pPr>
                      <a:r>
                        <a:rPr lang="en-ZA" sz="1100" b="1" dirty="0">
                          <a:effectLst/>
                          <a:latin typeface="Arial" panose="020B0604020202020204" pitchFamily="34" charset="0"/>
                          <a:ea typeface="Calibri" panose="020F0502020204030204" pitchFamily="34" charset="0"/>
                          <a:cs typeface="Times New Roman" panose="02020603050405020304" pitchFamily="18" charset="0"/>
                        </a:rPr>
                        <a:t>Aesthetic &amp; minimalist design</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85000"/>
                      </a:schemeClr>
                    </a:solidFill>
                  </a:tcPr>
                </a:tc>
                <a:tc rowSpan="2">
                  <a:txBody>
                    <a:bodyPr/>
                    <a:lstStyle/>
                    <a:p>
                      <a:pPr algn="ctr">
                        <a:lnSpc>
                          <a:spcPct val="107000"/>
                        </a:lnSpc>
                        <a:spcAft>
                          <a:spcPts val="0"/>
                        </a:spcAft>
                      </a:pPr>
                      <a:r>
                        <a:rPr lang="en-US" sz="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5</a:t>
                      </a:r>
                      <a:endParaRPr lang="en-ZA" sz="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222891007"/>
                  </a:ext>
                </a:extLst>
              </a:tr>
              <a:tr h="446205">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Dialogues should not contain information which is irrelevant or rarely needed. Every extra unit of information in a dialogue competes with the relevant units of information and diminishes their relative visibility. Visual layout should respect the principles of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contrast</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repetition</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alignment</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 and </a:t>
                      </a:r>
                      <a:r>
                        <a:rPr lang="en-ZA" sz="1000" b="1" i="1"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proximity</a:t>
                      </a:r>
                      <a:r>
                        <a:rPr lang="en-ZA" sz="1000" dirty="0">
                          <a:solidFill>
                            <a:srgbClr val="404040"/>
                          </a:solidFill>
                          <a:effectLst/>
                          <a:latin typeface="Arial" panose="020B0604020202020204" pitchFamily="34" charset="0"/>
                          <a:ea typeface="Calibri" panose="020F0502020204030204" pitchFamily="34" charset="0"/>
                          <a:cs typeface="Times New Roman" panose="02020603050405020304" pitchFamily="18" charset="0"/>
                        </a:rPr>
                        <a:t>.</a:t>
                      </a: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vMerge="1">
                  <a:txBody>
                    <a:bodyPr/>
                    <a:lstStyle/>
                    <a:p>
                      <a:pPr>
                        <a:lnSpc>
                          <a:spcPct val="107000"/>
                        </a:lnSpc>
                        <a:spcAft>
                          <a:spcPts val="0"/>
                        </a:spcAft>
                      </a:pPr>
                      <a:endParaRPr lang="en-ZA" sz="1100" dirty="0">
                        <a:effectLst/>
                        <a:latin typeface="Arial" panose="020B0604020202020204" pitchFamily="34" charset="0"/>
                        <a:ea typeface="Calibri" panose="020F0502020204030204" pitchFamily="34" charset="0"/>
                        <a:cs typeface="Times New Roman" panose="02020603050405020304" pitchFamily="18" charset="0"/>
                      </a:endParaRPr>
                    </a:p>
                  </a:txBody>
                  <a:tcPr marL="46074" marR="46074"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2135675037"/>
                  </a:ext>
                </a:extLst>
              </a:tr>
              <a:tr h="299351">
                <a:tc gridSpan="2">
                  <a:txBody>
                    <a:bodyPr/>
                    <a:lstStyle/>
                    <a:p>
                      <a:pPr algn="r">
                        <a:lnSpc>
                          <a:spcPct val="107000"/>
                        </a:lnSpc>
                        <a:spcAft>
                          <a:spcPts val="0"/>
                        </a:spcAft>
                      </a:pPr>
                      <a:r>
                        <a:rPr lang="en-ZA" sz="1800" b="0" kern="0" dirty="0">
                          <a:solidFill>
                            <a:schemeClr val="bg1">
                              <a:lumMod val="50000"/>
                            </a:schemeClr>
                          </a:solidFill>
                          <a:effectLst/>
                          <a:latin typeface="+mj-lt"/>
                          <a:ea typeface="Yu Gothic Light" panose="020B0300000000000000" pitchFamily="34" charset="-128"/>
                          <a:cs typeface="Times New Roman" panose="02020603050405020304" pitchFamily="18" charset="0"/>
                        </a:rPr>
                        <a:t>Total </a:t>
                      </a:r>
                      <a:r>
                        <a:rPr lang="en-ZA" sz="1100" b="0" kern="0" dirty="0">
                          <a:solidFill>
                            <a:schemeClr val="bg1">
                              <a:lumMod val="50000"/>
                            </a:schemeClr>
                          </a:solidFill>
                          <a:effectLst/>
                          <a:latin typeface="+mj-lt"/>
                          <a:ea typeface="Yu Gothic Light" panose="020B0300000000000000" pitchFamily="34" charset="-128"/>
                          <a:cs typeface="Times New Roman" panose="02020603050405020304" pitchFamily="18" charset="0"/>
                        </a:rPr>
                        <a:t>(Out of 100)</a:t>
                      </a:r>
                      <a:endParaRPr lang="en-ZA" sz="2000" b="0" kern="0" dirty="0">
                        <a:solidFill>
                          <a:schemeClr val="bg1">
                            <a:lumMod val="50000"/>
                          </a:schemeClr>
                        </a:solidFill>
                        <a:effectLst/>
                        <a:latin typeface="+mj-lt"/>
                        <a:ea typeface="Yu Gothic Light" panose="020B0300000000000000" pitchFamily="34" charset="-128"/>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tc>
                  <a:txBody>
                    <a:bodyPr/>
                    <a:lstStyle/>
                    <a:p>
                      <a:pPr algn="ctr">
                        <a:lnSpc>
                          <a:spcPct val="107000"/>
                        </a:lnSpc>
                        <a:spcAft>
                          <a:spcPts val="0"/>
                        </a:spcAft>
                      </a:pPr>
                      <a:r>
                        <a:rPr lang="en-US" sz="1800" b="1" kern="0" dirty="0" smtClean="0">
                          <a:solidFill>
                            <a:schemeClr val="tx1"/>
                          </a:solidFill>
                          <a:effectLst/>
                          <a:latin typeface="+mj-lt"/>
                          <a:ea typeface="Yu Gothic Light" panose="020B0300000000000000" pitchFamily="34" charset="-128"/>
                          <a:cs typeface="Times New Roman" panose="02020603050405020304" pitchFamily="18" charset="0"/>
                        </a:rPr>
                        <a:t>55</a:t>
                      </a:r>
                      <a:endParaRPr lang="en-ZA" sz="1800" b="1" kern="0" dirty="0">
                        <a:solidFill>
                          <a:schemeClr val="tx1"/>
                        </a:solidFill>
                        <a:effectLst/>
                        <a:latin typeface="+mj-lt"/>
                        <a:ea typeface="Yu Gothic Light" panose="020B0300000000000000" pitchFamily="34" charset="-128"/>
                        <a:cs typeface="Times New Roman" panose="02020603050405020304" pitchFamily="18" charset="0"/>
                      </a:endParaRPr>
                    </a:p>
                  </a:txBody>
                  <a:tcPr marL="46074" marR="46074"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037482997"/>
                  </a:ext>
                </a:extLst>
              </a:tr>
            </a:tbl>
          </a:graphicData>
        </a:graphic>
      </p:graphicFrame>
      <p:sp>
        <p:nvSpPr>
          <p:cNvPr id="3" name="Title 2">
            <a:extLst>
              <a:ext uri="{FF2B5EF4-FFF2-40B4-BE49-F238E27FC236}">
                <a16:creationId xmlns:a16="http://schemas.microsoft.com/office/drawing/2014/main" id="{9D141D0E-6D44-4848-8014-105290513854}"/>
              </a:ext>
            </a:extLst>
          </p:cNvPr>
          <p:cNvSpPr>
            <a:spLocks noGrp="1"/>
          </p:cNvSpPr>
          <p:nvPr>
            <p:ph type="title"/>
          </p:nvPr>
        </p:nvSpPr>
        <p:spPr/>
        <p:txBody>
          <a:bodyPr/>
          <a:lstStyle/>
          <a:p>
            <a:r>
              <a:rPr lang="en-ZA" dirty="0">
                <a:solidFill>
                  <a:srgbClr val="FF0000"/>
                </a:solidFill>
              </a:rPr>
              <a:t>Heuristics Form for the Evaluator</a:t>
            </a:r>
          </a:p>
        </p:txBody>
      </p:sp>
    </p:spTree>
    <p:extLst>
      <p:ext uri="{BB962C8B-B14F-4D97-AF65-F5344CB8AC3E}">
        <p14:creationId xmlns:p14="http://schemas.microsoft.com/office/powerpoint/2010/main" val="249121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CF4D51-93C0-4572-94D2-CB5381AD093D}"/>
              </a:ext>
            </a:extLst>
          </p:cNvPr>
          <p:cNvSpPr>
            <a:spLocks noGrp="1"/>
          </p:cNvSpPr>
          <p:nvPr>
            <p:ph sz="quarter" idx="11"/>
          </p:nvPr>
        </p:nvSpPr>
        <p:spPr>
          <a:xfrm>
            <a:off x="701040" y="804672"/>
            <a:ext cx="5394960" cy="5413248"/>
          </a:xfrm>
        </p:spPr>
        <p:txBody>
          <a:bodyPr>
            <a:normAutofit/>
          </a:bodyPr>
          <a:lstStyle/>
          <a:p>
            <a:pPr marL="0" indent="0">
              <a:buNone/>
            </a:pPr>
            <a:r>
              <a:rPr lang="en-ZA" sz="2400" dirty="0"/>
              <a:t>Name and Surname:	</a:t>
            </a:r>
          </a:p>
          <a:p>
            <a:pPr marL="0" indent="0">
              <a:buNone/>
            </a:pPr>
            <a:r>
              <a:rPr lang="en-ZA" sz="2400" dirty="0"/>
              <a:t>Student number:		</a:t>
            </a:r>
          </a:p>
          <a:p>
            <a:pPr marL="0" indent="0">
              <a:buNone/>
            </a:pPr>
            <a:r>
              <a:rPr lang="en-ZA" sz="2400" dirty="0"/>
              <a:t>Date:				</a:t>
            </a:r>
          </a:p>
          <a:p>
            <a:pPr marL="0" indent="0">
              <a:buNone/>
            </a:pPr>
            <a:r>
              <a:rPr lang="en-ZA" sz="2400" dirty="0"/>
              <a:t>My Team:				</a:t>
            </a:r>
          </a:p>
          <a:p>
            <a:endParaRPr lang="en-ZA" sz="2400" dirty="0"/>
          </a:p>
          <a:p>
            <a:pPr marL="0" indent="0">
              <a:buNone/>
            </a:pPr>
            <a:r>
              <a:rPr lang="en-ZA" sz="2400" dirty="0"/>
              <a:t>Name of team being evaluated:</a:t>
            </a:r>
          </a:p>
          <a:p>
            <a:pPr marL="0" indent="0">
              <a:buNone/>
            </a:pPr>
            <a:r>
              <a:rPr lang="en-ZA" sz="2400" dirty="0"/>
              <a:t>Name of system being evaluated:</a:t>
            </a:r>
          </a:p>
          <a:p>
            <a:pPr marL="0" indent="0">
              <a:buNone/>
            </a:pPr>
            <a:endParaRPr lang="en-ZA" sz="2400" dirty="0"/>
          </a:p>
        </p:txBody>
      </p:sp>
      <p:sp>
        <p:nvSpPr>
          <p:cNvPr id="3" name="Title 2">
            <a:extLst>
              <a:ext uri="{FF2B5EF4-FFF2-40B4-BE49-F238E27FC236}">
                <a16:creationId xmlns:a16="http://schemas.microsoft.com/office/drawing/2014/main" id="{40090F13-2A8B-4A0A-B5FC-89BF1EEF117C}"/>
              </a:ext>
            </a:extLst>
          </p:cNvPr>
          <p:cNvSpPr>
            <a:spLocks noGrp="1"/>
          </p:cNvSpPr>
          <p:nvPr>
            <p:ph type="title"/>
          </p:nvPr>
        </p:nvSpPr>
        <p:spPr/>
        <p:txBody>
          <a:bodyPr/>
          <a:lstStyle/>
          <a:p>
            <a:r>
              <a:rPr lang="en-ZA" dirty="0">
                <a:solidFill>
                  <a:srgbClr val="FF0000"/>
                </a:solidFill>
              </a:rPr>
              <a:t>Individual Details</a:t>
            </a:r>
          </a:p>
        </p:txBody>
      </p:sp>
      <p:sp>
        <p:nvSpPr>
          <p:cNvPr id="4" name="Content Placeholder 1">
            <a:extLst>
              <a:ext uri="{FF2B5EF4-FFF2-40B4-BE49-F238E27FC236}">
                <a16:creationId xmlns:a16="http://schemas.microsoft.com/office/drawing/2014/main" id="{B5087638-BC71-469D-961B-F2A0C3F19289}"/>
              </a:ext>
            </a:extLst>
          </p:cNvPr>
          <p:cNvSpPr txBox="1">
            <a:spLocks/>
          </p:cNvSpPr>
          <p:nvPr/>
        </p:nvSpPr>
        <p:spPr>
          <a:xfrm>
            <a:off x="6096000" y="804672"/>
            <a:ext cx="5394960" cy="5413248"/>
          </a:xfrm>
          <a:prstGeom prst="rect">
            <a:avLst/>
          </a:prstGeom>
          <a:ln>
            <a:solidFill>
              <a:schemeClr val="bg1">
                <a:lumMod val="75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D40"/>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9688"/>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lumMod val="5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ZA" sz="2400" dirty="0"/>
              <a:t>Sinovuyo Ngolomi</a:t>
            </a:r>
          </a:p>
          <a:p>
            <a:pPr marL="0" indent="0">
              <a:buFont typeface="Arial" panose="020B0604020202020204" pitchFamily="34" charset="0"/>
              <a:buNone/>
            </a:pPr>
            <a:r>
              <a:rPr lang="en-ZA" sz="2400" dirty="0"/>
              <a:t>215329422</a:t>
            </a:r>
          </a:p>
          <a:p>
            <a:pPr marL="0" indent="0">
              <a:buFont typeface="Arial" panose="020B0604020202020204" pitchFamily="34" charset="0"/>
              <a:buNone/>
            </a:pPr>
            <a:r>
              <a:rPr lang="en-ZA" sz="2400" dirty="0"/>
              <a:t>14/09/2018</a:t>
            </a:r>
          </a:p>
          <a:p>
            <a:pPr marL="0" indent="0">
              <a:buFont typeface="Arial" panose="020B0604020202020204" pitchFamily="34" charset="0"/>
              <a:buNone/>
            </a:pPr>
            <a:r>
              <a:rPr lang="en-ZA" sz="2400" dirty="0"/>
              <a:t>Pro-Code</a:t>
            </a:r>
          </a:p>
          <a:p>
            <a:pPr marL="0" indent="0">
              <a:buFont typeface="Arial" panose="020B0604020202020204" pitchFamily="34" charset="0"/>
              <a:buNone/>
            </a:pPr>
            <a:endParaRPr lang="en-ZA" sz="2400" dirty="0"/>
          </a:p>
          <a:p>
            <a:pPr marL="0" indent="0">
              <a:buFont typeface="Arial" panose="020B0604020202020204" pitchFamily="34" charset="0"/>
              <a:buNone/>
            </a:pPr>
            <a:r>
              <a:rPr lang="en-ZA" sz="2400" dirty="0"/>
              <a:t>KLUE </a:t>
            </a:r>
            <a:r>
              <a:rPr lang="en-ZA" sz="2400" dirty="0" err="1"/>
              <a:t>inc</a:t>
            </a:r>
            <a:endParaRPr lang="en-ZA" sz="2400" dirty="0"/>
          </a:p>
          <a:p>
            <a:pPr marL="0" indent="0">
              <a:buFont typeface="Arial" panose="020B0604020202020204" pitchFamily="34" charset="0"/>
              <a:buNone/>
            </a:pPr>
            <a:r>
              <a:rPr lang="en-ZA" sz="2400" dirty="0" err="1"/>
              <a:t>InfoTechTutorials</a:t>
            </a:r>
            <a:r>
              <a:rPr lang="en-ZA" sz="2400" dirty="0"/>
              <a:t>			</a:t>
            </a:r>
          </a:p>
          <a:p>
            <a:pPr marL="0" indent="0">
              <a:buFont typeface="Arial" panose="020B0604020202020204" pitchFamily="34" charse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sz="2400" dirty="0"/>
          </a:p>
          <a:p>
            <a:pPr marL="0" indent="0">
              <a:buNone/>
            </a:pPr>
            <a:endParaRPr lang="en-ZA" dirty="0"/>
          </a:p>
        </p:txBody>
      </p:sp>
    </p:spTree>
    <p:extLst>
      <p:ext uri="{BB962C8B-B14F-4D97-AF65-F5344CB8AC3E}">
        <p14:creationId xmlns:p14="http://schemas.microsoft.com/office/powerpoint/2010/main" val="8854103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CF4D51-93C0-4572-94D2-CB5381AD093D}"/>
              </a:ext>
            </a:extLst>
          </p:cNvPr>
          <p:cNvSpPr>
            <a:spLocks noGrp="1"/>
          </p:cNvSpPr>
          <p:nvPr>
            <p:ph sz="quarter" idx="11"/>
          </p:nvPr>
        </p:nvSpPr>
        <p:spPr>
          <a:xfrm>
            <a:off x="701040" y="804672"/>
            <a:ext cx="10789920" cy="546650"/>
          </a:xfrm>
        </p:spPr>
        <p:txBody>
          <a:bodyPr>
            <a:normAutofit/>
          </a:bodyPr>
          <a:lstStyle/>
          <a:p>
            <a:pPr marL="0" indent="0">
              <a:buNone/>
            </a:pPr>
            <a:r>
              <a:rPr lang="en-ZA" sz="2400" dirty="0"/>
              <a:t>Team Name:  </a:t>
            </a:r>
          </a:p>
        </p:txBody>
      </p:sp>
      <p:sp>
        <p:nvSpPr>
          <p:cNvPr id="3" name="Title 2">
            <a:extLst>
              <a:ext uri="{FF2B5EF4-FFF2-40B4-BE49-F238E27FC236}">
                <a16:creationId xmlns:a16="http://schemas.microsoft.com/office/drawing/2014/main" id="{40090F13-2A8B-4A0A-B5FC-89BF1EEF117C}"/>
              </a:ext>
            </a:extLst>
          </p:cNvPr>
          <p:cNvSpPr>
            <a:spLocks noGrp="1"/>
          </p:cNvSpPr>
          <p:nvPr>
            <p:ph type="title"/>
          </p:nvPr>
        </p:nvSpPr>
        <p:spPr/>
        <p:txBody>
          <a:bodyPr/>
          <a:lstStyle/>
          <a:p>
            <a:r>
              <a:rPr lang="en-ZA" dirty="0">
                <a:solidFill>
                  <a:schemeClr val="accent6">
                    <a:lumMod val="75000"/>
                  </a:schemeClr>
                </a:solidFill>
              </a:rPr>
              <a:t>Team Details</a:t>
            </a:r>
          </a:p>
        </p:txBody>
      </p:sp>
      <p:graphicFrame>
        <p:nvGraphicFramePr>
          <p:cNvPr id="5" name="Table 4">
            <a:extLst>
              <a:ext uri="{FF2B5EF4-FFF2-40B4-BE49-F238E27FC236}">
                <a16:creationId xmlns:a16="http://schemas.microsoft.com/office/drawing/2014/main" id="{2EFD346C-CB63-4AAB-A31E-567995E77E35}"/>
              </a:ext>
            </a:extLst>
          </p:cNvPr>
          <p:cNvGraphicFramePr>
            <a:graphicFrameLocks noGrp="1"/>
          </p:cNvGraphicFramePr>
          <p:nvPr>
            <p:extLst>
              <p:ext uri="{D42A27DB-BD31-4B8C-83A1-F6EECF244321}">
                <p14:modId xmlns:p14="http://schemas.microsoft.com/office/powerpoint/2010/main" val="1866808078"/>
              </p:ext>
            </p:extLst>
          </p:nvPr>
        </p:nvGraphicFramePr>
        <p:xfrm>
          <a:off x="701040" y="1609342"/>
          <a:ext cx="10789920" cy="2493264"/>
        </p:xfrm>
        <a:graphic>
          <a:graphicData uri="http://schemas.openxmlformats.org/drawingml/2006/table">
            <a:tbl>
              <a:tblPr firstRow="1" bandRow="1">
                <a:tableStyleId>{5940675A-B579-460E-94D1-54222C63F5DA}</a:tableStyleId>
              </a:tblPr>
              <a:tblGrid>
                <a:gridCol w="2572512">
                  <a:extLst>
                    <a:ext uri="{9D8B030D-6E8A-4147-A177-3AD203B41FA5}">
                      <a16:colId xmlns:a16="http://schemas.microsoft.com/office/drawing/2014/main" val="833416843"/>
                    </a:ext>
                  </a:extLst>
                </a:gridCol>
                <a:gridCol w="4462272">
                  <a:extLst>
                    <a:ext uri="{9D8B030D-6E8A-4147-A177-3AD203B41FA5}">
                      <a16:colId xmlns:a16="http://schemas.microsoft.com/office/drawing/2014/main" val="2514995704"/>
                    </a:ext>
                  </a:extLst>
                </a:gridCol>
                <a:gridCol w="3755136">
                  <a:extLst>
                    <a:ext uri="{9D8B030D-6E8A-4147-A177-3AD203B41FA5}">
                      <a16:colId xmlns:a16="http://schemas.microsoft.com/office/drawing/2014/main" val="2742266273"/>
                    </a:ext>
                  </a:extLst>
                </a:gridCol>
              </a:tblGrid>
              <a:tr h="512064">
                <a:tc>
                  <a:txBody>
                    <a:bodyPr/>
                    <a:lstStyle/>
                    <a:p>
                      <a:pPr algn="ctr"/>
                      <a:r>
                        <a:rPr lang="en-ZA" sz="2400" b="1" dirty="0">
                          <a:solidFill>
                            <a:schemeClr val="tx1"/>
                          </a:solidFill>
                        </a:rPr>
                        <a:t>Student Number</a:t>
                      </a:r>
                    </a:p>
                  </a:txBody>
                  <a:tcPr anchor="ctr"/>
                </a:tc>
                <a:tc>
                  <a:txBody>
                    <a:bodyPr/>
                    <a:lstStyle/>
                    <a:p>
                      <a:pPr algn="ctr"/>
                      <a:r>
                        <a:rPr lang="en-ZA" sz="2400" b="1" dirty="0">
                          <a:solidFill>
                            <a:schemeClr val="tx1"/>
                          </a:solidFill>
                        </a:rPr>
                        <a:t>Surname</a:t>
                      </a:r>
                    </a:p>
                  </a:txBody>
                  <a:tcPr anchor="ctr"/>
                </a:tc>
                <a:tc>
                  <a:txBody>
                    <a:bodyPr/>
                    <a:lstStyle/>
                    <a:p>
                      <a:pPr algn="ctr"/>
                      <a:r>
                        <a:rPr lang="en-ZA" sz="2400" b="1" dirty="0">
                          <a:solidFill>
                            <a:schemeClr val="tx1"/>
                          </a:solidFill>
                        </a:rPr>
                        <a:t>Name(s) </a:t>
                      </a:r>
                    </a:p>
                  </a:txBody>
                  <a:tcPr anchor="ctr"/>
                </a:tc>
                <a:extLst>
                  <a:ext uri="{0D108BD9-81ED-4DB2-BD59-A6C34878D82A}">
                    <a16:rowId xmlns:a16="http://schemas.microsoft.com/office/drawing/2014/main" val="1875148250"/>
                  </a:ext>
                </a:extLst>
              </a:tr>
              <a:tr h="292005">
                <a:tc>
                  <a:txBody>
                    <a:bodyPr/>
                    <a:lstStyle/>
                    <a:p>
                      <a:pPr algn="l"/>
                      <a:endParaRPr lang="en-ZA" sz="2000" dirty="0">
                        <a:latin typeface="+mn-lt"/>
                      </a:endParaRPr>
                    </a:p>
                  </a:txBody>
                  <a:tcPr anchor="ctr"/>
                </a:tc>
                <a:tc>
                  <a:txBody>
                    <a:bodyPr/>
                    <a:lstStyle/>
                    <a:p>
                      <a:pPr algn="l"/>
                      <a:endParaRPr lang="en-ZA" sz="2000" dirty="0">
                        <a:latin typeface="+mn-lt"/>
                      </a:endParaRPr>
                    </a:p>
                  </a:txBody>
                  <a:tcPr anchor="ctr"/>
                </a:tc>
                <a:tc>
                  <a:txBody>
                    <a:bodyPr/>
                    <a:lstStyle/>
                    <a:p>
                      <a:pPr algn="l"/>
                      <a:endParaRPr lang="en-ZA" sz="2000" dirty="0">
                        <a:latin typeface="+mn-lt"/>
                      </a:endParaRPr>
                    </a:p>
                  </a:txBody>
                  <a:tcPr anchor="ctr"/>
                </a:tc>
                <a:extLst>
                  <a:ext uri="{0D108BD9-81ED-4DB2-BD59-A6C34878D82A}">
                    <a16:rowId xmlns:a16="http://schemas.microsoft.com/office/drawing/2014/main" val="1186308524"/>
                  </a:ext>
                </a:extLst>
              </a:tr>
              <a:tr h="264216">
                <a:tc>
                  <a:txBody>
                    <a:bodyPr/>
                    <a:lstStyle/>
                    <a:p>
                      <a:pPr algn="l"/>
                      <a:endParaRPr lang="en-ZA" sz="2000" dirty="0">
                        <a:latin typeface="+mn-lt"/>
                      </a:endParaRPr>
                    </a:p>
                  </a:txBody>
                  <a:tcPr anchor="ctr"/>
                </a:tc>
                <a:tc>
                  <a:txBody>
                    <a:bodyPr/>
                    <a:lstStyle/>
                    <a:p>
                      <a:pPr algn="l"/>
                      <a:endParaRPr lang="en-ZA" sz="2000" dirty="0">
                        <a:latin typeface="+mn-lt"/>
                      </a:endParaRPr>
                    </a:p>
                  </a:txBody>
                  <a:tcPr anchor="ctr"/>
                </a:tc>
                <a:tc>
                  <a:txBody>
                    <a:bodyPr/>
                    <a:lstStyle/>
                    <a:p>
                      <a:pPr algn="l"/>
                      <a:endParaRPr lang="en-ZA" sz="2000" dirty="0">
                        <a:latin typeface="+mn-lt"/>
                      </a:endParaRPr>
                    </a:p>
                  </a:txBody>
                  <a:tcPr anchor="ctr"/>
                </a:tc>
                <a:extLst>
                  <a:ext uri="{0D108BD9-81ED-4DB2-BD59-A6C34878D82A}">
                    <a16:rowId xmlns:a16="http://schemas.microsoft.com/office/drawing/2014/main" val="519890688"/>
                  </a:ext>
                </a:extLst>
              </a:tr>
              <a:tr h="181563">
                <a:tc>
                  <a:txBody>
                    <a:bodyPr/>
                    <a:lstStyle/>
                    <a:p>
                      <a:pPr algn="l"/>
                      <a:endParaRPr lang="en-ZA" sz="2000" dirty="0">
                        <a:latin typeface="+mn-lt"/>
                      </a:endParaRPr>
                    </a:p>
                  </a:txBody>
                  <a:tcPr anchor="ctr"/>
                </a:tc>
                <a:tc>
                  <a:txBody>
                    <a:bodyPr/>
                    <a:lstStyle/>
                    <a:p>
                      <a:pPr algn="l"/>
                      <a:endParaRPr lang="en-ZA" sz="2000" dirty="0">
                        <a:latin typeface="+mn-lt"/>
                      </a:endParaRPr>
                    </a:p>
                  </a:txBody>
                  <a:tcPr anchor="ctr"/>
                </a:tc>
                <a:tc>
                  <a:txBody>
                    <a:bodyPr/>
                    <a:lstStyle/>
                    <a:p>
                      <a:pPr algn="l"/>
                      <a:endParaRPr lang="en-ZA" sz="2000" dirty="0">
                        <a:latin typeface="+mn-lt"/>
                      </a:endParaRPr>
                    </a:p>
                  </a:txBody>
                  <a:tcPr anchor="ctr"/>
                </a:tc>
                <a:extLst>
                  <a:ext uri="{0D108BD9-81ED-4DB2-BD59-A6C34878D82A}">
                    <a16:rowId xmlns:a16="http://schemas.microsoft.com/office/drawing/2014/main" val="1909426992"/>
                  </a:ext>
                </a:extLst>
              </a:tr>
              <a:tr h="324791">
                <a:tc>
                  <a:txBody>
                    <a:bodyPr/>
                    <a:lstStyle/>
                    <a:p>
                      <a:pPr algn="l"/>
                      <a:endParaRPr lang="en-ZA" sz="2000" dirty="0">
                        <a:latin typeface="+mn-lt"/>
                      </a:endParaRPr>
                    </a:p>
                  </a:txBody>
                  <a:tcPr anchor="ctr"/>
                </a:tc>
                <a:tc>
                  <a:txBody>
                    <a:bodyPr/>
                    <a:lstStyle/>
                    <a:p>
                      <a:pPr algn="l"/>
                      <a:endParaRPr lang="en-ZA" sz="2000" dirty="0">
                        <a:latin typeface="+mn-lt"/>
                      </a:endParaRPr>
                    </a:p>
                  </a:txBody>
                  <a:tcPr anchor="ctr"/>
                </a:tc>
                <a:tc>
                  <a:txBody>
                    <a:bodyPr/>
                    <a:lstStyle/>
                    <a:p>
                      <a:pPr algn="l"/>
                      <a:endParaRPr lang="en-ZA" sz="2000" dirty="0">
                        <a:latin typeface="+mn-lt"/>
                      </a:endParaRPr>
                    </a:p>
                  </a:txBody>
                  <a:tcPr anchor="ctr"/>
                </a:tc>
                <a:extLst>
                  <a:ext uri="{0D108BD9-81ED-4DB2-BD59-A6C34878D82A}">
                    <a16:rowId xmlns:a16="http://schemas.microsoft.com/office/drawing/2014/main" val="4137942364"/>
                  </a:ext>
                </a:extLst>
              </a:tr>
              <a:tr h="324791">
                <a:tc>
                  <a:txBody>
                    <a:bodyPr/>
                    <a:lstStyle/>
                    <a:p>
                      <a:pPr algn="l"/>
                      <a:endParaRPr lang="en-ZA" sz="2000" dirty="0">
                        <a:latin typeface="+mn-lt"/>
                      </a:endParaRPr>
                    </a:p>
                  </a:txBody>
                  <a:tcPr anchor="ctr"/>
                </a:tc>
                <a:tc>
                  <a:txBody>
                    <a:bodyPr/>
                    <a:lstStyle/>
                    <a:p>
                      <a:pPr algn="l"/>
                      <a:endParaRPr lang="en-ZA" sz="2000" dirty="0">
                        <a:latin typeface="+mn-lt"/>
                      </a:endParaRPr>
                    </a:p>
                  </a:txBody>
                  <a:tcPr anchor="ctr"/>
                </a:tc>
                <a:tc>
                  <a:txBody>
                    <a:bodyPr/>
                    <a:lstStyle/>
                    <a:p>
                      <a:pPr algn="l"/>
                      <a:endParaRPr lang="en-ZA" sz="2000" dirty="0">
                        <a:latin typeface="+mn-lt"/>
                      </a:endParaRPr>
                    </a:p>
                  </a:txBody>
                  <a:tcPr anchor="ctr"/>
                </a:tc>
                <a:extLst>
                  <a:ext uri="{0D108BD9-81ED-4DB2-BD59-A6C34878D82A}">
                    <a16:rowId xmlns:a16="http://schemas.microsoft.com/office/drawing/2014/main" val="1971564425"/>
                  </a:ext>
                </a:extLst>
              </a:tr>
            </a:tbl>
          </a:graphicData>
        </a:graphic>
      </p:graphicFrame>
    </p:spTree>
    <p:extLst>
      <p:ext uri="{BB962C8B-B14F-4D97-AF65-F5344CB8AC3E}">
        <p14:creationId xmlns:p14="http://schemas.microsoft.com/office/powerpoint/2010/main" val="1910966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E289B7-90B8-492F-98EE-BB27ADEFD17D}"/>
              </a:ext>
            </a:extLst>
          </p:cNvPr>
          <p:cNvSpPr>
            <a:spLocks noGrp="1"/>
          </p:cNvSpPr>
          <p:nvPr>
            <p:ph type="title"/>
          </p:nvPr>
        </p:nvSpPr>
        <p:spPr/>
        <p:txBody>
          <a:bodyPr/>
          <a:lstStyle/>
          <a:p>
            <a:r>
              <a:rPr lang="en-ZA" dirty="0"/>
              <a:t>Heuristic Evaluation Form</a:t>
            </a:r>
          </a:p>
        </p:txBody>
      </p:sp>
      <p:graphicFrame>
        <p:nvGraphicFramePr>
          <p:cNvPr id="4" name="Table 3">
            <a:extLst>
              <a:ext uri="{FF2B5EF4-FFF2-40B4-BE49-F238E27FC236}">
                <a16:creationId xmlns:a16="http://schemas.microsoft.com/office/drawing/2014/main" id="{848AD659-5F65-4C8F-8175-FE0C15977E6C}"/>
              </a:ext>
            </a:extLst>
          </p:cNvPr>
          <p:cNvGraphicFramePr>
            <a:graphicFrameLocks noGrp="1"/>
          </p:cNvGraphicFramePr>
          <p:nvPr>
            <p:extLst>
              <p:ext uri="{D42A27DB-BD31-4B8C-83A1-F6EECF244321}">
                <p14:modId xmlns:p14="http://schemas.microsoft.com/office/powerpoint/2010/main" val="3933160547"/>
              </p:ext>
            </p:extLst>
          </p:nvPr>
        </p:nvGraphicFramePr>
        <p:xfrm>
          <a:off x="177801" y="761999"/>
          <a:ext cx="5918198" cy="5213499"/>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C00000"/>
                          </a:solidFill>
                          <a:effectLst/>
                          <a:latin typeface="+mj-lt"/>
                          <a:ea typeface="Yu Gothic Light" panose="020B0300000000000000" pitchFamily="34" charset="-128"/>
                          <a:cs typeface="Times New Roman" panose="02020603050405020304" pitchFamily="18" charset="0"/>
                        </a:rPr>
                        <a:t>Identify and Describe Issue</a:t>
                      </a:r>
                      <a:endParaRPr lang="en-ZA" sz="1800" b="0" kern="0" dirty="0">
                        <a:solidFill>
                          <a:srgbClr val="C0000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a:t>
                      </a:r>
                    </a:p>
                    <a:p>
                      <a:pPr algn="ctr">
                        <a:lnSpc>
                          <a:spcPct val="107000"/>
                        </a:lnSpc>
                        <a:spcAft>
                          <a:spcPts val="0"/>
                        </a:spcAft>
                      </a:pPr>
                      <a:r>
                        <a:rPr lang="en-ZA" sz="1200" i="1"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1</a:t>
                      </a: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Identify page and element:</a:t>
                      </a:r>
                      <a:r>
                        <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 e.g. Home Page</a:t>
                      </a:r>
                    </a:p>
                    <a:p>
                      <a:pPr>
                        <a:lnSpc>
                          <a:spcPct val="107000"/>
                        </a:lnSpc>
                        <a:spcAft>
                          <a:spcPts val="0"/>
                        </a:spcAft>
                      </a:pPr>
                      <a:r>
                        <a:rPr lang="en-ZA" sz="12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Create Tutorial - dropdown</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nSpc>
                          <a:spcPct val="107000"/>
                        </a:lnSpc>
                        <a:spcAft>
                          <a:spcPts val="0"/>
                        </a:spcAft>
                      </a:pPr>
                      <a:r>
                        <a:rPr lang="en-ZA" sz="11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H#</a:t>
                      </a:r>
                    </a:p>
                    <a:p>
                      <a:pPr algn="ctr">
                        <a:lnSpc>
                          <a:spcPct val="107000"/>
                        </a:lnSpc>
                        <a:spcAft>
                          <a:spcPts val="0"/>
                        </a:spcAft>
                      </a:pPr>
                      <a:r>
                        <a:rPr lang="en-ZA" sz="1200" b="1" i="0"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Match the system with the real world</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ZA" sz="9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Description: Rec </a:t>
                      </a:r>
                    </a:p>
                    <a:p>
                      <a:pPr algn="l">
                        <a:lnSpc>
                          <a:spcPct val="107000"/>
                        </a:lnSpc>
                        <a:spcAft>
                          <a:spcPts val="0"/>
                        </a:spcAft>
                      </a:pPr>
                      <a:r>
                        <a:rPr lang="en-ZA" sz="1100" b="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course name dropdown is below the topic dropdown, the logic in which these elements are arranged is not easy to follow .</a:t>
                      </a:r>
                      <a:endPar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graphicFrame>
        <p:nvGraphicFramePr>
          <p:cNvPr id="6" name="Table 5">
            <a:extLst>
              <a:ext uri="{FF2B5EF4-FFF2-40B4-BE49-F238E27FC236}">
                <a16:creationId xmlns:a16="http://schemas.microsoft.com/office/drawing/2014/main" id="{86C3215B-A3E7-45CC-B275-6C170A1977A4}"/>
              </a:ext>
            </a:extLst>
          </p:cNvPr>
          <p:cNvGraphicFramePr>
            <a:graphicFrameLocks noGrp="1"/>
          </p:cNvGraphicFramePr>
          <p:nvPr>
            <p:extLst>
              <p:ext uri="{D42A27DB-BD31-4B8C-83A1-F6EECF244321}">
                <p14:modId xmlns:p14="http://schemas.microsoft.com/office/powerpoint/2010/main" val="1247226001"/>
              </p:ext>
            </p:extLst>
          </p:nvPr>
        </p:nvGraphicFramePr>
        <p:xfrm>
          <a:off x="6096001" y="761999"/>
          <a:ext cx="5918198" cy="5293838"/>
        </p:xfrm>
        <a:graphic>
          <a:graphicData uri="http://schemas.openxmlformats.org/drawingml/2006/table">
            <a:tbl>
              <a:tblPr firstRow="1" firstCol="1" bandRow="1"/>
              <a:tblGrid>
                <a:gridCol w="246987">
                  <a:extLst>
                    <a:ext uri="{9D8B030D-6E8A-4147-A177-3AD203B41FA5}">
                      <a16:colId xmlns:a16="http://schemas.microsoft.com/office/drawing/2014/main" val="3321619387"/>
                    </a:ext>
                  </a:extLst>
                </a:gridCol>
                <a:gridCol w="5671211">
                  <a:extLst>
                    <a:ext uri="{9D8B030D-6E8A-4147-A177-3AD203B41FA5}">
                      <a16:colId xmlns:a16="http://schemas.microsoft.com/office/drawing/2014/main" val="1820227704"/>
                    </a:ext>
                  </a:extLst>
                </a:gridCol>
              </a:tblGrid>
              <a:tr h="638781">
                <a:tc gridSpan="2">
                  <a:txBody>
                    <a:bodyPr/>
                    <a:lstStyle/>
                    <a:p>
                      <a:pPr algn="ctr">
                        <a:spcBef>
                          <a:spcPts val="1200"/>
                        </a:spcBef>
                        <a:spcAft>
                          <a:spcPts val="0"/>
                        </a:spcAft>
                      </a:pPr>
                      <a:r>
                        <a:rPr lang="en-ZA" sz="2400" b="0" kern="0" dirty="0">
                          <a:solidFill>
                            <a:srgbClr val="004D40"/>
                          </a:solidFill>
                          <a:effectLst/>
                          <a:latin typeface="+mj-lt"/>
                          <a:ea typeface="Yu Gothic Light" panose="020B0300000000000000" pitchFamily="34" charset="-128"/>
                          <a:cs typeface="Times New Roman" panose="02020603050405020304" pitchFamily="18" charset="0"/>
                        </a:rPr>
                        <a:t>Solution</a:t>
                      </a:r>
                      <a:endParaRPr lang="en-ZA" sz="1800" b="0" kern="0" dirty="0">
                        <a:solidFill>
                          <a:srgbClr val="004D40"/>
                        </a:solidFill>
                        <a:effectLst/>
                        <a:latin typeface="+mj-lt"/>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hMerge="1">
                  <a:txBody>
                    <a:bodyPr/>
                    <a:lstStyle/>
                    <a:p>
                      <a:endParaRPr lang="en-ZA"/>
                    </a:p>
                  </a:txBody>
                  <a:tcPr/>
                </a:tc>
                <a:extLst>
                  <a:ext uri="{0D108BD9-81ED-4DB2-BD59-A6C34878D82A}">
                    <a16:rowId xmlns:a16="http://schemas.microsoft.com/office/drawing/2014/main" val="3315525738"/>
                  </a:ext>
                </a:extLst>
              </a:tr>
              <a:tr h="653531">
                <a:tc>
                  <a:txBody>
                    <a:bodyPr/>
                    <a:lstStyle/>
                    <a:p>
                      <a:pPr algn="ctr">
                        <a:lnSpc>
                          <a:spcPct val="107000"/>
                        </a:lnSpc>
                        <a:spcAft>
                          <a:spcPts val="0"/>
                        </a:spcAft>
                      </a:pPr>
                      <a:r>
                        <a:rPr lang="en-ZA" sz="1200" b="1" dirty="0">
                          <a:solidFill>
                            <a:srgbClr val="B71C1C"/>
                          </a:solidFill>
                          <a:effectLst/>
                          <a:latin typeface="Arial" panose="020B0604020202020204" pitchFamily="34" charset="0"/>
                          <a:ea typeface="Calibri" panose="020F0502020204030204" pitchFamily="34" charset="0"/>
                          <a:cs typeface="Times New Roman" panose="02020603050405020304" pitchFamily="18" charset="0"/>
                        </a:rPr>
                        <a:t>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Evaluator Design Advice:</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marL="0" algn="l" defTabSz="914400" rtl="0" eaLnBrk="1" latinLnBrk="0" hangingPunct="1">
                        <a:lnSpc>
                          <a:spcPct val="107000"/>
                        </a:lnSpc>
                        <a:spcAft>
                          <a:spcPts val="0"/>
                        </a:spcAft>
                      </a:pPr>
                      <a:r>
                        <a:rPr lang="en-ZA" sz="11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The course name should be above the topic dropdown. The tutor should be asked to select the course name first and then select the topic they want to teach within the selected course.</a:t>
                      </a: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323965914"/>
                  </a:ext>
                </a:extLst>
              </a:tr>
              <a:tr h="871375">
                <a:tc>
                  <a:txBody>
                    <a:bodyPr/>
                    <a:lstStyle/>
                    <a:p>
                      <a:pPr algn="ctr">
                        <a:lnSpc>
                          <a:spcPct val="107000"/>
                        </a:lnSpc>
                        <a:spcAft>
                          <a:spcPts val="0"/>
                        </a:spcAft>
                      </a:pPr>
                      <a:r>
                        <a:rPr lang="en-ZA" sz="1200" b="1" i="0"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l">
                        <a:lnSpc>
                          <a:spcPct val="107000"/>
                        </a:lnSpc>
                        <a:spcAft>
                          <a:spcPts val="0"/>
                        </a:spcAft>
                      </a:pPr>
                      <a:r>
                        <a:rPr lang="en-ZA" sz="1200" b="1"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Team Solution:</a:t>
                      </a:r>
                      <a:endParaRPr lang="en-ZA" sz="1200" b="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endParaRPr>
                    </a:p>
                    <a:p>
                      <a:pPr algn="l">
                        <a:lnSpc>
                          <a:spcPct val="107000"/>
                        </a:lnSpc>
                        <a:spcAft>
                          <a:spcPts val="0"/>
                        </a:spcAft>
                      </a:pPr>
                      <a:r>
                        <a:rPr lang="en-US" sz="900" kern="120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We have switched</a:t>
                      </a:r>
                      <a:r>
                        <a:rPr lang="en-US" sz="900" kern="1200" baseline="0" dirty="0" smtClean="0">
                          <a:solidFill>
                            <a:schemeClr val="tx1"/>
                          </a:solidFill>
                          <a:effectLst/>
                          <a:latin typeface="Arial" panose="020B0604020202020204" pitchFamily="34" charset="0"/>
                          <a:ea typeface="Calibri" panose="020F0502020204030204" pitchFamily="34" charset="0"/>
                          <a:cs typeface="Times New Roman" panose="02020603050405020304" pitchFamily="18" charset="0"/>
                        </a:rPr>
                        <a:t> the positions of topic and course</a:t>
                      </a:r>
                      <a:endParaRPr lang="en-ZA" sz="90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1802691231"/>
                  </a:ext>
                </a:extLst>
              </a:tr>
              <a:tr h="3049812">
                <a:tc>
                  <a:txBody>
                    <a:bodyPr/>
                    <a:lstStyle/>
                    <a:p>
                      <a:pPr algn="ctr">
                        <a:lnSpc>
                          <a:spcPct val="107000"/>
                        </a:lnSpc>
                        <a:spcAft>
                          <a:spcPts val="0"/>
                        </a:spcAft>
                      </a:pPr>
                      <a:r>
                        <a:rPr lang="en-ZA" sz="1100" b="1" kern="1200" dirty="0">
                          <a:solidFill>
                            <a:schemeClr val="bg1">
                              <a:lumMod val="50000"/>
                            </a:schemeClr>
                          </a:solidFill>
                          <a:effectLst/>
                          <a:latin typeface="Arial" panose="020B0604020202020204" pitchFamily="34" charset="0"/>
                          <a:ea typeface="Calibri" panose="020F0502020204030204" pitchFamily="34" charset="0"/>
                          <a:cs typeface="Times New Roman" panose="02020603050405020304" pitchFamily="18" charset="0"/>
                        </a:rPr>
                        <a:t>Screenshot </a:t>
                      </a:r>
                      <a:r>
                        <a:rPr lang="en-ZA" sz="12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rPr>
                        <a:t>T</a:t>
                      </a:r>
                      <a:endParaRPr lang="en-ZA" sz="1100" b="1" kern="1200" dirty="0">
                        <a:solidFill>
                          <a:srgbClr val="004D40"/>
                        </a:solidFill>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vert="vert27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nSpc>
                          <a:spcPct val="107000"/>
                        </a:lnSpc>
                        <a:spcAft>
                          <a:spcPts val="0"/>
                        </a:spcAft>
                      </a:pPr>
                      <a:endParaRPr lang="en-ZA" sz="900" dirty="0">
                        <a:effectLst/>
                        <a:latin typeface="Arial" panose="020B0604020202020204" pitchFamily="34" charset="0"/>
                        <a:ea typeface="Calibri" panose="020F0502020204030204" pitchFamily="34" charset="0"/>
                        <a:cs typeface="Times New Roman" panose="02020603050405020304" pitchFamily="18" charset="0"/>
                      </a:endParaRPr>
                    </a:p>
                  </a:txBody>
                  <a:tcPr marL="35580" marR="35580" marT="0" marB="0">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964734001"/>
                  </a:ext>
                </a:extLst>
              </a:tr>
            </a:tbl>
          </a:graphicData>
        </a:graphic>
      </p:graphicFrame>
      <p:sp>
        <p:nvSpPr>
          <p:cNvPr id="2" name="Rectangle 1">
            <a:extLst>
              <a:ext uri="{FF2B5EF4-FFF2-40B4-BE49-F238E27FC236}">
                <a16:creationId xmlns:a16="http://schemas.microsoft.com/office/drawing/2014/main" id="{2D6D8B4D-66C1-4B57-813E-2272E662F048}"/>
              </a:ext>
            </a:extLst>
          </p:cNvPr>
          <p:cNvSpPr/>
          <p:nvPr/>
        </p:nvSpPr>
        <p:spPr>
          <a:xfrm>
            <a:off x="6666613" y="5975498"/>
            <a:ext cx="5347585" cy="861774"/>
          </a:xfrm>
          <a:prstGeom prst="rect">
            <a:avLst/>
          </a:prstGeom>
        </p:spPr>
        <p:txBody>
          <a:bodyPr wrap="square">
            <a:spAutoFit/>
          </a:bodyPr>
          <a:lstStyle/>
          <a:p>
            <a:pPr lvl="0">
              <a:defRPr/>
            </a:pPr>
            <a:r>
              <a:rPr lang="en-ZA" sz="1000" b="1" dirty="0">
                <a:solidFill>
                  <a:srgbClr val="6F6F6F"/>
                </a:solidFill>
                <a:latin typeface="Arial" panose="020B0604020202020204" pitchFamily="34" charset="0"/>
              </a:rPr>
              <a:t>0 </a:t>
            </a:r>
            <a:r>
              <a:rPr lang="en-ZA" sz="1000" dirty="0">
                <a:solidFill>
                  <a:srgbClr val="6F6F6F"/>
                </a:solidFill>
                <a:latin typeface="Arial" panose="020B0604020202020204" pitchFamily="34" charset="0"/>
              </a:rPr>
              <a:t>= I don't agree that this is a usability problem at all.</a:t>
            </a:r>
            <a:endParaRPr lang="en-ZA" sz="1000" dirty="0">
              <a:solidFill>
                <a:prstClr val="black"/>
              </a:solidFill>
            </a:endParaRPr>
          </a:p>
          <a:p>
            <a:pPr lvl="0">
              <a:defRPr/>
            </a:pPr>
            <a:r>
              <a:rPr lang="en-ZA" sz="1000" b="1" dirty="0">
                <a:solidFill>
                  <a:srgbClr val="6F6F6F"/>
                </a:solidFill>
                <a:latin typeface="Arial" panose="020B0604020202020204" pitchFamily="34" charset="0"/>
              </a:rPr>
              <a:t>1 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Cosmetic problem only</a:t>
            </a:r>
            <a:r>
              <a:rPr lang="en-ZA" sz="1000" dirty="0">
                <a:solidFill>
                  <a:srgbClr val="6F6F6F"/>
                </a:solidFill>
                <a:latin typeface="Arial" panose="020B0604020202020204" pitchFamily="34" charset="0"/>
              </a:rPr>
              <a:t>: need not be fixed unless extra time is available on project.</a:t>
            </a:r>
            <a:r>
              <a:rPr lang="en-ZA" sz="1000" dirty="0">
                <a:solidFill>
                  <a:prstClr val="black"/>
                </a:solidFill>
              </a:rPr>
              <a:t/>
            </a:r>
            <a:br>
              <a:rPr lang="en-ZA" sz="1000" dirty="0">
                <a:solidFill>
                  <a:prstClr val="black"/>
                </a:solidFill>
              </a:rPr>
            </a:br>
            <a:r>
              <a:rPr lang="en-ZA" sz="1000" b="1" dirty="0">
                <a:solidFill>
                  <a:srgbClr val="6F6F6F"/>
                </a:solidFill>
                <a:latin typeface="Arial" panose="020B0604020202020204" pitchFamily="34" charset="0"/>
              </a:rPr>
              <a:t>2 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Minor usability problem</a:t>
            </a:r>
            <a:r>
              <a:rPr lang="en-ZA" sz="1000" dirty="0">
                <a:solidFill>
                  <a:srgbClr val="6F6F6F"/>
                </a:solidFill>
                <a:latin typeface="Arial" panose="020B0604020202020204" pitchFamily="34" charset="0"/>
              </a:rPr>
              <a:t>: fixing this should be given low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3 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Major usability problem</a:t>
            </a:r>
            <a:r>
              <a:rPr lang="en-ZA" sz="1000" dirty="0">
                <a:solidFill>
                  <a:srgbClr val="6F6F6F"/>
                </a:solidFill>
                <a:latin typeface="Arial" panose="020B0604020202020204" pitchFamily="34" charset="0"/>
              </a:rPr>
              <a:t>: important to fix, so should be given high priority.</a:t>
            </a:r>
            <a:endParaRPr lang="en-ZA" sz="1000" dirty="0">
              <a:solidFill>
                <a:prstClr val="black"/>
              </a:solidFill>
            </a:endParaRPr>
          </a:p>
          <a:p>
            <a:pPr lvl="0">
              <a:defRPr/>
            </a:pPr>
            <a:r>
              <a:rPr lang="en-ZA" sz="1000" b="1" dirty="0">
                <a:solidFill>
                  <a:srgbClr val="6F6F6F"/>
                </a:solidFill>
                <a:latin typeface="Arial" panose="020B0604020202020204" pitchFamily="34" charset="0"/>
              </a:rPr>
              <a:t>4 </a:t>
            </a:r>
            <a:r>
              <a:rPr lang="en-ZA" sz="1000" dirty="0">
                <a:solidFill>
                  <a:srgbClr val="6F6F6F"/>
                </a:solidFill>
                <a:latin typeface="Arial" panose="020B0604020202020204" pitchFamily="34" charset="0"/>
              </a:rPr>
              <a:t>= </a:t>
            </a:r>
            <a:r>
              <a:rPr lang="en-ZA" sz="1000" b="1" i="1" dirty="0">
                <a:solidFill>
                  <a:srgbClr val="6F6F6F"/>
                </a:solidFill>
                <a:latin typeface="Arial" panose="020B0604020202020204" pitchFamily="34" charset="0"/>
              </a:rPr>
              <a:t>Usability catastrophe</a:t>
            </a:r>
            <a:r>
              <a:rPr lang="en-ZA" sz="1000" dirty="0">
                <a:solidFill>
                  <a:srgbClr val="6F6F6F"/>
                </a:solidFill>
                <a:latin typeface="Arial" panose="020B0604020202020204" pitchFamily="34" charset="0"/>
              </a:rPr>
              <a:t>: imperative to fix this before product can be released.</a:t>
            </a:r>
            <a:endParaRPr lang="en-ZA" sz="1000" dirty="0">
              <a:solidFill>
                <a:prstClr val="black"/>
              </a:solidFill>
            </a:endParaRPr>
          </a:p>
        </p:txBody>
      </p:sp>
      <p:graphicFrame>
        <p:nvGraphicFramePr>
          <p:cNvPr id="8" name="Table 7">
            <a:extLst>
              <a:ext uri="{FF2B5EF4-FFF2-40B4-BE49-F238E27FC236}">
                <a16:creationId xmlns:a16="http://schemas.microsoft.com/office/drawing/2014/main" id="{D9ED71AA-ED4C-4828-BDF6-AAC1F25F9816}"/>
              </a:ext>
            </a:extLst>
          </p:cNvPr>
          <p:cNvGraphicFramePr>
            <a:graphicFrameLocks noGrp="1"/>
          </p:cNvGraphicFramePr>
          <p:nvPr>
            <p:extLst>
              <p:ext uri="{D42A27DB-BD31-4B8C-83A1-F6EECF244321}">
                <p14:modId xmlns:p14="http://schemas.microsoft.com/office/powerpoint/2010/main" val="3937198524"/>
              </p:ext>
            </p:extLst>
          </p:nvPr>
        </p:nvGraphicFramePr>
        <p:xfrm>
          <a:off x="177801" y="5975496"/>
          <a:ext cx="5918200" cy="765546"/>
        </p:xfrm>
        <a:graphic>
          <a:graphicData uri="http://schemas.openxmlformats.org/drawingml/2006/table">
            <a:tbl>
              <a:tblPr firstRow="1" firstCol="1" bandRow="1"/>
              <a:tblGrid>
                <a:gridCol w="1479550">
                  <a:extLst>
                    <a:ext uri="{9D8B030D-6E8A-4147-A177-3AD203B41FA5}">
                      <a16:colId xmlns:a16="http://schemas.microsoft.com/office/drawing/2014/main" val="3321619387"/>
                    </a:ext>
                  </a:extLst>
                </a:gridCol>
                <a:gridCol w="1479550">
                  <a:extLst>
                    <a:ext uri="{9D8B030D-6E8A-4147-A177-3AD203B41FA5}">
                      <a16:colId xmlns:a16="http://schemas.microsoft.com/office/drawing/2014/main" val="3974001343"/>
                    </a:ext>
                  </a:extLst>
                </a:gridCol>
                <a:gridCol w="1479550">
                  <a:extLst>
                    <a:ext uri="{9D8B030D-6E8A-4147-A177-3AD203B41FA5}">
                      <a16:colId xmlns:a16="http://schemas.microsoft.com/office/drawing/2014/main" val="3145448684"/>
                    </a:ext>
                  </a:extLst>
                </a:gridCol>
                <a:gridCol w="1479550">
                  <a:extLst>
                    <a:ext uri="{9D8B030D-6E8A-4147-A177-3AD203B41FA5}">
                      <a16:colId xmlns:a16="http://schemas.microsoft.com/office/drawing/2014/main" val="4008534004"/>
                    </a:ext>
                  </a:extLst>
                </a:gridCol>
              </a:tblGrid>
              <a:tr h="255183">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Severity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Frequency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Impact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spcBef>
                          <a:spcPts val="1200"/>
                        </a:spcBef>
                        <a:spcAft>
                          <a:spcPts val="0"/>
                        </a:spcAft>
                      </a:pPr>
                      <a:r>
                        <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rPr>
                        <a:t>Persistence </a:t>
                      </a:r>
                      <a:r>
                        <a:rPr lang="en-ZA" sz="1200" b="1" kern="1200" dirty="0">
                          <a:solidFill>
                            <a:srgbClr val="B71C1C"/>
                          </a:solidFill>
                          <a:effectLst/>
                          <a:latin typeface="Arial" panose="020B0604020202020204" pitchFamily="34" charset="0"/>
                          <a:ea typeface="Yu Gothic Light" panose="020B0300000000000000" pitchFamily="34" charset="-128"/>
                          <a:cs typeface="Times New Roman" panose="02020603050405020304" pitchFamily="18" charset="0"/>
                        </a:rPr>
                        <a:t>E</a:t>
                      </a:r>
                      <a:endParaRPr lang="en-ZA" sz="1100" b="1" kern="1200" dirty="0">
                        <a:solidFill>
                          <a:schemeClr val="bg1">
                            <a:lumMod val="50000"/>
                          </a:schemeClr>
                        </a:solidFill>
                        <a:effectLst/>
                        <a:latin typeface="Arial" panose="020B0604020202020204" pitchFamily="34" charset="0"/>
                        <a:ea typeface="Yu Gothic Light" panose="020B0300000000000000" pitchFamily="34" charset="-128"/>
                        <a:cs typeface="Times New Roman" panose="02020603050405020304" pitchFamily="18" charset="0"/>
                      </a:endParaRP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315525738"/>
                  </a:ext>
                </a:extLst>
              </a:tr>
              <a:tr h="510363">
                <a:tc>
                  <a:txBody>
                    <a:bodyPr/>
                    <a:lstStyle/>
                    <a:p>
                      <a:pPr algn="ctr">
                        <a:lnSpc>
                          <a:spcPct val="107000"/>
                        </a:lnSpc>
                        <a:spcAft>
                          <a:spcPts val="0"/>
                        </a:spcAft>
                      </a:pPr>
                      <a:r>
                        <a:rPr lang="en-ZA" sz="1400" b="1" i="0" kern="1200" dirty="0">
                          <a:solidFill>
                            <a:schemeClr val="tx1"/>
                          </a:solidFill>
                          <a:effectLst/>
                          <a:latin typeface="Arial" panose="020B0604020202020204" pitchFamily="34" charset="0"/>
                          <a:ea typeface="Calibri" panose="020F0502020204030204" pitchFamily="34" charset="0"/>
                          <a:cs typeface="Times New Roman" panose="02020603050405020304" pitchFamily="18" charset="0"/>
                        </a:rPr>
                        <a:t>3</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common</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Difficult to overcome</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tc>
                  <a:txBody>
                    <a:bodyPr/>
                    <a:lstStyle/>
                    <a:p>
                      <a:pPr algn="ctr">
                        <a:lnSpc>
                          <a:spcPct val="107000"/>
                        </a:lnSpc>
                        <a:spcAft>
                          <a:spcPts val="0"/>
                        </a:spcAft>
                      </a:pPr>
                      <a:r>
                        <a:rPr lang="en-ZA" sz="1400" b="1" i="0" dirty="0">
                          <a:effectLst/>
                          <a:latin typeface="Arial" panose="020B0604020202020204" pitchFamily="34" charset="0"/>
                          <a:ea typeface="Calibri" panose="020F0502020204030204" pitchFamily="34" charset="0"/>
                          <a:cs typeface="Times New Roman" panose="02020603050405020304" pitchFamily="18" charset="0"/>
                        </a:rPr>
                        <a:t>Persistent, until fixed</a:t>
                      </a:r>
                    </a:p>
                  </a:txBody>
                  <a:tcPr marL="35580" marR="35580" marT="0" marB="0" anchor="ctr">
                    <a:lnL w="12700" cap="flat" cmpd="sng" algn="ctr">
                      <a:solidFill>
                        <a:srgbClr val="BFBFBF"/>
                      </a:solidFill>
                      <a:prstDash val="solid"/>
                      <a:round/>
                      <a:headEnd type="none" w="med" len="med"/>
                      <a:tailEnd type="none" w="med" len="med"/>
                    </a:lnL>
                    <a:lnR w="12700" cap="flat" cmpd="sng" algn="ctr">
                      <a:solidFill>
                        <a:srgbClr val="BFBFBF"/>
                      </a:solidFill>
                      <a:prstDash val="solid"/>
                      <a:round/>
                      <a:headEnd type="none" w="med" len="med"/>
                      <a:tailEnd type="none" w="med" len="med"/>
                    </a:lnR>
                    <a:lnT w="12700" cap="flat" cmpd="sng" algn="ctr">
                      <a:solidFill>
                        <a:srgbClr val="BFBFBF"/>
                      </a:solidFill>
                      <a:prstDash val="solid"/>
                      <a:round/>
                      <a:headEnd type="none" w="med" len="med"/>
                      <a:tailEnd type="none" w="med" len="med"/>
                    </a:lnT>
                    <a:lnB w="12700" cap="flat" cmpd="sng" algn="ctr">
                      <a:solidFill>
                        <a:srgbClr val="BFBFBF"/>
                      </a:solidFill>
                      <a:prstDash val="solid"/>
                      <a:round/>
                      <a:headEnd type="none" w="med" len="med"/>
                      <a:tailEnd type="none" w="med" len="med"/>
                    </a:lnB>
                  </a:tcPr>
                </a:tc>
                <a:extLst>
                  <a:ext uri="{0D108BD9-81ED-4DB2-BD59-A6C34878D82A}">
                    <a16:rowId xmlns:a16="http://schemas.microsoft.com/office/drawing/2014/main" val="3898010477"/>
                  </a:ext>
                </a:extLst>
              </a:tr>
            </a:tbl>
          </a:graphicData>
        </a:graphic>
      </p:graphicFrame>
      <p:sp>
        <p:nvSpPr>
          <p:cNvPr id="9" name="Rectangle 8">
            <a:extLst>
              <a:ext uri="{FF2B5EF4-FFF2-40B4-BE49-F238E27FC236}">
                <a16:creationId xmlns:a16="http://schemas.microsoft.com/office/drawing/2014/main" id="{09EFFE49-69F5-45B5-ABDC-D796431A09EA}"/>
              </a:ext>
            </a:extLst>
          </p:cNvPr>
          <p:cNvSpPr/>
          <p:nvPr/>
        </p:nvSpPr>
        <p:spPr>
          <a:xfrm rot="16200000">
            <a:off x="6099869" y="6227463"/>
            <a:ext cx="765546" cy="261610"/>
          </a:xfrm>
          <a:prstGeom prst="rect">
            <a:avLst/>
          </a:prstGeom>
        </p:spPr>
        <p:txBody>
          <a:bodyPr wrap="square">
            <a:spAutoFit/>
          </a:bodyPr>
          <a:lstStyle/>
          <a:p>
            <a:r>
              <a:rPr lang="en-ZA" sz="1100" b="1" dirty="0">
                <a:solidFill>
                  <a:schemeClr val="bg1">
                    <a:lumMod val="50000"/>
                  </a:schemeClr>
                </a:solidFill>
                <a:latin typeface="Arial" panose="020B0604020202020204" pitchFamily="34" charset="0"/>
                <a:ea typeface="Calibri" panose="020F0502020204030204" pitchFamily="34" charset="0"/>
                <a:cs typeface="Times New Roman" panose="02020603050405020304" pitchFamily="18" charset="0"/>
              </a:rPr>
              <a:t>Severity</a:t>
            </a:r>
            <a:endParaRPr lang="en-ZA" dirty="0"/>
          </a:p>
        </p:txBody>
      </p:sp>
      <p:pic>
        <p:nvPicPr>
          <p:cNvPr id="11" name="Picture 10">
            <a:extLst>
              <a:ext uri="{FF2B5EF4-FFF2-40B4-BE49-F238E27FC236}">
                <a16:creationId xmlns:a16="http://schemas.microsoft.com/office/drawing/2014/main" id="{F5E5E146-760F-45F0-8D00-FEBF0992624F}"/>
              </a:ext>
            </a:extLst>
          </p:cNvPr>
          <p:cNvPicPr>
            <a:picLocks noChangeAspect="1"/>
          </p:cNvPicPr>
          <p:nvPr/>
        </p:nvPicPr>
        <p:blipFill rotWithShape="1">
          <a:blip r:embed="rId2">
            <a:extLst>
              <a:ext uri="{28A0092B-C50C-407E-A947-70E740481C1C}">
                <a14:useLocalDpi xmlns:a14="http://schemas.microsoft.com/office/drawing/2010/main" val="0"/>
              </a:ext>
            </a:extLst>
          </a:blip>
          <a:srcRect l="10491" t="7971" r="59447" b="16008"/>
          <a:stretch/>
        </p:blipFill>
        <p:spPr>
          <a:xfrm>
            <a:off x="463825" y="2941983"/>
            <a:ext cx="5486401" cy="281816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2023" y="3063248"/>
            <a:ext cx="4329470" cy="2992589"/>
          </a:xfrm>
          <a:prstGeom prst="rect">
            <a:avLst/>
          </a:prstGeom>
        </p:spPr>
      </p:pic>
    </p:spTree>
    <p:extLst>
      <p:ext uri="{BB962C8B-B14F-4D97-AF65-F5344CB8AC3E}">
        <p14:creationId xmlns:p14="http://schemas.microsoft.com/office/powerpoint/2010/main" val="3010943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14911</TotalTime>
  <Words>2182</Words>
  <Application>Microsoft Office PowerPoint</Application>
  <PresentationFormat>Widescreen</PresentationFormat>
  <Paragraphs>486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Yu Gothic Light</vt:lpstr>
      <vt:lpstr>Arial</vt:lpstr>
      <vt:lpstr>Calibri</vt:lpstr>
      <vt:lpstr>Century Gothic</vt:lpstr>
      <vt:lpstr>Times New Roman</vt:lpstr>
      <vt:lpstr>Office Theme</vt:lpstr>
      <vt:lpstr>PowerPoint Presentation</vt:lpstr>
      <vt:lpstr>Individual Assignment Description</vt:lpstr>
      <vt:lpstr>Individual Mark Criteria</vt:lpstr>
      <vt:lpstr>Team Assignment Description</vt:lpstr>
      <vt:lpstr>Team Mark Criteria</vt:lpstr>
      <vt:lpstr>Heuristics Form for the Evaluator</vt:lpstr>
      <vt:lpstr>Individual Details</vt:lpstr>
      <vt:lpstr>Team Details</vt:lpstr>
      <vt:lpstr>Heuristic Evaluation Form</vt:lpstr>
      <vt:lpstr>Heuristic Evaluation Form</vt:lpstr>
      <vt:lpstr>Heuristic Evaluation Form</vt:lpstr>
      <vt:lpstr>Heuristic Evaluation Form</vt:lpstr>
      <vt:lpstr>Heuristic Evaluation Form</vt:lpstr>
      <vt:lpstr>Heuristic Evaluation Form</vt:lpstr>
      <vt:lpstr>Heuristic Evaluation Form</vt:lpstr>
      <vt:lpstr>Heuristic Evaluation Form</vt:lpstr>
      <vt:lpstr>Heuristic Evaluation Form</vt:lpstr>
      <vt:lpstr>Heuristic Evaluation Form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Cinga Nyangintsimbi</dc:creator>
  <cp:lastModifiedBy>Raliqala, Topollo, (Mr) (s216703190)</cp:lastModifiedBy>
  <cp:revision>316</cp:revision>
  <dcterms:created xsi:type="dcterms:W3CDTF">2018-02-04T19:09:43Z</dcterms:created>
  <dcterms:modified xsi:type="dcterms:W3CDTF">2018-09-28T09:38:01Z</dcterms:modified>
</cp:coreProperties>
</file>