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0" r:id="rId11"/>
    <p:sldId id="282" r:id="rId12"/>
    <p:sldId id="281" r:id="rId13"/>
    <p:sldId id="283" r:id="rId14"/>
    <p:sldId id="284" r:id="rId15"/>
    <p:sldId id="290" r:id="rId16"/>
    <p:sldId id="287" r:id="rId17"/>
    <p:sldId id="291" r:id="rId18"/>
    <p:sldId id="292" r:id="rId19"/>
    <p:sldId id="293" r:id="rId20"/>
    <p:sldId id="288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9DD1-B9E7-4DD6-9992-DC45CF303F59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7A3B-5AB6-42BF-99AD-5119ADD71E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1414"/>
            <a:ext cx="9144000" cy="714380"/>
          </a:xfrm>
        </p:spPr>
        <p:txBody>
          <a:bodyPr>
            <a:noAutofit/>
          </a:bodyPr>
          <a:lstStyle/>
          <a:p>
            <a:r>
              <a:rPr lang="ru-RU" sz="3000" dirty="0"/>
              <a:t>Категории и базовые элементы нотации </a:t>
            </a:r>
            <a:r>
              <a:rPr lang="ru-RU" sz="3000" b="1" dirty="0"/>
              <a:t>BPMN</a:t>
            </a:r>
            <a:r>
              <a:rPr lang="ru-RU" sz="3000" dirty="0"/>
              <a:t> 2.0</a:t>
            </a:r>
            <a:endParaRPr lang="ru-RU" sz="3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857232"/>
            <a:ext cx="86677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428604"/>
          </a:xfrm>
        </p:spPr>
        <p:txBody>
          <a:bodyPr>
            <a:noAutofit/>
          </a:bodyPr>
          <a:lstStyle/>
          <a:p>
            <a:r>
              <a:rPr lang="ru-RU" sz="2500" dirty="0"/>
              <a:t>Модель процесса «Приготовление блинов» в нотации </a:t>
            </a:r>
            <a:r>
              <a:rPr lang="ru-RU" sz="2500" b="1" dirty="0"/>
              <a:t>BPMN</a:t>
            </a:r>
            <a:r>
              <a:rPr lang="ru-RU" sz="2500" dirty="0"/>
              <a:t> 2.0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9044017" cy="283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428604"/>
          </a:xfrm>
        </p:spPr>
        <p:txBody>
          <a:bodyPr>
            <a:noAutofit/>
          </a:bodyPr>
          <a:lstStyle/>
          <a:p>
            <a:r>
              <a:rPr lang="ru-RU" sz="2500" dirty="0"/>
              <a:t>Графическое обозначение соединяющих объектов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317" y="2285992"/>
            <a:ext cx="855485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/>
              <a:t>Модель процесса «Приготовление блинов» в нотации </a:t>
            </a:r>
            <a:r>
              <a:rPr lang="ru-RU" sz="2500" b="1" dirty="0"/>
              <a:t>BPMN</a:t>
            </a:r>
            <a:r>
              <a:rPr lang="ru-RU" sz="2500" dirty="0"/>
              <a:t> 2.0 с учетом участия исполнителя «</a:t>
            </a:r>
            <a:r>
              <a:rPr lang="ru-RU" sz="2500" b="1" dirty="0"/>
              <a:t>Помощник повара</a:t>
            </a:r>
            <a:r>
              <a:rPr lang="ru-RU" sz="2500" dirty="0"/>
              <a:t>»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000108"/>
            <a:ext cx="8858280" cy="484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6605609" cy="635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500" dirty="0"/>
              <a:t>Шаги построения модели процесса в нотации </a:t>
            </a:r>
            <a:r>
              <a:rPr lang="ru-RU" sz="2500" b="1" dirty="0"/>
              <a:t>BPMN</a:t>
            </a:r>
            <a:r>
              <a:rPr lang="ru-RU" sz="2500" dirty="0"/>
              <a:t> 2.0</a:t>
            </a:r>
          </a:p>
          <a:p>
            <a:pPr algn="r"/>
            <a:r>
              <a:rPr lang="ru-RU" sz="2300" b="1" dirty="0"/>
              <a:t>Процесс </a:t>
            </a:r>
          </a:p>
          <a:p>
            <a:pPr algn="r"/>
            <a:r>
              <a:rPr lang="ru-RU" sz="2300" b="1" dirty="0"/>
              <a:t>«Работа с яйцом»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8901143" cy="157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/>
              <a:t>Построение модели процесса в нотации </a:t>
            </a:r>
            <a:r>
              <a:rPr lang="ru-RU" sz="2500" b="1" dirty="0"/>
              <a:t>BPMN</a:t>
            </a:r>
            <a:r>
              <a:rPr lang="ru-RU" sz="2500" dirty="0"/>
              <a:t> 2.0 </a:t>
            </a:r>
          </a:p>
          <a:p>
            <a:pPr algn="ctr"/>
            <a:r>
              <a:rPr lang="ru-RU" sz="2500" dirty="0"/>
              <a:t>(Процесс «</a:t>
            </a:r>
            <a:r>
              <a:rPr lang="ru-RU" sz="2500" b="1" dirty="0"/>
              <a:t>Действия мышки</a:t>
            </a:r>
            <a:r>
              <a:rPr lang="ru-RU" sz="2500" dirty="0"/>
              <a:t>»)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53" y="428604"/>
            <a:ext cx="7609185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714480" y="1571612"/>
            <a:ext cx="4143404" cy="54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Модель процесса в нотации BPMN 2.0 (Процесс «Работа с яйцом»)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4810" y="1385888"/>
            <a:ext cx="1857388" cy="72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43504" y="571480"/>
            <a:ext cx="2857520" cy="1543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5410" y="2138363"/>
            <a:ext cx="6462738" cy="150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28728" y="3681410"/>
            <a:ext cx="6500858" cy="174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53" y="428604"/>
            <a:ext cx="7609185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500694" y="571480"/>
            <a:ext cx="2500330" cy="1543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38283" y="2138363"/>
            <a:ext cx="4119864" cy="150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28728" y="3681410"/>
            <a:ext cx="6500858" cy="174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728" y="3429000"/>
            <a:ext cx="6500858" cy="219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53" y="428604"/>
            <a:ext cx="7609185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500694" y="571480"/>
            <a:ext cx="2500330" cy="1543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9257" y="2138363"/>
            <a:ext cx="2428890" cy="150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72066" y="3681410"/>
            <a:ext cx="2857520" cy="174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71934" y="2857496"/>
            <a:ext cx="3857652" cy="791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83366" y="4755830"/>
            <a:ext cx="1285884" cy="60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53" y="428604"/>
            <a:ext cx="7609185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500694" y="571480"/>
            <a:ext cx="2500330" cy="1543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9257" y="2138363"/>
            <a:ext cx="2428890" cy="150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72066" y="3681410"/>
            <a:ext cx="2857520" cy="121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71934" y="2857496"/>
            <a:ext cx="3857652" cy="791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/>
              <a:t>Модель процесса в нотации BPMN 2.0 (Процесс «Работа с яйцом»)</a:t>
            </a:r>
            <a:endParaRPr lang="ru-RU" sz="23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53" y="428604"/>
            <a:ext cx="7609185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1414"/>
            <a:ext cx="9144000" cy="714380"/>
          </a:xfrm>
        </p:spPr>
        <p:txBody>
          <a:bodyPr>
            <a:noAutofit/>
          </a:bodyPr>
          <a:lstStyle/>
          <a:p>
            <a:r>
              <a:rPr lang="ru-RU" sz="3000" dirty="0"/>
              <a:t>Графическое обозначение пула и дорожек в нотации </a:t>
            </a:r>
            <a:r>
              <a:rPr lang="ru-RU" sz="3000" b="1" dirty="0"/>
              <a:t>BPMN</a:t>
            </a:r>
            <a:r>
              <a:rPr lang="ru-RU" sz="3000" dirty="0"/>
              <a:t> 2.0</a:t>
            </a:r>
            <a:endParaRPr lang="ru-RU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038225"/>
            <a:ext cx="70294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Графическое изображение свернутого и развернутого </a:t>
            </a:r>
            <a:r>
              <a:rPr lang="ru-RU" sz="2400" dirty="0" err="1"/>
              <a:t>подпроцесса</a:t>
            </a:r>
            <a:r>
              <a:rPr lang="ru-RU" sz="2400" dirty="0"/>
              <a:t> в</a:t>
            </a:r>
            <a:r>
              <a:rPr lang="en-US" sz="2400" dirty="0"/>
              <a:t> </a:t>
            </a:r>
            <a:r>
              <a:rPr lang="ru-RU" sz="2400" dirty="0"/>
              <a:t>нотации </a:t>
            </a:r>
            <a:r>
              <a:rPr lang="en-US" sz="2400" b="1" dirty="0"/>
              <a:t>BPMN</a:t>
            </a:r>
            <a:r>
              <a:rPr lang="en-US" sz="2400" dirty="0"/>
              <a:t> 2.0</a:t>
            </a:r>
            <a:endParaRPr lang="ru-RU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928670"/>
            <a:ext cx="4238637" cy="211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321468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Графическое обозначение </a:t>
            </a:r>
            <a:r>
              <a:rPr lang="en-US" sz="2400" b="1" dirty="0"/>
              <a:t>Ad-hoc</a:t>
            </a:r>
            <a:r>
              <a:rPr lang="en-US" sz="2400" dirty="0"/>
              <a:t> </a:t>
            </a:r>
            <a:r>
              <a:rPr lang="ru-RU" sz="2400" dirty="0"/>
              <a:t>процесса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3786190"/>
            <a:ext cx="5629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Использование </a:t>
            </a:r>
            <a:r>
              <a:rPr lang="ru-RU" sz="2400" dirty="0" err="1"/>
              <a:t>ad-hoc</a:t>
            </a:r>
            <a:r>
              <a:rPr lang="ru-RU" sz="2400" dirty="0"/>
              <a:t> процесса в модели «Приготовление блинов»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69" y="642918"/>
            <a:ext cx="9095963" cy="524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Графическое представление задач «Циклическое действие» и</a:t>
            </a:r>
          </a:p>
          <a:p>
            <a:pPr algn="ctr"/>
            <a:r>
              <a:rPr lang="ru-RU" sz="2400" dirty="0"/>
              <a:t>«Множественный экземпляр»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38" y="928670"/>
            <a:ext cx="4810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52400" y="285749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Модель процесса «Проведение мысленного эксперимента»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0" y="3500438"/>
            <a:ext cx="70485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1429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Типы задач в нотации </a:t>
            </a:r>
            <a:r>
              <a:rPr lang="ru-RU" sz="2400" b="1" dirty="0"/>
              <a:t>BPMN</a:t>
            </a:r>
            <a:r>
              <a:rPr lang="ru-RU" sz="2400" dirty="0"/>
              <a:t> 2.0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142984"/>
            <a:ext cx="8315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Фрагмент модели процесса «Распределение</a:t>
            </a:r>
            <a:r>
              <a:rPr lang="en-US" sz="2400" dirty="0"/>
              <a:t> </a:t>
            </a:r>
            <a:r>
              <a:rPr lang="ru-RU" sz="2400"/>
              <a:t>студентов»</a:t>
            </a:r>
            <a:endParaRPr lang="ru-RU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466747"/>
            <a:ext cx="859155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Модель процесса «Работа </a:t>
            </a:r>
            <a:r>
              <a:rPr lang="ru-RU" sz="2000" dirty="0" err="1"/>
              <a:t>антикафе</a:t>
            </a:r>
            <a:r>
              <a:rPr lang="ru-RU" sz="2000" dirty="0"/>
              <a:t> в обычном режиме»</a:t>
            </a:r>
          </a:p>
          <a:p>
            <a:pPr algn="ctr"/>
            <a:r>
              <a:rPr lang="ru-RU" sz="2000" dirty="0"/>
              <a:t>(точка зрения — Администратор)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036755" cy="24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362447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Фрагмент модели процесса «Производство тортов на фабрике» (действия пекаря)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4195953"/>
            <a:ext cx="9001156" cy="194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57166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dirty="0"/>
              <a:t>Графическое представление развилок (шлюзов)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876"/>
            <a:ext cx="8021892" cy="214314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100" y="1214422"/>
            <a:ext cx="7825552" cy="216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428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Характеристики логических операторов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30993"/>
            <a:ext cx="7096147" cy="615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Особенности использования сложного оператора </a:t>
            </a:r>
          </a:p>
          <a:p>
            <a:pPr algn="ctr"/>
            <a:r>
              <a:rPr lang="ru-RU" sz="2400" dirty="0"/>
              <a:t>(комплексная развилка)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785794"/>
            <a:ext cx="3143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1438" y="3692444"/>
            <a:ext cx="3857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/>
              <a:t>Использование комплексной развилки при моделировании процесса для мысленного эксперимента </a:t>
            </a:r>
          </a:p>
          <a:p>
            <a:pPr algn="r"/>
            <a:r>
              <a:rPr lang="ru-RU" sz="2000" dirty="0"/>
              <a:t>«Дилемма заключенного»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286124"/>
            <a:ext cx="4886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Использование параллельной развилки при моделировании </a:t>
            </a:r>
          </a:p>
          <a:p>
            <a:pPr algn="ctr"/>
            <a:r>
              <a:rPr lang="ru-RU" sz="2400" dirty="0"/>
              <a:t>процесса для мысленного эксперимента «Дилемма заключенного»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442072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714380"/>
          </a:xfrm>
        </p:spPr>
        <p:txBody>
          <a:bodyPr>
            <a:noAutofit/>
          </a:bodyPr>
          <a:lstStyle/>
          <a:p>
            <a:r>
              <a:rPr lang="ru-RU" sz="3500" dirty="0"/>
              <a:t>Графическое обозначение события в нотации </a:t>
            </a:r>
            <a:r>
              <a:rPr lang="ru-RU" sz="3500" b="1" dirty="0"/>
              <a:t>BPMN </a:t>
            </a:r>
            <a:r>
              <a:rPr lang="ru-RU" sz="3500" dirty="0"/>
              <a:t>2.0</a:t>
            </a:r>
            <a:endParaRPr lang="ru-RU" sz="3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8" y="1928802"/>
            <a:ext cx="5953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71604" y="3071810"/>
            <a:ext cx="16389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/>
              <a:t>Стартовое</a:t>
            </a:r>
          </a:p>
          <a:p>
            <a:pPr algn="ctr"/>
            <a:r>
              <a:rPr lang="ru-RU" sz="2500" dirty="0"/>
              <a:t>событие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3067292"/>
            <a:ext cx="23981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/>
              <a:t>Промежуточное</a:t>
            </a:r>
          </a:p>
          <a:p>
            <a:pPr algn="ctr"/>
            <a:r>
              <a:rPr lang="ru-RU" sz="2500" dirty="0"/>
              <a:t>событие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9322" y="3067292"/>
            <a:ext cx="21502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/>
              <a:t>Завершающее</a:t>
            </a:r>
          </a:p>
          <a:p>
            <a:pPr algn="ctr"/>
            <a:r>
              <a:rPr lang="ru-RU" sz="2500" dirty="0"/>
              <a:t>событие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Использование оператора «</a:t>
            </a:r>
            <a:r>
              <a:rPr lang="ru-RU" sz="2000" b="1" dirty="0"/>
              <a:t>или, управляемого событиями</a:t>
            </a:r>
            <a:r>
              <a:rPr lang="ru-RU" sz="2000" dirty="0"/>
              <a:t>» при</a:t>
            </a:r>
          </a:p>
          <a:p>
            <a:pPr algn="ctr"/>
            <a:r>
              <a:rPr lang="ru-RU" sz="2000" dirty="0"/>
              <a:t>моделировании процесса для мысленного эксперимента «Кот Шредингера»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785794"/>
            <a:ext cx="60198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357187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Использование оператора «</a:t>
            </a:r>
            <a:r>
              <a:rPr lang="ru-RU" sz="2000" b="1" dirty="0"/>
              <a:t>исключающего или, управляемого событиями</a:t>
            </a:r>
            <a:r>
              <a:rPr lang="ru-RU" sz="2000" dirty="0"/>
              <a:t>»</a:t>
            </a:r>
          </a:p>
          <a:p>
            <a:pPr algn="ctr"/>
            <a:r>
              <a:rPr lang="ru-RU" sz="2000" dirty="0"/>
              <a:t>при моделировании процесса для мысленного эксперимента «Кот Шредингера»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275" y="4286256"/>
            <a:ext cx="7029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Правило использования шлюзов при одновременном слиянии и</a:t>
            </a:r>
          </a:p>
          <a:p>
            <a:pPr algn="ctr"/>
            <a:r>
              <a:rPr lang="ru-RU" sz="2400" dirty="0"/>
              <a:t>разветвлении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4" y="2143116"/>
            <a:ext cx="9133750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Модель процесса для мысленного эксперимента </a:t>
            </a:r>
          </a:p>
          <a:p>
            <a:pPr algn="ctr"/>
            <a:r>
              <a:rPr lang="ru-RU" sz="2400" dirty="0"/>
              <a:t>«Дилемма заключенного»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24624"/>
            <a:ext cx="9144001" cy="434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Модель процесса для мысленного эксперимента</a:t>
            </a:r>
          </a:p>
          <a:p>
            <a:pPr algn="ctr"/>
            <a:r>
              <a:rPr lang="ru-RU" sz="2400" dirty="0"/>
              <a:t> «Кот Шредингера»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373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Типизация событий в нотации </a:t>
            </a:r>
            <a:r>
              <a:rPr lang="ru-RU" sz="2400" b="1" dirty="0"/>
              <a:t>BPMN</a:t>
            </a:r>
            <a:r>
              <a:rPr lang="ru-RU" sz="2400" dirty="0"/>
              <a:t> 2.0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419" y="642918"/>
            <a:ext cx="4815551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Характеристика типов событий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500042"/>
            <a:ext cx="68103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Характеристика типов событий (</a:t>
            </a:r>
            <a:r>
              <a:rPr lang="ru-RU" sz="2400" b="1" dirty="0"/>
              <a:t>продолжение</a:t>
            </a:r>
            <a:r>
              <a:rPr lang="ru-RU" sz="2400" dirty="0"/>
              <a:t>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b="96159"/>
          <a:stretch>
            <a:fillRect/>
          </a:stretch>
        </p:blipFill>
        <p:spPr bwMode="auto">
          <a:xfrm>
            <a:off x="1166813" y="500042"/>
            <a:ext cx="6810375" cy="23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714356"/>
            <a:ext cx="67818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3950" y="3829071"/>
            <a:ext cx="6896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события типа «таймер»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642918"/>
            <a:ext cx="5276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339090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применения события типа «таймер»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6425" y="4176727"/>
            <a:ext cx="5391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применения события типа «таймер»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748" y="1214422"/>
            <a:ext cx="8261656" cy="1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63" y="3000372"/>
            <a:ext cx="656072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события типа «сообщение»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0"/>
            <a:ext cx="604841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143248"/>
            <a:ext cx="9144000" cy="714380"/>
          </a:xfrm>
        </p:spPr>
        <p:txBody>
          <a:bodyPr>
            <a:noAutofit/>
          </a:bodyPr>
          <a:lstStyle/>
          <a:p>
            <a:r>
              <a:rPr lang="ru-RU" sz="3500" dirty="0"/>
              <a:t>Примеры задач в нотации </a:t>
            </a:r>
            <a:r>
              <a:rPr lang="ru-RU" sz="3500" b="1" dirty="0"/>
              <a:t>BPMN</a:t>
            </a:r>
            <a:r>
              <a:rPr lang="ru-RU" sz="3500" dirty="0"/>
              <a:t> 2.0</a:t>
            </a:r>
            <a:endParaRPr lang="ru-RU" sz="35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1062034"/>
            <a:ext cx="27908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2" y="21429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3000" dirty="0">
                <a:latin typeface="+mj-lt"/>
                <a:ea typeface="+mj-ea"/>
                <a:cs typeface="+mj-cs"/>
              </a:rPr>
              <a:t>Графическое обозначение задачи в нотации </a:t>
            </a:r>
            <a:r>
              <a:rPr lang="ru-RU" sz="3000" b="1" dirty="0">
                <a:latin typeface="+mj-lt"/>
                <a:ea typeface="+mj-ea"/>
                <a:cs typeface="+mj-cs"/>
              </a:rPr>
              <a:t>BPMN</a:t>
            </a:r>
            <a:r>
              <a:rPr lang="ru-RU" sz="3000" dirty="0">
                <a:latin typeface="+mj-lt"/>
                <a:ea typeface="+mj-ea"/>
                <a:cs typeface="+mj-cs"/>
              </a:rPr>
              <a:t> 2.0</a:t>
            </a:r>
            <a:endParaRPr kumimoji="0" lang="ru-RU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3857628"/>
            <a:ext cx="7677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Иллюстрация к мысленному эксперименту «Китайская комната»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214" y="500042"/>
            <a:ext cx="4919678" cy="239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307181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Модель процесса для эксперимента «Китайская комната»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44" y="3500438"/>
            <a:ext cx="8972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события типа «условие» («триггер по данным»)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642918"/>
            <a:ext cx="7829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26431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Модель для эксперимента «Кот Шредингера» с применением событий-условий (триггер по данным)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" y="3500438"/>
            <a:ext cx="89439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Особенности применения события типа «сигнал»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28604"/>
            <a:ext cx="5837363" cy="308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000504"/>
            <a:ext cx="6024580" cy="258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события типа «множественное» </a:t>
            </a:r>
          </a:p>
          <a:p>
            <a:pPr algn="ctr"/>
            <a:r>
              <a:rPr lang="ru-RU" sz="2400" dirty="0"/>
              <a:t>(эксперимент «Кот Шредингера»)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857232"/>
            <a:ext cx="23526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328612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события типа «множественное» </a:t>
            </a:r>
          </a:p>
          <a:p>
            <a:pPr algn="ctr"/>
            <a:r>
              <a:rPr lang="ru-RU" sz="2400" dirty="0"/>
              <a:t>(эксперимент «Теорема о бесконечных обезьянах»)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4143380"/>
            <a:ext cx="26860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291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события типа «параллельное множественное»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725095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 применения события типа «параллельное множественное»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222" y="1257554"/>
            <a:ext cx="7242116" cy="46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применения события типа «параллельное множественное»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6409"/>
            <a:ext cx="9144000" cy="519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Определение точек разрыва процесса для разделения на две страницы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040943" cy="268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применения события типа «ссылка» </a:t>
            </a:r>
          </a:p>
          <a:p>
            <a:pPr algn="ctr"/>
            <a:r>
              <a:rPr lang="ru-RU" sz="2400" dirty="0"/>
              <a:t>при межстраничном разделении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7143800" cy="31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649" y="3714752"/>
            <a:ext cx="5495979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применения события типа «ошибка»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00042"/>
            <a:ext cx="355469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31432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применения события типа «отмена»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857628"/>
            <a:ext cx="445327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4290"/>
            <a:ext cx="9144000" cy="714380"/>
          </a:xfrm>
        </p:spPr>
        <p:txBody>
          <a:bodyPr>
            <a:noAutofit/>
          </a:bodyPr>
          <a:lstStyle/>
          <a:p>
            <a:r>
              <a:rPr lang="ru-RU" sz="3500" dirty="0"/>
              <a:t>Графическое обозначение логических операторов в нотации </a:t>
            </a:r>
            <a:r>
              <a:rPr lang="ru-RU" sz="3500" b="1" dirty="0"/>
              <a:t>BPMN</a:t>
            </a:r>
            <a:r>
              <a:rPr lang="ru-RU" sz="3500" dirty="0"/>
              <a:t> 2.0</a:t>
            </a:r>
            <a:endParaRPr lang="ru-RU" sz="35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472" y="2438400"/>
            <a:ext cx="8539932" cy="235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Применение событий типа ошибка, остановка, отмена (модель процесса из мысленного эксперимента «Китайская комната»)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619250"/>
            <a:ext cx="89439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Графическое представление компенсирующего действия и его связи с задачей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857232"/>
            <a:ext cx="1985967" cy="173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271462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Механизм работы события «компенсация»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68" y="3357561"/>
            <a:ext cx="8954026" cy="259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Графическое представление задачи «эскалация»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04"/>
            <a:ext cx="3976694" cy="149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0" y="228599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Условный пример использования задачи «Эскалация» в развернутом </a:t>
            </a:r>
            <a:r>
              <a:rPr lang="ru-RU" sz="2400" dirty="0" err="1"/>
              <a:t>подпроцессе</a:t>
            </a:r>
            <a:endParaRPr lang="ru-RU" sz="24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3143248"/>
            <a:ext cx="89820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Графическое представление артефактов в нотации </a:t>
            </a:r>
            <a:r>
              <a:rPr lang="ru-RU" sz="2400" b="1" dirty="0"/>
              <a:t>BPMN</a:t>
            </a:r>
            <a:r>
              <a:rPr lang="ru-RU" sz="2400" dirty="0"/>
              <a:t> 2.0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200024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использования артефактов в модели BPMN 2.0 </a:t>
            </a:r>
          </a:p>
          <a:p>
            <a:pPr algn="ctr"/>
            <a:r>
              <a:rPr lang="ru-RU" sz="2400" dirty="0"/>
              <a:t>(фрагмент модели)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95282"/>
            <a:ext cx="3957646" cy="162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27787"/>
            <a:ext cx="7958161" cy="395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4290"/>
            <a:ext cx="9144000" cy="714380"/>
          </a:xfrm>
        </p:spPr>
        <p:txBody>
          <a:bodyPr>
            <a:noAutofit/>
          </a:bodyPr>
          <a:lstStyle/>
          <a:p>
            <a:r>
              <a:rPr lang="ru-RU" sz="3500" dirty="0"/>
              <a:t>Логические операторы модели</a:t>
            </a:r>
            <a:endParaRPr lang="ru-RU" sz="35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9927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14380"/>
          </a:xfrm>
        </p:spPr>
        <p:txBody>
          <a:bodyPr>
            <a:noAutofit/>
          </a:bodyPr>
          <a:lstStyle/>
          <a:p>
            <a:r>
              <a:rPr lang="ru-RU" sz="3000" b="1" dirty="0"/>
              <a:t>Фрагменты цепочки потока объектов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09698" y="714356"/>
            <a:ext cx="39909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«</a:t>
            </a:r>
            <a:r>
              <a:rPr lang="ru-RU" sz="2500" b="1" dirty="0"/>
              <a:t>и</a:t>
            </a:r>
            <a:r>
              <a:rPr lang="ru-RU" sz="2500" dirty="0"/>
              <a:t>» для разветвления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78" y="1142984"/>
            <a:ext cx="3648036" cy="264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1081104" y="3929066"/>
            <a:ext cx="41338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«</a:t>
            </a:r>
            <a:r>
              <a:rPr lang="ru-RU" sz="2500" b="1" dirty="0"/>
              <a:t>и</a:t>
            </a:r>
            <a:r>
              <a:rPr lang="ru-RU" sz="2500" dirty="0"/>
              <a:t>» для слияния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6856" y="4429132"/>
            <a:ext cx="652016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14380"/>
          </a:xfrm>
        </p:spPr>
        <p:txBody>
          <a:bodyPr>
            <a:noAutofit/>
          </a:bodyPr>
          <a:lstStyle/>
          <a:p>
            <a:r>
              <a:rPr lang="ru-RU" sz="3000" b="1" dirty="0"/>
              <a:t>Фрагменты цепочки потока объектов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214422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«исключающее или» </a:t>
            </a:r>
            <a:r>
              <a:rPr lang="ru-RU" sz="2800" dirty="0"/>
              <a:t>для разветвления и  слияния</a:t>
            </a:r>
            <a:endParaRPr lang="ru-RU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66" y="2386013"/>
            <a:ext cx="8813852" cy="218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14380"/>
          </a:xfrm>
        </p:spPr>
        <p:txBody>
          <a:bodyPr>
            <a:noAutofit/>
          </a:bodyPr>
          <a:lstStyle/>
          <a:p>
            <a:r>
              <a:rPr lang="ru-RU" sz="3000" b="1" dirty="0"/>
              <a:t>Фрагменты цепочки потока объектов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000108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«или»</a:t>
            </a:r>
            <a:r>
              <a:rPr lang="ru-RU" sz="2800" dirty="0"/>
              <a:t> для разветвления и слияния</a:t>
            </a:r>
            <a:endParaRPr lang="ru-RU" sz="25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804117" cy="460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698</Words>
  <Application>Microsoft Office PowerPoint</Application>
  <PresentationFormat>Экран (4:3)</PresentationFormat>
  <Paragraphs>98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6" baseType="lpstr">
      <vt:lpstr>Arial</vt:lpstr>
      <vt:lpstr>Calibri</vt:lpstr>
      <vt:lpstr>Тема Office</vt:lpstr>
      <vt:lpstr>Категории и базовые элементы нотации BPMN 2.0</vt:lpstr>
      <vt:lpstr>Графическое обозначение пула и дорожек в нотации BPMN 2.0</vt:lpstr>
      <vt:lpstr>Графическое обозначение события в нотации BPMN 2.0</vt:lpstr>
      <vt:lpstr>Примеры задач в нотации BPMN 2.0</vt:lpstr>
      <vt:lpstr>Графическое обозначение логических операторов в нотации BPMN 2.0</vt:lpstr>
      <vt:lpstr>Логические операторы модели</vt:lpstr>
      <vt:lpstr>Фрагменты цепочки потока объектов управления</vt:lpstr>
      <vt:lpstr>Фрагменты цепочки потока объектов управления</vt:lpstr>
      <vt:lpstr>Фрагменты цепочки потока объектов управления</vt:lpstr>
      <vt:lpstr>Модель процесса «Приготовление блинов» в нотации BPMN 2.0</vt:lpstr>
      <vt:lpstr>Графическое обозначение соединяющих объектов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Методолгия IDEF0</dc:title>
  <dc:creator>А</dc:creator>
  <cp:lastModifiedBy>А</cp:lastModifiedBy>
  <cp:revision>66</cp:revision>
  <dcterms:created xsi:type="dcterms:W3CDTF">2022-10-24T08:36:36Z</dcterms:created>
  <dcterms:modified xsi:type="dcterms:W3CDTF">2024-09-24T10:38:03Z</dcterms:modified>
</cp:coreProperties>
</file>