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0B9-C806-493E-B0B4-09E43EA50019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00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0B9-C806-493E-B0B4-09E43EA50019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52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0B9-C806-493E-B0B4-09E43EA50019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49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0B9-C806-493E-B0B4-09E43EA50019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17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0B9-C806-493E-B0B4-09E43EA50019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71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0B9-C806-493E-B0B4-09E43EA50019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9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0B9-C806-493E-B0B4-09E43EA50019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36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0B9-C806-493E-B0B4-09E43EA50019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75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0B9-C806-493E-B0B4-09E43EA50019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96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0B9-C806-493E-B0B4-09E43EA50019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24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0B9-C806-493E-B0B4-09E43EA50019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95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C0B9-C806-493E-B0B4-09E43EA50019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51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670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Применение </a:t>
            </a:r>
            <a:r>
              <a:rPr lang="ru-RU" dirty="0" err="1" smtClean="0"/>
              <a:t>автокодировщиков</a:t>
            </a:r>
            <a:r>
              <a:rPr lang="ru-RU" dirty="0" smtClean="0"/>
              <a:t> для </a:t>
            </a:r>
            <a:r>
              <a:rPr lang="ru-RU" dirty="0"/>
              <a:t>предсказания флуоресценции глиом головного мозга по данным </a:t>
            </a:r>
            <a:r>
              <a:rPr lang="ru-RU" dirty="0" smtClean="0"/>
              <a:t>МРТ.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2515" y="549179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/>
              <a:t>Выполнил студент: Лавренов Виталий Владимирович</a:t>
            </a:r>
          </a:p>
          <a:p>
            <a:pPr algn="l"/>
            <a:r>
              <a:rPr lang="ru-RU" sz="1800" dirty="0" smtClean="0"/>
              <a:t>Научный руководитель: </a:t>
            </a:r>
            <a:r>
              <a:rPr lang="ru-RU" sz="1800" dirty="0" err="1" smtClean="0"/>
              <a:t>Шанин</a:t>
            </a:r>
            <a:r>
              <a:rPr lang="ru-RU" sz="1800" dirty="0" smtClean="0"/>
              <a:t> Иван Андреевич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95056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</a:t>
            </a:r>
            <a:r>
              <a:rPr lang="en-US" dirty="0" err="1" smtClean="0"/>
              <a:t>autoencoder</a:t>
            </a:r>
            <a:r>
              <a:rPr lang="en-US" dirty="0" smtClean="0"/>
              <a:t>: 0.95(boosting)</a:t>
            </a:r>
          </a:p>
          <a:p>
            <a:r>
              <a:rPr lang="en-US" dirty="0" smtClean="0"/>
              <a:t>Convolutional</a:t>
            </a:r>
            <a:r>
              <a:rPr lang="ru-RU" dirty="0" smtClean="0"/>
              <a:t> </a:t>
            </a:r>
            <a:r>
              <a:rPr lang="en-US" dirty="0" err="1" smtClean="0"/>
              <a:t>autoencoder</a:t>
            </a:r>
            <a:r>
              <a:rPr lang="en-US" smtClean="0"/>
              <a:t>: 0.94(boosting)</a:t>
            </a:r>
            <a:endParaRPr lang="en-US" dirty="0" smtClean="0"/>
          </a:p>
          <a:p>
            <a:r>
              <a:rPr lang="en-US" dirty="0" err="1" smtClean="0"/>
              <a:t>Sparce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r>
              <a:rPr lang="en-US" dirty="0" smtClean="0"/>
              <a:t>: in progress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43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Флуоресценция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Флуоресценция - </a:t>
            </a:r>
            <a:r>
              <a:rPr lang="ru-RU" dirty="0"/>
              <a:t>нетепловое свечение </a:t>
            </a:r>
            <a:r>
              <a:rPr lang="ru-RU" dirty="0" smtClean="0"/>
              <a:t>вещества</a:t>
            </a:r>
          </a:p>
          <a:p>
            <a:r>
              <a:rPr lang="ru-RU" dirty="0" smtClean="0"/>
              <a:t>Происходит после ввода вещества «</a:t>
            </a:r>
            <a:r>
              <a:rPr lang="ru-RU" dirty="0" err="1" smtClean="0"/>
              <a:t>Аласенс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Позволяет точнее удалять опухоль</a:t>
            </a:r>
          </a:p>
          <a:p>
            <a:endParaRPr lang="ru-RU" dirty="0"/>
          </a:p>
          <a:p>
            <a:r>
              <a:rPr lang="ru-RU" dirty="0" smtClean="0"/>
              <a:t>Свечение не всегда проявляется</a:t>
            </a:r>
          </a:p>
          <a:p>
            <a:r>
              <a:rPr lang="ru-RU" dirty="0" smtClean="0"/>
              <a:t>Вещество дорогое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95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8061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Предсказать будет ли опухоль светиться.</a:t>
            </a:r>
          </a:p>
          <a:p>
            <a:r>
              <a:rPr lang="ru-RU" dirty="0" smtClean="0"/>
              <a:t>В случаях когда опухоль не будет светиться это позволит сэкономить препарат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317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предоставлены институтом нейрохирургии им. Бурденко</a:t>
            </a:r>
          </a:p>
          <a:p>
            <a:pPr lvl="0"/>
            <a:r>
              <a:rPr lang="ru-RU" altLang="ru-RU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Признаки: Пол</a:t>
            </a:r>
            <a:r>
              <a:rPr lang="ru-RU" altLang="ru-RU" dirty="0">
                <a:solidFill>
                  <a:srgbClr val="000000"/>
                </a:solidFill>
                <a:cs typeface="Courier New" panose="02070309020205020404" pitchFamily="49" charset="0"/>
              </a:rPr>
              <a:t>, Возраст, </a:t>
            </a:r>
            <a:r>
              <a:rPr lang="ru-RU" altLang="ru-RU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Категория, </a:t>
            </a:r>
            <a:r>
              <a:rPr lang="ru-RU" altLang="ru-RU" dirty="0">
                <a:solidFill>
                  <a:srgbClr val="000000"/>
                </a:solidFill>
                <a:cs typeface="Courier New" panose="02070309020205020404" pitchFamily="49" charset="0"/>
              </a:rPr>
              <a:t>Сторона, </a:t>
            </a:r>
            <a:r>
              <a:rPr lang="ru-RU" altLang="ru-RU" dirty="0">
                <a:solidFill>
                  <a:srgbClr val="000000"/>
                </a:solidFill>
                <a:cs typeface="Courier New" panose="02070309020205020404" pitchFamily="49" charset="0"/>
              </a:rPr>
              <a:t>Л</a:t>
            </a:r>
            <a:r>
              <a:rPr lang="ru-RU" altLang="ru-RU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окализация</a:t>
            </a:r>
            <a:r>
              <a:rPr lang="ru-RU" altLang="ru-RU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ru-RU" altLang="ru-RU" dirty="0" smtClean="0">
                <a:solidFill>
                  <a:srgbClr val="000000"/>
                </a:solidFill>
                <a:cs typeface="Courier New" panose="02070309020205020404" pitchFamily="49" charset="0"/>
              </a:rPr>
              <a:t>ASL-перфузия, </a:t>
            </a:r>
            <a:r>
              <a:rPr lang="ru-RU" altLang="ru-RU" dirty="0">
                <a:solidFill>
                  <a:srgbClr val="000000"/>
                </a:solidFill>
                <a:cs typeface="Courier New" panose="02070309020205020404" pitchFamily="49" charset="0"/>
              </a:rPr>
              <a:t>спектроскопия, Гистология, </a:t>
            </a:r>
            <a:r>
              <a:rPr lang="ru-RU" altLang="ru-RU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ИК </a:t>
            </a:r>
            <a:r>
              <a:rPr lang="ru-RU" altLang="ru-RU" dirty="0">
                <a:solidFill>
                  <a:srgbClr val="000000"/>
                </a:solidFill>
                <a:cs typeface="Courier New" panose="02070309020205020404" pitchFamily="49" charset="0"/>
              </a:rPr>
              <a:t>До операции, ИК На момент выписки, ИК </a:t>
            </a:r>
            <a:r>
              <a:rPr lang="ru-RU" altLang="ru-RU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Динамика и т.д.</a:t>
            </a:r>
            <a:endParaRPr kumimoji="0" lang="ru-RU" alt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ru-RU" dirty="0" smtClean="0"/>
              <a:t>Признаки в основном категориальные</a:t>
            </a:r>
          </a:p>
          <a:p>
            <a:r>
              <a:rPr lang="ru-RU" dirty="0" smtClean="0"/>
              <a:t>Кол-во пациентов: 320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58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Лог регрессия – 0.88</a:t>
            </a:r>
          </a:p>
          <a:p>
            <a:r>
              <a:rPr lang="en-US" dirty="0" smtClean="0"/>
              <a:t>SVC – </a:t>
            </a:r>
            <a:r>
              <a:rPr lang="ru-RU" dirty="0" smtClean="0"/>
              <a:t>0.91</a:t>
            </a:r>
          </a:p>
          <a:p>
            <a:r>
              <a:rPr lang="en-US" dirty="0" smtClean="0"/>
              <a:t>Boosting – 0.91</a:t>
            </a:r>
          </a:p>
          <a:p>
            <a:endParaRPr lang="en-US" dirty="0" smtClean="0"/>
          </a:p>
          <a:p>
            <a:r>
              <a:rPr lang="ru-RU" dirty="0" smtClean="0"/>
              <a:t>Мера качества: </a:t>
            </a:r>
            <a:r>
              <a:rPr lang="en-US" dirty="0" smtClean="0"/>
              <a:t>f1</a:t>
            </a:r>
          </a:p>
          <a:p>
            <a:endParaRPr lang="en-US" dirty="0" smtClean="0"/>
          </a:p>
          <a:p>
            <a:r>
              <a:rPr lang="ru-RU" dirty="0" smtClean="0"/>
              <a:t>Наиболее значимые признаки: </a:t>
            </a:r>
            <a:r>
              <a:rPr lang="ru-RU" dirty="0"/>
              <a:t> 'Возраст</a:t>
            </a:r>
            <a:r>
              <a:rPr lang="ru-RU" dirty="0" smtClean="0"/>
              <a:t>', </a:t>
            </a:r>
            <a:r>
              <a:rPr lang="ru-RU" dirty="0"/>
              <a:t>'Лоб', 'Темя', '</a:t>
            </a:r>
            <a:r>
              <a:rPr lang="ru-RU" dirty="0" err="1"/>
              <a:t>Grade</a:t>
            </a:r>
            <a:r>
              <a:rPr lang="ru-RU" dirty="0"/>
              <a:t>', 'Гистология' и 'Нормирование ASL'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47" y="794618"/>
            <a:ext cx="6077453" cy="391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8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Автокодировщики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1" y="1546412"/>
            <a:ext cx="11093824" cy="5311588"/>
          </a:xfrm>
        </p:spPr>
      </p:pic>
    </p:spTree>
    <p:extLst>
      <p:ext uri="{BB962C8B-B14F-4D97-AF65-F5344CB8AC3E}">
        <p14:creationId xmlns:p14="http://schemas.microsoft.com/office/powerpoint/2010/main" val="339447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Автокодировщики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–</a:t>
            </a:r>
            <a:r>
              <a:rPr lang="ru-RU" dirty="0" smtClean="0"/>
              <a:t> глубокие </a:t>
            </a:r>
            <a:r>
              <a:rPr lang="ru-RU" dirty="0" err="1" smtClean="0"/>
              <a:t>автокодировщики</a:t>
            </a:r>
            <a:r>
              <a:rPr lang="ru-RU" dirty="0" smtClean="0"/>
              <a:t> с большим кол-вом скрытых слоев</a:t>
            </a:r>
            <a:endParaRPr lang="en-US" dirty="0" smtClean="0"/>
          </a:p>
          <a:p>
            <a:r>
              <a:rPr lang="en-US" dirty="0" smtClean="0"/>
              <a:t>Convolutional</a:t>
            </a:r>
            <a:r>
              <a:rPr lang="ru-RU" dirty="0" smtClean="0"/>
              <a:t> – </a:t>
            </a:r>
            <a:r>
              <a:rPr lang="ru-RU" dirty="0" err="1" smtClean="0"/>
              <a:t>автокодировщики</a:t>
            </a:r>
            <a:r>
              <a:rPr lang="ru-RU" dirty="0" smtClean="0"/>
              <a:t> использующие слои свертки</a:t>
            </a:r>
            <a:endParaRPr lang="en-US" dirty="0" smtClean="0"/>
          </a:p>
          <a:p>
            <a:r>
              <a:rPr lang="en-US" dirty="0" smtClean="0"/>
              <a:t>Regularized</a:t>
            </a:r>
            <a:r>
              <a:rPr lang="ru-RU" dirty="0" smtClean="0"/>
              <a:t> – </a:t>
            </a:r>
            <a:r>
              <a:rPr lang="ru-RU" dirty="0" err="1" smtClean="0"/>
              <a:t>регуляризованные</a:t>
            </a:r>
            <a:r>
              <a:rPr lang="ru-RU" dirty="0" smtClean="0"/>
              <a:t> </a:t>
            </a:r>
            <a:r>
              <a:rPr lang="ru-RU" dirty="0" err="1" smtClean="0"/>
              <a:t>автокодирощики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384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Снимки МРТ 89 пациентов</a:t>
            </a:r>
          </a:p>
          <a:p>
            <a:r>
              <a:rPr lang="ru-RU" dirty="0" smtClean="0"/>
              <a:t>Формат  </a:t>
            </a:r>
            <a:r>
              <a:rPr lang="en-US" dirty="0" smtClean="0"/>
              <a:t>DICOM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256" y="1083960"/>
            <a:ext cx="5037544" cy="50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70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177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Тема Office</vt:lpstr>
      <vt:lpstr>Применение автокодировщиков для предсказания флуоресценции глиом головного мозга по данным МРТ.</vt:lpstr>
      <vt:lpstr>Флуоресценция</vt:lpstr>
      <vt:lpstr>Презентация PowerPoint</vt:lpstr>
      <vt:lpstr>Задача</vt:lpstr>
      <vt:lpstr>Данные</vt:lpstr>
      <vt:lpstr>Методы работы</vt:lpstr>
      <vt:lpstr>Автокодировщики</vt:lpstr>
      <vt:lpstr>Автокодировщики</vt:lpstr>
      <vt:lpstr>Данные</vt:lpstr>
      <vt:lpstr>Результаты</vt:lpstr>
    </vt:vector>
  </TitlesOfParts>
  <Company>lavr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автокодировщиков для предсказания флуоресценции глиом головного мозга по данным МРТ.</dc:title>
  <dc:creator>Виталий Лавренов</dc:creator>
  <cp:lastModifiedBy>Виталий Лавренов</cp:lastModifiedBy>
  <cp:revision>18</cp:revision>
  <dcterms:created xsi:type="dcterms:W3CDTF">2019-03-17T21:43:43Z</dcterms:created>
  <dcterms:modified xsi:type="dcterms:W3CDTF">2019-04-01T10:22:28Z</dcterms:modified>
</cp:coreProperties>
</file>