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0B9-C806-493E-B0B4-09E43EA50019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40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0B9-C806-493E-B0B4-09E43EA50019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92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0B9-C806-493E-B0B4-09E43EA50019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69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0B9-C806-493E-B0B4-09E43EA50019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04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0B9-C806-493E-B0B4-09E43EA50019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53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0B9-C806-493E-B0B4-09E43EA50019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35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0B9-C806-493E-B0B4-09E43EA50019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50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0B9-C806-493E-B0B4-09E43EA50019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41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0B9-C806-493E-B0B4-09E43EA50019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0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0B9-C806-493E-B0B4-09E43EA50019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86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C0B9-C806-493E-B0B4-09E43EA50019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6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C0B9-C806-493E-B0B4-09E43EA50019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35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670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Применение </a:t>
            </a:r>
            <a:r>
              <a:rPr lang="ru-RU" sz="4400" dirty="0" err="1"/>
              <a:t>автокодирующих</a:t>
            </a:r>
            <a:r>
              <a:rPr lang="ru-RU" sz="4400" dirty="0"/>
              <a:t> нейронных сетей для </a:t>
            </a:r>
            <a:r>
              <a:rPr lang="ru-RU" sz="4400" dirty="0"/>
              <a:t>предсказания флуоресценции глиом головного мозга по данным </a:t>
            </a:r>
            <a:r>
              <a:rPr lang="ru-RU" sz="4400" dirty="0"/>
              <a:t>магнитно-резонансной томографии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0629" y="534375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1800" dirty="0"/>
              <a:t>Выполнил студент: Лавренов Виталий Владимирович</a:t>
            </a:r>
          </a:p>
          <a:p>
            <a:pPr algn="l"/>
            <a:r>
              <a:rPr lang="ru-RU" sz="1800" dirty="0" smtClean="0"/>
              <a:t>Научный руководитель: </a:t>
            </a:r>
            <a:r>
              <a:rPr lang="ru-RU" sz="1800" dirty="0" err="1" smtClean="0"/>
              <a:t>Брюхов</a:t>
            </a:r>
            <a:r>
              <a:rPr lang="ru-RU" sz="1800" dirty="0" smtClean="0"/>
              <a:t> Дмитрий Олегович</a:t>
            </a:r>
          </a:p>
          <a:p>
            <a:pPr algn="l"/>
            <a:r>
              <a:rPr lang="ru-RU" sz="1800" dirty="0" smtClean="0"/>
              <a:t>Научные консультанты: </a:t>
            </a:r>
            <a:r>
              <a:rPr lang="ru-RU" sz="1800" dirty="0" err="1"/>
              <a:t>Шанин</a:t>
            </a:r>
            <a:r>
              <a:rPr lang="ru-RU" sz="1800" dirty="0"/>
              <a:t> Иван </a:t>
            </a:r>
            <a:r>
              <a:rPr lang="ru-RU" sz="1800" dirty="0" smtClean="0"/>
              <a:t>Андреевич, </a:t>
            </a:r>
            <a:r>
              <a:rPr lang="ru-RU" sz="1800" dirty="0" err="1" smtClean="0"/>
              <a:t>Горяйнов</a:t>
            </a:r>
            <a:r>
              <a:rPr lang="ru-RU" sz="1800" dirty="0" smtClean="0"/>
              <a:t> Сергей Алексеевич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95056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</a:t>
            </a:r>
            <a:r>
              <a:rPr lang="en-US" dirty="0" err="1" smtClean="0"/>
              <a:t>autoencoder</a:t>
            </a:r>
            <a:r>
              <a:rPr lang="en-US" dirty="0" smtClean="0"/>
              <a:t>: 0.9</a:t>
            </a:r>
            <a:r>
              <a:rPr lang="ru-RU" dirty="0"/>
              <a:t>9</a:t>
            </a:r>
            <a:r>
              <a:rPr lang="en-US" dirty="0" smtClean="0"/>
              <a:t>(SVC)</a:t>
            </a:r>
          </a:p>
          <a:p>
            <a:r>
              <a:rPr lang="en-US" dirty="0" smtClean="0"/>
              <a:t>Convolutional</a:t>
            </a:r>
            <a:r>
              <a:rPr lang="ru-RU" dirty="0" smtClean="0"/>
              <a:t> </a:t>
            </a:r>
            <a:r>
              <a:rPr lang="en-US" dirty="0" err="1" smtClean="0"/>
              <a:t>autoencoder</a:t>
            </a:r>
            <a:r>
              <a:rPr lang="en-US" dirty="0" smtClean="0"/>
              <a:t>: 0.9</a:t>
            </a:r>
            <a:r>
              <a:rPr lang="ru-RU" dirty="0" smtClean="0"/>
              <a:t>9</a:t>
            </a:r>
            <a:r>
              <a:rPr lang="en-US" dirty="0" smtClean="0"/>
              <a:t>(SVC)</a:t>
            </a:r>
          </a:p>
          <a:p>
            <a:r>
              <a:rPr lang="en-US" dirty="0" err="1" smtClean="0"/>
              <a:t>Sparce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r>
              <a:rPr lang="en-US" dirty="0" smtClean="0"/>
              <a:t>: </a:t>
            </a:r>
            <a:r>
              <a:rPr lang="ru-RU" dirty="0" smtClean="0"/>
              <a:t>0.99(</a:t>
            </a:r>
            <a:r>
              <a:rPr lang="en-US" dirty="0" smtClean="0"/>
              <a:t>SVC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43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85800" y="2550978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83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866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Цель работы</a:t>
            </a:r>
            <a:r>
              <a:rPr lang="ru-RU" smtClean="0"/>
              <a:t>: </a:t>
            </a:r>
            <a:r>
              <a:rPr lang="ru-RU" smtClean="0"/>
              <a:t>предложить </a:t>
            </a:r>
            <a:r>
              <a:rPr lang="ru-RU" dirty="0" smtClean="0"/>
              <a:t>подход к предсказанию </a:t>
            </a:r>
            <a:r>
              <a:rPr lang="ru-RU" dirty="0" err="1" smtClean="0"/>
              <a:t>флоуресценции</a:t>
            </a:r>
            <a:r>
              <a:rPr lang="ru-RU" dirty="0" smtClean="0"/>
              <a:t> глиом головного мозга</a:t>
            </a:r>
            <a:endParaRPr lang="ru-RU" dirty="0" smtClean="0"/>
          </a:p>
          <a:p>
            <a:endParaRPr lang="ru-RU" dirty="0"/>
          </a:p>
          <a:p>
            <a:r>
              <a:rPr lang="ru-RU" b="1" dirty="0" smtClean="0"/>
              <a:t>Задачи: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изучить </a:t>
            </a:r>
            <a:r>
              <a:rPr lang="ru-RU" dirty="0"/>
              <a:t>существующие методы и алгоритмы в области анализа </a:t>
            </a:r>
            <a:r>
              <a:rPr lang="ru-RU" dirty="0" smtClean="0"/>
              <a:t>медицинских изображений;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разработать подход для предсказания флуоресценции глиом головного мозга по набору в </a:t>
            </a:r>
            <a:r>
              <a:rPr lang="ru-RU" dirty="0" smtClean="0"/>
              <a:t>некоторых признаков</a:t>
            </a:r>
            <a:r>
              <a:rPr lang="ru-RU" dirty="0"/>
              <a:t>, описывающих </a:t>
            </a:r>
            <a:r>
              <a:rPr lang="ru-RU" dirty="0" smtClean="0"/>
              <a:t>пациента;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разработать подход для предсказания флуоресценции глиом головного мозга по данным снимка </a:t>
            </a:r>
            <a:r>
              <a:rPr lang="ru-RU" dirty="0" smtClean="0"/>
              <a:t>МРТ;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реализовать на высокоуровневом языке программирования </a:t>
            </a:r>
            <a:r>
              <a:rPr lang="en-US" dirty="0"/>
              <a:t>python </a:t>
            </a:r>
            <a:r>
              <a:rPr lang="ru-RU" dirty="0"/>
              <a:t>полученный подходы.</a:t>
            </a:r>
          </a:p>
          <a:p>
            <a:pPr marL="971550" lvl="1" indent="-514350">
              <a:buFont typeface="+mj-lt"/>
              <a:buAutoNum type="arabicPeriod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0745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Флуоресценция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Флуоресценция - </a:t>
            </a:r>
            <a:r>
              <a:rPr lang="ru-RU" dirty="0"/>
              <a:t>нетепловое свечение </a:t>
            </a:r>
            <a:r>
              <a:rPr lang="ru-RU" dirty="0" smtClean="0"/>
              <a:t>вещества</a:t>
            </a:r>
          </a:p>
          <a:p>
            <a:r>
              <a:rPr lang="ru-RU" dirty="0" smtClean="0"/>
              <a:t>Происходит после ввода вещества «</a:t>
            </a:r>
            <a:r>
              <a:rPr lang="ru-RU" dirty="0" err="1" smtClean="0"/>
              <a:t>Аласенс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Позволяет точнее удалять опухоль</a:t>
            </a:r>
          </a:p>
          <a:p>
            <a:endParaRPr lang="ru-RU" dirty="0"/>
          </a:p>
          <a:p>
            <a:r>
              <a:rPr lang="ru-RU" dirty="0" smtClean="0"/>
              <a:t>Свечение не всегда проявляется</a:t>
            </a:r>
          </a:p>
          <a:p>
            <a:r>
              <a:rPr lang="ru-RU" dirty="0" smtClean="0"/>
              <a:t>Вещество дорогое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295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Флуоресценция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72639"/>
            <a:ext cx="7886700" cy="4275909"/>
          </a:xfrm>
        </p:spPr>
      </p:pic>
    </p:spTree>
    <p:extLst>
      <p:ext uri="{BB962C8B-B14F-4D97-AF65-F5344CB8AC3E}">
        <p14:creationId xmlns:p14="http://schemas.microsoft.com/office/powerpoint/2010/main" val="148061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предоставлены институтом нейрохирургии им. Бурденко</a:t>
            </a:r>
          </a:p>
          <a:p>
            <a:pPr lvl="0"/>
            <a:r>
              <a:rPr lang="ru-RU" altLang="ru-RU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Признаки: Пол</a:t>
            </a:r>
            <a:r>
              <a:rPr lang="ru-RU" altLang="ru-RU" dirty="0">
                <a:solidFill>
                  <a:srgbClr val="000000"/>
                </a:solidFill>
                <a:cs typeface="Courier New" panose="02070309020205020404" pitchFamily="49" charset="0"/>
              </a:rPr>
              <a:t>, Возраст, </a:t>
            </a:r>
            <a:r>
              <a:rPr lang="ru-RU" altLang="ru-RU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Категория, </a:t>
            </a:r>
            <a:r>
              <a:rPr lang="ru-RU" altLang="ru-RU" dirty="0">
                <a:solidFill>
                  <a:srgbClr val="000000"/>
                </a:solidFill>
                <a:cs typeface="Courier New" panose="02070309020205020404" pitchFamily="49" charset="0"/>
              </a:rPr>
              <a:t>Сторона, Л</a:t>
            </a:r>
            <a:r>
              <a:rPr lang="ru-RU" altLang="ru-RU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окализация, ASL-перфузия, </a:t>
            </a:r>
            <a:r>
              <a:rPr lang="ru-RU" altLang="ru-RU" dirty="0">
                <a:solidFill>
                  <a:srgbClr val="000000"/>
                </a:solidFill>
                <a:cs typeface="Courier New" panose="02070309020205020404" pitchFamily="49" charset="0"/>
              </a:rPr>
              <a:t>спектроскопия, Гистология, </a:t>
            </a:r>
            <a:r>
              <a:rPr lang="ru-RU" altLang="ru-RU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ИК </a:t>
            </a:r>
            <a:r>
              <a:rPr lang="ru-RU" altLang="ru-RU" dirty="0">
                <a:solidFill>
                  <a:srgbClr val="000000"/>
                </a:solidFill>
                <a:cs typeface="Courier New" panose="02070309020205020404" pitchFamily="49" charset="0"/>
              </a:rPr>
              <a:t>До операции, ИК На момент </a:t>
            </a:r>
            <a:r>
              <a:rPr lang="ru-RU" altLang="ru-RU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выписки и т.д.</a:t>
            </a:r>
            <a:endParaRPr lang="ru-RU" altLang="ru-RU" sz="5400" dirty="0"/>
          </a:p>
          <a:p>
            <a:r>
              <a:rPr lang="ru-RU" dirty="0" smtClean="0"/>
              <a:t>Признаки в основном категориальные</a:t>
            </a:r>
          </a:p>
          <a:p>
            <a:r>
              <a:rPr lang="ru-RU" dirty="0" smtClean="0"/>
              <a:t>Кол-во пациентов: 320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58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Лог регрессия – 0.88</a:t>
            </a:r>
          </a:p>
          <a:p>
            <a:r>
              <a:rPr lang="en-US" dirty="0" smtClean="0"/>
              <a:t>SVC – </a:t>
            </a:r>
            <a:r>
              <a:rPr lang="ru-RU" dirty="0" smtClean="0"/>
              <a:t>0.91</a:t>
            </a:r>
          </a:p>
          <a:p>
            <a:r>
              <a:rPr lang="en-US" dirty="0" smtClean="0"/>
              <a:t>Boosting – 0.91</a:t>
            </a:r>
          </a:p>
          <a:p>
            <a:endParaRPr lang="en-US" dirty="0" smtClean="0"/>
          </a:p>
          <a:p>
            <a:r>
              <a:rPr lang="ru-RU" dirty="0" smtClean="0"/>
              <a:t>Мера качества: </a:t>
            </a:r>
            <a:r>
              <a:rPr lang="en-US" dirty="0" smtClean="0"/>
              <a:t>f1</a:t>
            </a:r>
          </a:p>
          <a:p>
            <a:endParaRPr lang="en-US" dirty="0" smtClean="0"/>
          </a:p>
          <a:p>
            <a:r>
              <a:rPr lang="ru-RU" dirty="0" smtClean="0"/>
              <a:t>Наиболее значимые признаки: </a:t>
            </a:r>
            <a:r>
              <a:rPr lang="ru-RU" dirty="0"/>
              <a:t> </a:t>
            </a:r>
            <a:r>
              <a:rPr lang="ru-RU" dirty="0" smtClean="0"/>
              <a:t>Возраст, Признаки локализации, Тип опухали, Гистология </a:t>
            </a:r>
            <a:r>
              <a:rPr lang="ru-RU" dirty="0"/>
              <a:t>и </a:t>
            </a:r>
            <a:r>
              <a:rPr lang="ru-RU" dirty="0" smtClean="0"/>
              <a:t>Нормирование ASL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48" y="794618"/>
            <a:ext cx="5104269" cy="391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8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Автокодировщики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10" y="1825625"/>
            <a:ext cx="7643979" cy="4351338"/>
          </a:xfrm>
        </p:spPr>
      </p:pic>
    </p:spTree>
    <p:extLst>
      <p:ext uri="{BB962C8B-B14F-4D97-AF65-F5344CB8AC3E}">
        <p14:creationId xmlns:p14="http://schemas.microsoft.com/office/powerpoint/2010/main" val="339447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Автокодировщики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–</a:t>
            </a:r>
            <a:r>
              <a:rPr lang="ru-RU" dirty="0" smtClean="0"/>
              <a:t> глубокие </a:t>
            </a:r>
            <a:r>
              <a:rPr lang="ru-RU" dirty="0" err="1" smtClean="0"/>
              <a:t>автокодировщики</a:t>
            </a:r>
            <a:r>
              <a:rPr lang="ru-RU" dirty="0" smtClean="0"/>
              <a:t> с большим кол-вом скрытых слоев</a:t>
            </a:r>
            <a:endParaRPr lang="en-US" dirty="0" smtClean="0"/>
          </a:p>
          <a:p>
            <a:r>
              <a:rPr lang="en-US" dirty="0" smtClean="0"/>
              <a:t>Convolutional</a:t>
            </a:r>
            <a:r>
              <a:rPr lang="ru-RU" dirty="0" smtClean="0"/>
              <a:t> – </a:t>
            </a:r>
            <a:r>
              <a:rPr lang="ru-RU" dirty="0" err="1" smtClean="0"/>
              <a:t>автокодировщики</a:t>
            </a:r>
            <a:r>
              <a:rPr lang="ru-RU" dirty="0" smtClean="0"/>
              <a:t> использующие слои свертки</a:t>
            </a:r>
            <a:endParaRPr lang="en-US" dirty="0" smtClean="0"/>
          </a:p>
          <a:p>
            <a:r>
              <a:rPr lang="en-US" dirty="0" smtClean="0"/>
              <a:t>Regularized</a:t>
            </a:r>
            <a:r>
              <a:rPr lang="ru-RU" dirty="0" smtClean="0"/>
              <a:t> – </a:t>
            </a:r>
            <a:r>
              <a:rPr lang="ru-RU" dirty="0" err="1" smtClean="0"/>
              <a:t>регуляризованные</a:t>
            </a:r>
            <a:r>
              <a:rPr lang="ru-RU" dirty="0" smtClean="0"/>
              <a:t> </a:t>
            </a:r>
            <a:r>
              <a:rPr lang="ru-RU" dirty="0" err="1" smtClean="0"/>
              <a:t>автокодирощики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384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685800" y="1825625"/>
            <a:ext cx="5478056" cy="4351338"/>
          </a:xfrm>
        </p:spPr>
        <p:txBody>
          <a:bodyPr/>
          <a:lstStyle/>
          <a:p>
            <a:r>
              <a:rPr lang="ru-RU" dirty="0" smtClean="0"/>
              <a:t>Снимки МРТ 89 пациентов</a:t>
            </a:r>
            <a:endParaRPr lang="en-US" dirty="0" smtClean="0"/>
          </a:p>
          <a:p>
            <a:r>
              <a:rPr lang="ru-RU" dirty="0" smtClean="0"/>
              <a:t>Дополнительные атрибуты: пол, вес и возраст</a:t>
            </a:r>
          </a:p>
          <a:p>
            <a:r>
              <a:rPr lang="ru-RU" dirty="0" smtClean="0"/>
              <a:t>Формат  </a:t>
            </a:r>
            <a:r>
              <a:rPr lang="en-US" dirty="0" smtClean="0"/>
              <a:t>DICOM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256" y="1083961"/>
            <a:ext cx="5037544" cy="50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701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920</TotalTime>
  <Words>252</Words>
  <Application>Microsoft Office PowerPoint</Application>
  <PresentationFormat>Экран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Тема Office</vt:lpstr>
      <vt:lpstr>Применение автокодирующих нейронных сетей для предсказания флуоресценции глиом головного мозга по данным магнитно-резонансной томографии.</vt:lpstr>
      <vt:lpstr>Постановка задачи</vt:lpstr>
      <vt:lpstr>Флуоресценция</vt:lpstr>
      <vt:lpstr>Флуоресценция</vt:lpstr>
      <vt:lpstr>Данные</vt:lpstr>
      <vt:lpstr>Методы работы</vt:lpstr>
      <vt:lpstr>Автокодировщики</vt:lpstr>
      <vt:lpstr>Автокодировщики</vt:lpstr>
      <vt:lpstr>Данные</vt:lpstr>
      <vt:lpstr>Результаты работы</vt:lpstr>
      <vt:lpstr>Спасибо за внимание</vt:lpstr>
    </vt:vector>
  </TitlesOfParts>
  <Company>lavr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автокодировщиков для предсказания флуоресценции глиом головного мозга по данным МРТ.</dc:title>
  <dc:creator>Виталий Лавренов</dc:creator>
  <cp:lastModifiedBy>Виталий Лавренов</cp:lastModifiedBy>
  <cp:revision>25</cp:revision>
  <dcterms:created xsi:type="dcterms:W3CDTF">2019-03-17T21:43:43Z</dcterms:created>
  <dcterms:modified xsi:type="dcterms:W3CDTF">2019-06-02T20:41:57Z</dcterms:modified>
</cp:coreProperties>
</file>