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9" r:id="rId1"/>
  </p:sldMasterIdLst>
  <p:notesMasterIdLst>
    <p:notesMasterId r:id="rId19"/>
  </p:notesMasterIdLst>
  <p:sldIdLst>
    <p:sldId id="256" r:id="rId2"/>
    <p:sldId id="274" r:id="rId3"/>
    <p:sldId id="276" r:id="rId4"/>
    <p:sldId id="277" r:id="rId5"/>
    <p:sldId id="258" r:id="rId6"/>
    <p:sldId id="259" r:id="rId7"/>
    <p:sldId id="282" r:id="rId8"/>
    <p:sldId id="283" r:id="rId9"/>
    <p:sldId id="272" r:id="rId10"/>
    <p:sldId id="263" r:id="rId11"/>
    <p:sldId id="285" r:id="rId12"/>
    <p:sldId id="265" r:id="rId13"/>
    <p:sldId id="284" r:id="rId14"/>
    <p:sldId id="280" r:id="rId15"/>
    <p:sldId id="273" r:id="rId16"/>
    <p:sldId id="279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959CE-C260-41DF-ABC5-3C62169BE3C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73937-4EC4-45AE-98C7-177988E92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35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36233-9A9A-441B-AC30-398F82A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5B1512-F748-47BD-A886-ADFF7182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2765E-7187-4460-89FD-1D3B5F6B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5BF-D2FB-4618-A179-05AD97DA9F93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07BA6-1FDE-40DA-B7CD-3D5FBC3B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CAB399-DDBA-4882-AAEF-D8F8A74E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1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98961-E1E8-435F-83A4-BAF28ADF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112387-16C4-486E-9568-054BB02B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106A68-4DCB-42AA-8FE5-5FB97D4A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96D-8B69-4796-B48B-1C97F87D02C7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A4D87-33FD-4070-BE76-15A1704E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71671-8222-4925-B321-0D638E53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7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0EBAEC-E694-4D0C-ACB4-D4E521336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350B25-D233-400B-9120-40C1377D0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AF953-1134-463D-94C7-DC641284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C503-F374-4566-9C83-903551FBBE8D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FE8BA-6536-4B23-853B-FC96DB0F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FB331-9FB7-4852-921C-5D9C1CBD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0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81626-381B-415E-B307-DF9E21CB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8549A-03F1-470B-9873-4977F4A8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33F507-3857-41CC-AB00-03DBD148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1A50-A533-47DA-8E2E-711BFE5FF385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D1A33-F047-4F6B-9E1F-AA8722A2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5AC33-28A3-477F-ACF3-285F3A4C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E4BBB-759C-4A41-9A4D-B85F1EA1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1FFF2-126C-492F-8ABC-CF7B3AC0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F0E9D-5FED-4156-90FE-0F5D9412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966-717F-4441-91D7-D85F5E3D1712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3A421B-FCE4-4EE0-A60C-02421B4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14F72-A1AF-4ECC-AA30-EB387EE0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F20CF-BD89-4670-B4AD-F7B13B44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D2BA2-66BA-4800-8AC0-F1FC1274B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DFE67D-6239-4F2B-952D-DB8CDAC1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56540F-3EF3-4CF8-B718-8D237528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436E-9479-44BE-B2C9-5A7D43CC4D67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00428B-C40E-417F-8845-2C2481B3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51261D-0551-4D48-A44E-36C2B8DA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4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BC794-CBC0-4A82-AAFC-911EFF2E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96D3AD-E911-4F44-BF76-B7771F5B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5106B5-9C6B-4D23-BA0F-783F48956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FDC08-D60A-4341-BE12-7EBA107A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E8693D-2E0B-43D0-BF56-61A0D5546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2F84A5-9732-42D7-9DA2-D928A867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5F8-7DCD-4B0D-A097-6A6D896F90AC}" type="datetime1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E54F77-7FD2-485B-AD4A-7D889D32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527CEB-C6BE-427E-BAD0-09455258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81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54E50-2228-4E04-9361-33640531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17E4BA-7997-4F4B-98AE-60FE9B18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5FC4-0303-4888-B909-CAD2DE5AF879}" type="datetime1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FF4C1-068D-4320-AE95-73F71241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F62BE6-8525-4FD6-903A-8B576AF2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43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186049-375E-4D29-8FFC-E1CFD9DE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A9B-7FDE-48EC-A45B-1F01165C3A96}" type="datetime1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37736E-F2DA-4689-AB5C-CB28A2D8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0CDA88-C511-456E-8FC4-EF0F2CA0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E7CBB-B84E-437B-89C9-F6DEF147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1B900-7690-4869-B02F-2A624BE3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E93F24-B41C-41A9-B115-2D7E9E1B1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D8AE9D-7597-4273-9036-EC168B1A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D25-F5D6-4000-B650-5446B8125539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2A2A10-9C26-42FC-87F4-BFF4198A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6A182F-C518-42AF-9965-6AB3F9A6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2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A1764-2157-41C0-9967-5E4518F3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6A9C5A-D5A7-4CCD-A35E-BA15C93A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15F269-8ABE-4FE2-9160-4BBAC8F8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604FCF-25AA-473D-80CF-701225C7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2755-72A1-4EC1-A84A-3051A14A6EF7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646C95-8B13-43CB-9AD5-B168E736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39230C-66C4-4242-B1AD-36D57A16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EC0AB-0600-4629-A2C1-1720CFD4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F12F5E-CB78-4B21-AF8D-2EC099EC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23B88-B859-494B-9269-E7F3BBF2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1B88-B8CF-4DC7-A2F0-F01E21771C04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F7A76-9888-4E73-9165-FFD00C6CB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11BD9-9754-4B15-829D-001218B2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06F2-24A8-4FAF-A232-2B658589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DF3E2-44BB-4FAE-BF9A-8AC32B2A9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11614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РЕАЛИЗАЦИЯ МЕТОДОВ РАЗРЕШЕНИЯ СУЩНОСТЕЙ В СРЕДЕ РАСПРЕДЕЛЕННЫХ ВЫЧИСЛЕНИЙ </a:t>
            </a:r>
            <a:r>
              <a:rPr lang="en-US" sz="4400" dirty="0"/>
              <a:t>HADOOP/MAPREDUCE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90C239-14C8-4535-995C-2E0BFFB05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574"/>
            <a:ext cx="9144000" cy="1655762"/>
          </a:xfrm>
        </p:spPr>
        <p:txBody>
          <a:bodyPr>
            <a:normAutofit/>
          </a:bodyPr>
          <a:lstStyle/>
          <a:p>
            <a:pPr algn="r">
              <a:spcBef>
                <a:spcPts val="600"/>
              </a:spcBef>
            </a:pPr>
            <a:r>
              <a:rPr lang="ru-RU" sz="1200" dirty="0"/>
              <a:t>Работу выполнил</a:t>
            </a:r>
          </a:p>
          <a:p>
            <a:pPr algn="r">
              <a:spcBef>
                <a:spcPts val="600"/>
              </a:spcBef>
            </a:pPr>
            <a:r>
              <a:rPr lang="ru-RU" sz="1200" dirty="0"/>
              <a:t>Ислентьев Михаил Дмитриевич</a:t>
            </a:r>
          </a:p>
          <a:p>
            <a:pPr algn="r">
              <a:spcBef>
                <a:spcPts val="600"/>
              </a:spcBef>
            </a:pPr>
            <a:endParaRPr lang="ru-RU" sz="1200" dirty="0"/>
          </a:p>
          <a:p>
            <a:pPr algn="r">
              <a:spcBef>
                <a:spcPts val="600"/>
              </a:spcBef>
            </a:pPr>
            <a:r>
              <a:rPr lang="ru-RU" sz="1200" dirty="0"/>
              <a:t>Научный руководитель:</a:t>
            </a:r>
          </a:p>
          <a:p>
            <a:pPr algn="r">
              <a:spcBef>
                <a:spcPts val="600"/>
              </a:spcBef>
            </a:pPr>
            <a:r>
              <a:rPr lang="ru-RU" sz="1200" dirty="0"/>
              <a:t>кандидат технических наук</a:t>
            </a:r>
          </a:p>
          <a:p>
            <a:pPr algn="r">
              <a:spcBef>
                <a:spcPts val="600"/>
              </a:spcBef>
            </a:pPr>
            <a:r>
              <a:rPr lang="ru-RU" sz="1200" dirty="0"/>
              <a:t>Ступников Сергей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93797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EA52-7F81-4254-BB52-9FD884AC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Попарное сравнение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F5ADC-DD7F-4926-9BE2-F87662EE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Для каждой сравниваемой пары записей считается вектор сравнения, состоящий из оценок сходства сравниваемых атрибутов двух записей в паре. На основе этого вектора делается вывод, совпадают ли записи в паре, то есть относятся ли к одной сущности, или нет.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CAC0D7-71D2-40BF-AF70-C19583C4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8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FC8BB-B403-4FEF-AADA-8B57A17A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Наложение ограничений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7FA0461-050C-4405-B218-9CAAA17E4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Методы попарного сравнения делают вывод о совпадении записей в паре, основываясь только на этих двух записях, не обращая внимание на множество записей в целом. Наложение ограничений подразумевает наложение некоторых условий, зависящих от решаемой задачи, на все множество совпадающих пар.</a:t>
                </a:r>
              </a:p>
              <a:p>
                <a:pPr marL="0" indent="0" algn="just">
                  <a:buNone/>
                </a:pPr>
                <a:r>
                  <a:rPr lang="ru-RU" dirty="0"/>
                  <a:t>Основные ограничения:</a:t>
                </a:r>
              </a:p>
              <a:p>
                <a:pPr marL="0" indent="0" algn="just">
                  <a:buNone/>
                </a:pPr>
                <a:r>
                  <a:rPr lang="ru-RU" b="1" dirty="0"/>
                  <a:t>Транзитивность:</a:t>
                </a:r>
                <a:r>
                  <a:rPr lang="ru-RU" dirty="0"/>
                  <a:t> если записи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𝑅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𝑅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совпадают, записи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𝑅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𝑅</m:t>
                        </m:r>
                      </m:e>
                      <m:sub>
                        <m:r>
                          <a:rPr lang="ru-RU" i="1"/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тоже совпадают, то и записи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𝑅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𝑅</m:t>
                        </m:r>
                      </m:e>
                      <m:sub>
                        <m:r>
                          <a:rPr lang="ru-RU" i="1"/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должны совпадать (ключевое в задаче выявления дубликатов)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b="1" dirty="0"/>
                  <a:t>Эксклюзивность:</a:t>
                </a:r>
                <a:r>
                  <a:rPr lang="ru-RU" dirty="0"/>
                  <a:t> если запись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совпадает с записью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то запись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не может совпадать с записью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(ключевое в задаче связывания записей).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7FA0461-050C-4405-B218-9CAAA17E4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E5B3C-FBA9-405C-869E-AD4378A6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21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D0489-31EB-41D3-BB32-1AB3A670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на блоки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61A136-1E1D-4B89-A001-A5E3BA8F7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При наличии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записей необходимо выполнить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попарных сравнений. В случае большого объема данных это приводит к ощутимо продолжительному времени выполнения. 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Для сокращения числа попарных сравнений используют разбиение на блоки. Цель — разбиение всего множества записей на блоки, состоящие из потенциально совпадающих записей, за значительно меньшее относительно полного попарного сравнения время. В таком случае, сравнению подлежат только записи, находящиеся в одном блоке.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61A136-1E1D-4B89-A001-A5E3BA8F7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A47E3-091E-4126-B087-1D8DFA46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7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D6A4C-8E29-4BEC-BD90-252C18A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методов на возможность реализации в модели </a:t>
            </a:r>
            <a:r>
              <a:rPr lang="en-US" dirty="0"/>
              <a:t>MapReduce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EE638C4-EA2D-430B-BE13-F6A88F6BB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539824"/>
              </p:ext>
            </p:extLst>
          </p:nvPr>
        </p:nvGraphicFramePr>
        <p:xfrm>
          <a:off x="838200" y="2520791"/>
          <a:ext cx="10515600" cy="29667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4157246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114672661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828495626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66298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6527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Попарное сравнение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Взвешенная сумма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Независимое параллельное сравнение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07377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Формулирование правил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Наложение ограничений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Корреляционная кластеризация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Специальный алгоритм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30656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Разбиение на блоки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Исключительное разбиение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Группировка по одному ключу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89767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Отсортированное соседство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Проход по списку с окном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19910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Индексация биграмм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Группировка по нескольким ключам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616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Canopy-</a:t>
                      </a: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кластеризация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Специальный алгоритм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67441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9BF06E-5FB8-46BA-B3AB-4B868A0F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76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6A6D3-01F9-4322-9740-1AE035E0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подхода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ABA88-2986-4D81-9FA8-247ECD92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Преобразовать данные к формату </a:t>
            </a:r>
            <a:r>
              <a:rPr lang="en-US" sz="2000" dirty="0"/>
              <a:t>CSV</a:t>
            </a:r>
            <a:r>
              <a:rPr lang="ru-RU" sz="2000" dirty="0"/>
              <a:t>, </a:t>
            </a:r>
            <a:r>
              <a:rPr lang="en-US" sz="2000" dirty="0"/>
              <a:t>XML </a:t>
            </a:r>
            <a:r>
              <a:rPr lang="ru-RU" sz="2000" dirty="0"/>
              <a:t>или </a:t>
            </a:r>
            <a:r>
              <a:rPr lang="en-US" sz="2000" dirty="0"/>
              <a:t>JSON</a:t>
            </a:r>
            <a:r>
              <a:rPr lang="ru-RU" sz="2000" dirty="0"/>
              <a:t>.</a:t>
            </a:r>
          </a:p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Загрузить данные на кластер в </a:t>
            </a:r>
            <a:r>
              <a:rPr lang="en-US" sz="2000" dirty="0"/>
              <a:t>HDFS</a:t>
            </a:r>
            <a:r>
              <a:rPr lang="ru-RU" sz="2000" dirty="0"/>
              <a:t> любым удобным способом.</a:t>
            </a:r>
          </a:p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Считать данные из </a:t>
            </a:r>
            <a:r>
              <a:rPr lang="en-US" sz="2000" dirty="0"/>
              <a:t>HDFS</a:t>
            </a:r>
            <a:r>
              <a:rPr lang="ru-RU" sz="2000" dirty="0"/>
              <a:t> в среду высокоуровневого языка </a:t>
            </a:r>
            <a:r>
              <a:rPr lang="en-US" sz="2000" dirty="0"/>
              <a:t>Jaql</a:t>
            </a:r>
            <a:r>
              <a:rPr lang="ru-RU" sz="2000" dirty="0"/>
              <a:t>, используя подходящий для формата данных адаптер чтения-записи.</a:t>
            </a:r>
          </a:p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Выбрать метод разделения на блоки и описать его параметры.</a:t>
            </a:r>
          </a:p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Определиться со сравниваемыми атрибутами и мерами их сравнения.</a:t>
            </a:r>
          </a:p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Реализовать необходимые меры сходства значений, если набор уже реализованных мер не удовлетворяет потребностям.</a:t>
            </a:r>
          </a:p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Описать формат вектора сравнения путем формирования объекта компаратора.</a:t>
            </a:r>
          </a:p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Выбрать метод попарного сравнения и описать его параметры.</a:t>
            </a:r>
          </a:p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Запустить процесс разрешения сущностей, передав ему компаратор и описание выбранных методов.</a:t>
            </a:r>
          </a:p>
          <a:p>
            <a:pPr marL="447675" lvl="0" indent="-447675" algn="just">
              <a:buFont typeface="+mj-lt"/>
              <a:buAutoNum type="arabicPeriod"/>
            </a:pPr>
            <a:r>
              <a:rPr lang="ru-RU" sz="2000" dirty="0"/>
              <a:t>Сохранить полученные результаты в </a:t>
            </a:r>
            <a:r>
              <a:rPr lang="en-US" sz="2000" dirty="0"/>
              <a:t>HDFS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9E3EB6-3565-406B-8EFD-DE875BC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73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64686-CEE0-4AE8-8E51-CE9B4053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</a:t>
            </a:r>
            <a:r>
              <a:rPr lang="en-US" dirty="0"/>
              <a:t> </a:t>
            </a:r>
            <a:r>
              <a:rPr lang="ru-RU" dirty="0"/>
              <a:t>подхода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8F34FE-4B6F-4E04-A63D-D1210DFC0C4F}"/>
              </a:ext>
            </a:extLst>
          </p:cNvPr>
          <p:cNvSpPr/>
          <p:nvPr/>
        </p:nvSpPr>
        <p:spPr>
          <a:xfrm>
            <a:off x="762002" y="1801814"/>
            <a:ext cx="10667998" cy="457993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5725">
              <a:spcAft>
                <a:spcPts val="300"/>
              </a:spcAft>
            </a:pPr>
            <a:r>
              <a:rPr lang="en-US" sz="1600" dirty="0">
                <a:solidFill>
                  <a:srgbClr val="2A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restaurants</a:t>
            </a:r>
            <a:r>
              <a:rPr lang="en-US" sz="1600" dirty="0">
                <a:solidFill>
                  <a:srgbClr val="5A8B7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5A8B7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A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extensions::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jsonHdfs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restaurants.json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));</a:t>
            </a:r>
          </a:p>
          <a:p>
            <a:pPr marL="85725">
              <a:spcAft>
                <a:spcPts val="300"/>
              </a:spcAft>
            </a:pPr>
            <a:r>
              <a:rPr lang="en-US" sz="1600" dirty="0" err="1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distFunc</a:t>
            </a:r>
            <a:r>
              <a:rPr lang="en-US" sz="16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=</a:t>
            </a:r>
            <a:r>
              <a:rPr lang="en-US" sz="16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fn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6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6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6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</a:t>
            </a:r>
            <a:r>
              <a:rPr lang="en-US" sz="16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similarity::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damLevDist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6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6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6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);</a:t>
            </a:r>
            <a:b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blocking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=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canopy::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createInfo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500" dirty="0" err="1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distFunc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5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10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);</a:t>
            </a:r>
          </a:p>
          <a:p>
            <a:pPr marL="85725">
              <a:spcAft>
                <a:spcPts val="300"/>
              </a:spcAft>
            </a:pP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comparator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=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{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addressScore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: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fn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similarity::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jaccardSim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500" dirty="0" err="1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.address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-&gt;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similarity::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nGramBag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(),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                           </a:t>
            </a:r>
            <a:r>
              <a:rPr lang="en-US" sz="1500" dirty="0" err="1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.address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-&gt;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similarity::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nGramBag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())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),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cityScore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: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fn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similarity::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minLengthMongeElkanSim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500" dirty="0" err="1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.city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-&gt;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similarity::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wordBag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(),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                                       </a:t>
            </a:r>
            <a:r>
              <a:rPr lang="en-US" sz="1500" dirty="0" err="1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.city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-&gt;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similarity::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wordBag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())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),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nameScore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: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fn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</a:t>
            </a: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similarity::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jaroWinklerSim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.name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.name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),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typeScore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: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fn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 err="1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lhs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.type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==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 err="1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rhs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.type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};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"/>
            </a:endParaRPr>
          </a:p>
          <a:p>
            <a:pPr marL="85725">
              <a:spcAft>
                <a:spcPts val="300"/>
              </a:spcAft>
            </a:pP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classifier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=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weightedSum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createInfo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({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addressScore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: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0.2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cityScore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: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0.2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nameScore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: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0.6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},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0.85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);</a:t>
            </a:r>
          </a:p>
          <a:p>
            <a:pPr marL="85725">
              <a:spcAft>
                <a:spcPts val="300"/>
              </a:spcAft>
            </a:pP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restaurants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-&gt;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deduplication::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deduplicateWithBlocking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(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blocking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comparator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,</a:t>
            </a:r>
            <a:r>
              <a:rPr lang="en-US" sz="1500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</a:t>
            </a:r>
            <a:r>
              <a:rPr lang="en-US" sz="1500" dirty="0">
                <a:solidFill>
                  <a:srgbClr val="2A2A2A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classifier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)</a:t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</a:br>
            <a:r>
              <a:rPr lang="en-US" sz="1600" b="1" dirty="0">
                <a:solidFill>
                  <a:srgbClr val="5A8B73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-&gt;</a:t>
            </a:r>
            <a:r>
              <a:rPr lang="en-US" sz="1600" dirty="0">
                <a:solidFill>
                  <a:srgbClr val="5A8B7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A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write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extensions::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jsonHdfs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results.json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"/>
              </a:rPr>
              <a:t>;</a:t>
            </a:r>
            <a:endParaRPr lang="ru-RU" sz="15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C467BCB-F005-49C1-BDFD-60FCB9DC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1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90FCB-63E6-4498-AACB-18FB60D8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164DA-3C53-499F-8CEE-CF0EB95A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В рамках данной работы были решены следующие задачи:</a:t>
            </a:r>
          </a:p>
          <a:p>
            <a:pPr lvl="0" algn="just"/>
            <a:r>
              <a:rPr lang="ru-RU" dirty="0"/>
              <a:t>Исследованы и описаны этапы, проводимые при решении задачи разрешения сущностей, а также методы и алгоритмы, используемые на каждом из этапов. Эти методы и алгоритмы оценены на предмет возможности их реализации в модели </a:t>
            </a:r>
            <a:r>
              <a:rPr lang="en-US" dirty="0"/>
              <a:t>MapReduce</a:t>
            </a:r>
            <a:r>
              <a:rPr lang="ru-RU" dirty="0"/>
              <a:t>.</a:t>
            </a:r>
          </a:p>
          <a:p>
            <a:pPr lvl="0" algn="just"/>
            <a:r>
              <a:rPr lang="ru-RU" dirty="0"/>
              <a:t>Предложен подход к реализации методов разрешения сущностей в среде </a:t>
            </a:r>
            <a:r>
              <a:rPr lang="en-US" dirty="0"/>
              <a:t>Hadoop</a:t>
            </a:r>
            <a:r>
              <a:rPr lang="ru-RU" dirty="0"/>
              <a:t>/</a:t>
            </a:r>
            <a:r>
              <a:rPr lang="en-US" dirty="0"/>
              <a:t>MapReduce </a:t>
            </a:r>
            <a:r>
              <a:rPr lang="ru-RU" dirty="0"/>
              <a:t>на высокоуровневом языке программирования </a:t>
            </a:r>
            <a:r>
              <a:rPr lang="en-US" dirty="0"/>
              <a:t>Jaql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На основе предложенного подхода реализован комплекс пакетов и модулей на языках </a:t>
            </a:r>
            <a:r>
              <a:rPr lang="en-US" dirty="0"/>
              <a:t>Jaql</a:t>
            </a:r>
            <a:r>
              <a:rPr lang="ru-RU" dirty="0"/>
              <a:t> и </a:t>
            </a:r>
            <a:r>
              <a:rPr lang="en-US" dirty="0"/>
              <a:t>Java</a:t>
            </a:r>
            <a:r>
              <a:rPr lang="ru-RU" dirty="0"/>
              <a:t>, позволяющий проводить процесс разрешения сущностей в среде распределенных вычислений </a:t>
            </a:r>
            <a:r>
              <a:rPr lang="en-US" dirty="0"/>
              <a:t>Hadoop</a:t>
            </a:r>
            <a:r>
              <a:rPr lang="ru-RU" dirty="0"/>
              <a:t>/</a:t>
            </a:r>
            <a:r>
              <a:rPr lang="en-US" dirty="0"/>
              <a:t>MapReduce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3562E-4F25-4605-9D84-BC67361F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12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5F2BCA-92C3-4E75-A13A-DEB1AF04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7818"/>
          </a:xfrm>
        </p:spPr>
        <p:txBody>
          <a:bodyPr anchor="ctr"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0D8EE07-1362-408B-8AED-05090E22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B3C34-BEDA-45BB-9051-A3AE67D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pic>
        <p:nvPicPr>
          <p:cNvPr id="5" name="Объект 4" descr="D:\Downloads\Untitled Diagram (17).png">
            <a:extLst>
              <a:ext uri="{FF2B5EF4-FFF2-40B4-BE49-F238E27FC236}">
                <a16:creationId xmlns:a16="http://schemas.microsoft.com/office/drawing/2014/main" id="{2C95AD8E-9E16-4473-8818-5FD2DD8B55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34356"/>
            <a:ext cx="3571875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D:\Downloads\Untitled Diagram (1) (1).png">
            <a:extLst>
              <a:ext uri="{FF2B5EF4-FFF2-40B4-BE49-F238E27FC236}">
                <a16:creationId xmlns:a16="http://schemas.microsoft.com/office/drawing/2014/main" id="{E96243E3-F429-4643-98C9-E909D607E6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49" y="1434306"/>
            <a:ext cx="4362450" cy="487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78F8E1-1642-4128-ABFB-3757C36A3AAE}"/>
              </a:ext>
            </a:extLst>
          </p:cNvPr>
          <p:cNvCxnSpPr/>
          <p:nvPr/>
        </p:nvCxnSpPr>
        <p:spPr>
          <a:xfrm flipV="1">
            <a:off x="5010150" y="2466975"/>
            <a:ext cx="1295399" cy="1552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ACF9589-A7A4-473B-A5B0-666A97DD9F9F}"/>
              </a:ext>
            </a:extLst>
          </p:cNvPr>
          <p:cNvCxnSpPr>
            <a:cxnSpLocks/>
          </p:cNvCxnSpPr>
          <p:nvPr/>
        </p:nvCxnSpPr>
        <p:spPr>
          <a:xfrm>
            <a:off x="5010150" y="4427631"/>
            <a:ext cx="1295399" cy="1123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F3878A4-CA95-4898-A35D-9E276C72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10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08987-9DF8-4A6D-A901-468EEB25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581C0-B435-44AF-B680-8F22DC33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Цель работы: </a:t>
            </a:r>
            <a:r>
              <a:rPr lang="ru-RU" dirty="0"/>
              <a:t>разработка подхода к реализации методов разрешения сущностей на языке высокого уровня с возможностью дальнейшей компиляции в распределенную вычислительную модель MapReduce, исполняемой в среде Hadoop.</a:t>
            </a:r>
          </a:p>
          <a:p>
            <a:pPr marL="0" indent="0" algn="just">
              <a:buNone/>
            </a:pPr>
            <a:r>
              <a:rPr lang="ru-RU" b="1" dirty="0"/>
              <a:t>Задачи работы:</a:t>
            </a:r>
          </a:p>
          <a:p>
            <a:pPr lvl="0" algn="just"/>
            <a:r>
              <a:rPr lang="ru-RU" dirty="0"/>
              <a:t>Исследовать существующие методы и алгоритмы в области разрешения сущностей, оценить исследованные методы на предмет возможности их реализации в среде </a:t>
            </a:r>
            <a:r>
              <a:rPr lang="en-US" dirty="0"/>
              <a:t>Hadoop</a:t>
            </a:r>
            <a:r>
              <a:rPr lang="ru-RU" dirty="0"/>
              <a:t>/</a:t>
            </a:r>
            <a:r>
              <a:rPr lang="en-US" dirty="0"/>
              <a:t>MapReduce</a:t>
            </a:r>
            <a:r>
              <a:rPr lang="ru-RU" dirty="0"/>
              <a:t> и выбрать набор методов для их реализации.</a:t>
            </a:r>
          </a:p>
          <a:p>
            <a:pPr lvl="0" algn="just"/>
            <a:r>
              <a:rPr lang="ru-RU" dirty="0"/>
              <a:t>Разработать подход к реализации выбранных методов в среде </a:t>
            </a:r>
            <a:r>
              <a:rPr lang="en-US" dirty="0"/>
              <a:t>Hadoop</a:t>
            </a:r>
            <a:r>
              <a:rPr lang="ru-RU" dirty="0"/>
              <a:t>/</a:t>
            </a:r>
            <a:r>
              <a:rPr lang="en-US" dirty="0"/>
              <a:t>MapReduce</a:t>
            </a:r>
            <a:r>
              <a:rPr lang="ru-RU" dirty="0"/>
              <a:t> на высокоуровневом языке программирования.</a:t>
            </a:r>
          </a:p>
          <a:p>
            <a:pPr algn="just"/>
            <a:r>
              <a:rPr lang="ru-RU" dirty="0"/>
              <a:t>Реализовать на высокоуровневом языке программирования выбранные методы в виде комплекса пакетов и модулей.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8531CE-6538-4987-85E5-8384FECD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8706F2-24A8-4FAF-A232-2B65858966D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9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8584B-5416-4D1F-935A-E7BE8AB7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Hadoop/MapReduce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6FDD9-7BAD-4CFC-93C1-BE5F78BC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400" b="1"/>
              <a:t>Hadoop</a:t>
            </a:r>
            <a:r>
              <a:rPr lang="ru-RU" sz="2400"/>
              <a:t> — </a:t>
            </a:r>
            <a:r>
              <a:rPr lang="en-US" sz="2400"/>
              <a:t>проект Apache Software Foundation</a:t>
            </a:r>
            <a:r>
              <a:rPr lang="ru-RU" sz="2400"/>
              <a:t>, набор утилит, библиотек и фреймворк для разработки и выполнения распределённых программ, работающих на кластерах из сотен и тысяч узлов по технологии shared-nothing. Состоит из двух ключевых компонентов:</a:t>
            </a:r>
          </a:p>
          <a:p>
            <a:r>
              <a:rPr lang="ru-RU" sz="2400"/>
              <a:t>Распределенная файловая система Hadoop (HDFS), отвечающая за хранение данных на кластере.</a:t>
            </a:r>
          </a:p>
          <a:p>
            <a:r>
              <a:rPr lang="ru-RU" sz="2400"/>
              <a:t>Система MapReduce, предназначенная для вычислений и обработки больших объемов данных на кластере.</a:t>
            </a:r>
          </a:p>
          <a:p>
            <a:pPr marL="0" indent="0" algn="just">
              <a:buNone/>
            </a:pPr>
            <a:r>
              <a:rPr lang="ru-RU" sz="2400" b="1"/>
              <a:t>MapReduce </a:t>
            </a:r>
            <a:r>
              <a:rPr lang="ru-RU" sz="2400"/>
              <a:t> — модель программирования и каркас для написания приложений, предназначенных для высокоскоростной обработки больших объемов данных на больших параллельных кластерах вычислительных узлов.</a:t>
            </a:r>
          </a:p>
          <a:p>
            <a:pPr algn="just"/>
            <a:r>
              <a:rPr lang="ru-RU" sz="2400"/>
              <a:t>Обеспечивает автоматическое распараллеливание и распределение задач.</a:t>
            </a:r>
          </a:p>
          <a:p>
            <a:pPr algn="just"/>
            <a:r>
              <a:rPr lang="ru-RU" sz="2400"/>
              <a:t>Имеет встроенные механизмы сохранения устойчивости и работоспособности при сбое отдельных элементов.</a:t>
            </a:r>
          </a:p>
          <a:p>
            <a:pPr algn="just"/>
            <a:r>
              <a:rPr lang="ru-RU" sz="2400"/>
              <a:t>Обеспечивает чистый уровень абстракции для программистов.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9A6FC3-DCA6-4CD2-B5DD-F12BC87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8706F2-24A8-4FAF-A232-2B65858966D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0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F5839-2FF2-4C37-8B12-ECADE65E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Jaql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EC779-2CB3-48E3-8771-3CB5AC4D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Декларативный язык запросов и сценариев, предназначенный для обработки больших наборов данных.</a:t>
            </a:r>
          </a:p>
          <a:p>
            <a:pPr algn="just"/>
            <a:r>
              <a:rPr lang="ru-RU" dirty="0"/>
              <a:t>Разработан в </a:t>
            </a:r>
            <a:r>
              <a:rPr lang="en-US" dirty="0"/>
              <a:t>IBM</a:t>
            </a:r>
            <a:r>
              <a:rPr lang="ru-RU" dirty="0"/>
              <a:t>, поставляется в составе IBM </a:t>
            </a:r>
            <a:r>
              <a:rPr lang="ru-RU" dirty="0" err="1"/>
              <a:t>InfoSphere</a:t>
            </a:r>
            <a:r>
              <a:rPr lang="ru-RU" dirty="0"/>
              <a:t> </a:t>
            </a:r>
            <a:r>
              <a:rPr lang="ru-RU" dirty="0" err="1"/>
              <a:t>BigInsights</a:t>
            </a:r>
            <a:r>
              <a:rPr lang="ru-RU" dirty="0"/>
              <a:t> и </a:t>
            </a:r>
            <a:r>
              <a:rPr lang="en-US" dirty="0"/>
              <a:t>IBM </a:t>
            </a:r>
            <a:r>
              <a:rPr lang="en-US" dirty="0" err="1"/>
              <a:t>InfoSphere</a:t>
            </a:r>
            <a:r>
              <a:rPr lang="en-US" dirty="0"/>
              <a:t> Big Match for Hadoop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Позволяет работать с разноструктурированными данными и HDFS.</a:t>
            </a:r>
          </a:p>
          <a:p>
            <a:pPr algn="just"/>
            <a:r>
              <a:rPr lang="ru-RU" dirty="0"/>
              <a:t>Автоматически переписывает высокоуровневые конструкции в MapReduce-задачи.</a:t>
            </a:r>
          </a:p>
          <a:p>
            <a:pPr algn="just"/>
            <a:r>
              <a:rPr lang="ru-RU" dirty="0"/>
              <a:t>Тьюринг-полный язык.</a:t>
            </a:r>
          </a:p>
          <a:p>
            <a:pPr algn="just"/>
            <a:r>
              <a:rPr lang="ru-RU" dirty="0"/>
              <a:t>Легко расширяется пользовательскими функциями, написанными как на самом языке, так и на других, импортированных для использования при помощи механизма </a:t>
            </a:r>
            <a:r>
              <a:rPr lang="en-US" dirty="0"/>
              <a:t>UDF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66396A-3172-45C6-BCF6-3CE98D8E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8706F2-24A8-4FAF-A232-2B65858966D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5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FD0D-C52B-4EB6-B588-2B26C0AD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Разрешение сущностей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4323B-1075-4815-A9EC-FC9EC24B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413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Задача разрешения сущностей направлена на поиск в одном или нескольких наборах данных упоминаний (записей), которые представляют один и тот же объект в реальном мире (сущность).</a:t>
            </a:r>
          </a:p>
          <a:p>
            <a:pPr marL="0" indent="0" algn="just">
              <a:buNone/>
            </a:pPr>
            <a:r>
              <a:rPr lang="ru-RU" dirty="0"/>
              <a:t>Запись в наборе данных описывает какую-то конкретную сущность с помощью атрибутов. Каждая сущность имеет собственный набор атрибутов.</a:t>
            </a:r>
          </a:p>
          <a:p>
            <a:pPr marL="0" indent="0" algn="just">
              <a:buNone/>
            </a:pPr>
            <a:r>
              <a:rPr lang="ru-RU" dirty="0"/>
              <a:t>Примеры сущностей и их возможных атрибутов: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4FB3A4-C067-4427-A274-856A5E4C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8706F2-24A8-4FAF-A232-2B65858966D8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17D3BD8-47EA-4D28-B8C1-FECD10A4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42973"/>
              </p:ext>
            </p:extLst>
          </p:nvPr>
        </p:nvGraphicFramePr>
        <p:xfrm>
          <a:off x="838200" y="4524376"/>
          <a:ext cx="10515600" cy="146304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990626267"/>
                    </a:ext>
                  </a:extLst>
                </a:gridCol>
                <a:gridCol w="8953500">
                  <a:extLst>
                    <a:ext uri="{9D8B030D-6E8A-4147-A177-3AD203B41FA5}">
                      <a16:colId xmlns:a16="http://schemas.microsoft.com/office/drawing/2014/main" val="802787530"/>
                    </a:ext>
                  </a:extLst>
                </a:gridCol>
              </a:tblGrid>
              <a:tr h="29051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Сущность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Атрибуты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79056"/>
                  </a:ext>
                </a:extLst>
              </a:tr>
              <a:tr h="290512">
                <a:tc>
                  <a:txBody>
                    <a:bodyPr/>
                    <a:lstStyle/>
                    <a:p>
                      <a:r>
                        <a:rPr lang="ru-RU" dirty="0"/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имя, фамилия, </a:t>
                      </a:r>
                      <a:r>
                        <a:rPr lang="en-US" dirty="0"/>
                        <a:t>email</a:t>
                      </a:r>
                      <a:r>
                        <a:rPr lang="ru-RU" dirty="0"/>
                        <a:t>, номер телефона, адрес проживания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60820"/>
                  </a:ext>
                </a:extLst>
              </a:tr>
              <a:tr h="290512">
                <a:tc>
                  <a:txBody>
                    <a:bodyPr/>
                    <a:lstStyle/>
                    <a:p>
                      <a:r>
                        <a:rPr lang="ru-RU" dirty="0"/>
                        <a:t>организация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название, организационная форма, тип деятельности, юридический и физический 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1830"/>
                  </a:ext>
                </a:extLst>
              </a:tr>
              <a:tr h="290512">
                <a:tc>
                  <a:txBody>
                    <a:bodyPr/>
                    <a:lstStyle/>
                    <a:p>
                      <a:r>
                        <a:rPr lang="ru-RU" dirty="0"/>
                        <a:t>продукт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тип, марка, цена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8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18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838F-7E2E-46D7-9EBC-ADC3B70E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Задача выявления дубликатов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83AD9-FAAB-4B2C-AE62-380FB76D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Найти дублирующие друг друга записи в одном наборе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83C95-B1D7-44BF-9C8E-C7BB2FC1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8706F2-24A8-4FAF-A232-2B65858966D8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28D5D980-DB51-4D19-AA12-957755BD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59" y="2417045"/>
            <a:ext cx="7375682" cy="38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>
            <a:extLst>
              <a:ext uri="{FF2B5EF4-FFF2-40B4-BE49-F238E27FC236}">
                <a16:creationId xmlns:a16="http://schemas.microsoft.com/office/drawing/2014/main" id="{1AAC71A4-2084-46C6-814E-821086903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21" y="2445620"/>
            <a:ext cx="7063155" cy="380927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838F-7E2E-46D7-9EBC-ADC3B70E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Задача связывания записей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83AD9-FAAB-4B2C-AE62-380FB76D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/>
              <a:t>Найти соответствующие одной сущности записи в двух или более наборах данных.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83C95-B1D7-44BF-9C8E-C7BB2FC1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8706F2-24A8-4FAF-A232-2B65858966D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8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C6C2-F13A-4601-B5E9-DDDFF523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Выбор сравниваемых атрибутов и мер сходства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9A5AC-34F8-497B-A10A-8BC6FE49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Мера сходства — функция над двумя аргументами, являющаяся безразмерным показателем их сходства.</a:t>
            </a:r>
          </a:p>
          <a:p>
            <a:pPr marL="0" indent="0" algn="just">
              <a:buNone/>
            </a:pPr>
            <a:r>
              <a:rPr lang="ru-RU" dirty="0"/>
              <a:t>Результат: от 0 (полное несоответствие) до 1 (полное соответствие).</a:t>
            </a:r>
            <a:endParaRPr lang="ru-RU" b="0" i="1" dirty="0"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ru-RU" dirty="0"/>
              <a:t>Тип аргументов: числа, даты, строки, кортежи и т.д.</a:t>
            </a:r>
          </a:p>
          <a:p>
            <a:pPr marL="0" indent="0" algn="just">
              <a:buNone/>
            </a:pPr>
            <a:r>
              <a:rPr lang="ru-RU" dirty="0"/>
              <a:t>Примеры:</a:t>
            </a:r>
          </a:p>
          <a:p>
            <a:pPr algn="just"/>
            <a:r>
              <a:rPr lang="ru-RU" dirty="0"/>
              <a:t>Для строк: расстояние Левенштейна, сходство Джаро-Винклера, коэффициент Жаккара, мера </a:t>
            </a:r>
            <a:r>
              <a:rPr lang="en-US" dirty="0"/>
              <a:t>TFIDF</a:t>
            </a:r>
            <a:r>
              <a:rPr lang="ru-RU" dirty="0"/>
              <a:t>, сходство </a:t>
            </a:r>
            <a:r>
              <a:rPr lang="ru-RU" dirty="0" err="1"/>
              <a:t>Монг-Элкана</a:t>
            </a:r>
            <a:endParaRPr lang="en-US" dirty="0"/>
          </a:p>
          <a:p>
            <a:pPr algn="just"/>
            <a:r>
              <a:rPr lang="ru-RU" dirty="0"/>
              <a:t>Для чисел: отклонение не больше заданного числа, </a:t>
            </a:r>
            <a:br>
              <a:rPr lang="ru-RU" dirty="0"/>
            </a:br>
            <a:r>
              <a:rPr lang="ru-RU" dirty="0"/>
              <a:t>отклонение не больше заданного процента</a:t>
            </a:r>
          </a:p>
          <a:p>
            <a:pPr algn="just"/>
            <a:r>
              <a:rPr lang="ru-RU" dirty="0"/>
              <a:t>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F6BDCD-57F6-4A8F-AB88-1D76D07D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6F2-24A8-4FAF-A232-2B65858966D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93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1012</Words>
  <Application>Microsoft Office PowerPoint</Application>
  <PresentationFormat>Широкоэкранный</PresentationFormat>
  <Paragraphs>129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Тема Office</vt:lpstr>
      <vt:lpstr>РЕАЛИЗАЦИЯ МЕТОДОВ РАЗРЕШЕНИЯ СУЩНОСТЕЙ В СРЕДЕ РАСПРЕДЕЛЕННЫХ ВЫЧИСЛЕНИЙ HADOOP/MAPREDUCE</vt:lpstr>
      <vt:lpstr>Мотивация</vt:lpstr>
      <vt:lpstr>Постановка задачи</vt:lpstr>
      <vt:lpstr>Hadoop/MapReduce</vt:lpstr>
      <vt:lpstr>Jaql</vt:lpstr>
      <vt:lpstr>Разрешение сущностей</vt:lpstr>
      <vt:lpstr>Задача выявления дубликатов</vt:lpstr>
      <vt:lpstr>Задача связывания записей</vt:lpstr>
      <vt:lpstr>Выбор сравниваемых атрибутов и мер сходства</vt:lpstr>
      <vt:lpstr>Попарное сравнение</vt:lpstr>
      <vt:lpstr>Наложение ограничений</vt:lpstr>
      <vt:lpstr>Разбиение на блоки</vt:lpstr>
      <vt:lpstr>Оценка методов на возможность реализации в модели MapReduce</vt:lpstr>
      <vt:lpstr>Общий вид подхода</vt:lpstr>
      <vt:lpstr>Пример применения подхода</vt:lpstr>
      <vt:lpstr>Результаты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МЕТОДОВ РАЗРЕШЕНИЯ СУЩНОСТЕЙ В СРЕДЕ РАСПРЕДЕЛЕННЫХ ВЫЧИСЛЕНИЙ HADOOP/MAPREDUCE</dc:title>
  <dc:creator>Michael Islentev</dc:creator>
  <cp:lastModifiedBy>Michael Islentev</cp:lastModifiedBy>
  <cp:revision>51</cp:revision>
  <dcterms:created xsi:type="dcterms:W3CDTF">2018-05-10T07:01:42Z</dcterms:created>
  <dcterms:modified xsi:type="dcterms:W3CDTF">2018-05-29T03:30:26Z</dcterms:modified>
</cp:coreProperties>
</file>