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68" r:id="rId6"/>
    <p:sldId id="260" r:id="rId7"/>
    <p:sldId id="261" r:id="rId8"/>
    <p:sldId id="271" r:id="rId9"/>
    <p:sldId id="263" r:id="rId10"/>
    <p:sldId id="270" r:id="rId11"/>
    <p:sldId id="273" r:id="rId12"/>
    <p:sldId id="272" r:id="rId13"/>
    <p:sldId id="262" r:id="rId14"/>
    <p:sldId id="269" r:id="rId15"/>
    <p:sldId id="264" r:id="rId16"/>
    <p:sldId id="275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2601-2FFA-4FB2-9330-921F35640074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67263-B573-4334-8899-BF178DD7D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2352-D58D-413C-B0E3-A5C814CF6979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BB2B-1216-4BF4-844A-F9BA1DB25714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6A6-58A8-490C-BBF3-8C625BC3A650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6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BE-903F-4AE1-BC74-0BB62107604A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4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CF8-C6B0-4C51-BFEE-39705B837681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848B-B3B1-416A-91B4-8B67404B63AD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5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7792-EFA0-4E61-8FD1-D15658052769}" type="datetime1">
              <a:rPr lang="ru-RU" smtClean="0"/>
              <a:t>03.06.2019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922F-0DE5-401A-9357-DDE8440E29B4}" type="datetime1">
              <a:rPr lang="ru-RU" smtClean="0"/>
              <a:t>03.06.2019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18D8-929C-48EB-BA86-3B046D01890C}" type="datetime1">
              <a:rPr lang="ru-RU" smtClean="0"/>
              <a:t>03.06.2019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DAE1-FFF8-451A-9CA6-C67F3D3A8A78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CC4B-74F2-41F2-BF03-6A4F690E5561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3918-5E14-4578-8AD2-03E25B44F16C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5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670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Применение </a:t>
            </a:r>
            <a:r>
              <a:rPr lang="ru-RU" sz="4400" dirty="0" err="1"/>
              <a:t>автокодирующих</a:t>
            </a:r>
            <a:r>
              <a:rPr lang="ru-RU" sz="4400" dirty="0"/>
              <a:t> нейронных сетей для предсказания флуоресценции глиом головного мозга по данным магнитно-резонансной томографии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629" y="534375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Выполнил студент: Лавренов Виталий Владимирович</a:t>
            </a:r>
          </a:p>
          <a:p>
            <a:pPr algn="l"/>
            <a:r>
              <a:rPr lang="ru-RU" sz="1800" dirty="0" smtClean="0"/>
              <a:t>Научный руководитель: </a:t>
            </a:r>
            <a:r>
              <a:rPr lang="ru-RU" sz="1800" dirty="0" err="1" smtClean="0"/>
              <a:t>Брюхов</a:t>
            </a:r>
            <a:r>
              <a:rPr lang="ru-RU" sz="1800" dirty="0" smtClean="0"/>
              <a:t> Дмитрий Олегович</a:t>
            </a:r>
          </a:p>
          <a:p>
            <a:pPr algn="l"/>
            <a:r>
              <a:rPr lang="ru-RU" sz="1800" dirty="0" smtClean="0"/>
              <a:t>Научные консультанты: </a:t>
            </a:r>
            <a:r>
              <a:rPr lang="ru-RU" sz="1800" dirty="0" err="1"/>
              <a:t>Шанин</a:t>
            </a:r>
            <a:r>
              <a:rPr lang="ru-RU" sz="1800" dirty="0"/>
              <a:t> Иван </a:t>
            </a:r>
            <a:r>
              <a:rPr lang="ru-RU" sz="1800" dirty="0" smtClean="0"/>
              <a:t>Андреевич, </a:t>
            </a:r>
            <a:r>
              <a:rPr lang="ru-RU" sz="1800" dirty="0" err="1" smtClean="0"/>
              <a:t>Горяйнов</a:t>
            </a:r>
            <a:r>
              <a:rPr lang="ru-RU" sz="1800" dirty="0" smtClean="0"/>
              <a:t> Сергей Алексеевич 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6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Формат </a:t>
            </a:r>
            <a:r>
              <a:rPr lang="en-US" sz="4000" dirty="0" smtClean="0"/>
              <a:t>DICOM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774151" cy="4351338"/>
          </a:xfrm>
        </p:spPr>
        <p:txBody>
          <a:bodyPr/>
          <a:lstStyle/>
          <a:p>
            <a:r>
              <a:rPr lang="ru-RU" dirty="0" smtClean="0"/>
              <a:t>Срезы мозга</a:t>
            </a:r>
          </a:p>
          <a:p>
            <a:r>
              <a:rPr lang="ru-RU" dirty="0" smtClean="0"/>
              <a:t>Содержат не только изображения МРТ</a:t>
            </a:r>
          </a:p>
          <a:p>
            <a:r>
              <a:rPr lang="ru-RU" dirty="0" smtClean="0"/>
              <a:t>Также содержит дополнительные метаданные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01" y="1825625"/>
            <a:ext cx="4303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Мой подход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26051" y="2071347"/>
            <a:ext cx="2460716" cy="4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Снимок МРТ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50421" y="4336867"/>
            <a:ext cx="2336346" cy="65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Преобразованные данные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628651" y="3122635"/>
            <a:ext cx="2686050" cy="678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Автокодировщик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405208" y="5336191"/>
            <a:ext cx="2902402" cy="733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Предсказывающая модель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037806" y="2564029"/>
            <a:ext cx="261257" cy="558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439886" y="2564029"/>
            <a:ext cx="0" cy="1772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168434" y="3801292"/>
            <a:ext cx="130629" cy="535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074126" y="4993891"/>
            <a:ext cx="8709" cy="37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207725" y="5380815"/>
            <a:ext cx="1724298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8" idx="6"/>
            <a:endCxn id="18" idx="1"/>
          </p:cNvCxnSpPr>
          <p:nvPr/>
        </p:nvCxnSpPr>
        <p:spPr>
          <a:xfrm flipV="1">
            <a:off x="4307610" y="5703032"/>
            <a:ext cx="9001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39886" y="3221053"/>
            <a:ext cx="213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Дополнительные признаки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36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/>
              <a:t>Автокодирующие</a:t>
            </a:r>
            <a:r>
              <a:rPr lang="ru-RU" sz="4000" dirty="0" smtClean="0"/>
              <a:t> нейронные сети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12</a:t>
            </a:fld>
            <a:endParaRPr lang="ru-RU"/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0" y="1825625"/>
            <a:ext cx="7643979" cy="4351338"/>
          </a:xfrm>
        </p:spPr>
      </p:pic>
    </p:spTree>
    <p:extLst>
      <p:ext uri="{BB962C8B-B14F-4D97-AF65-F5344CB8AC3E}">
        <p14:creationId xmlns:p14="http://schemas.microsoft.com/office/powerpoint/2010/main" val="413427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Автокодировщики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–</a:t>
            </a:r>
            <a:r>
              <a:rPr lang="ru-RU" dirty="0" smtClean="0"/>
              <a:t> глубокие </a:t>
            </a:r>
            <a:r>
              <a:rPr lang="ru-RU" dirty="0" err="1" smtClean="0"/>
              <a:t>автокодировщики</a:t>
            </a:r>
            <a:r>
              <a:rPr lang="ru-RU" dirty="0" smtClean="0"/>
              <a:t> с большим кол-вом скрытых слоев</a:t>
            </a:r>
            <a:endParaRPr lang="en-US" dirty="0" smtClean="0"/>
          </a:p>
          <a:p>
            <a:r>
              <a:rPr lang="en-US" dirty="0" smtClean="0"/>
              <a:t>Convolutional</a:t>
            </a:r>
            <a:r>
              <a:rPr lang="ru-RU" dirty="0" smtClean="0"/>
              <a:t> – </a:t>
            </a:r>
            <a:r>
              <a:rPr lang="ru-RU" dirty="0" err="1" smtClean="0"/>
              <a:t>автокодировщики</a:t>
            </a:r>
            <a:r>
              <a:rPr lang="ru-RU" dirty="0" smtClean="0"/>
              <a:t> использующие слои свертки</a:t>
            </a:r>
            <a:endParaRPr lang="en-US" dirty="0" smtClean="0"/>
          </a:p>
          <a:p>
            <a:r>
              <a:rPr lang="en-US" dirty="0" smtClean="0"/>
              <a:t>Regularized</a:t>
            </a:r>
            <a:r>
              <a:rPr lang="ru-RU" dirty="0" smtClean="0"/>
              <a:t> – </a:t>
            </a:r>
            <a:r>
              <a:rPr lang="ru-RU" dirty="0" err="1" smtClean="0"/>
              <a:t>регуляризованные</a:t>
            </a:r>
            <a:r>
              <a:rPr lang="ru-RU" dirty="0" smtClean="0"/>
              <a:t> </a:t>
            </a:r>
            <a:r>
              <a:rPr lang="ru-RU" dirty="0" err="1" smtClean="0"/>
              <a:t>автокодирощики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348264" cy="435133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Наилучший результат – метод опорных векторов (0.99), для всех </a:t>
            </a:r>
            <a:r>
              <a:rPr lang="ru-RU" sz="1800" dirty="0" err="1" smtClean="0"/>
              <a:t>автокодировщиков</a:t>
            </a:r>
            <a:endParaRPr lang="ru-RU" sz="1800" dirty="0" smtClean="0"/>
          </a:p>
          <a:p>
            <a:r>
              <a:rPr lang="ru-RU" sz="1800" dirty="0" smtClean="0"/>
              <a:t>Использовалась </a:t>
            </a:r>
            <a:r>
              <a:rPr lang="ru-RU" sz="1800" dirty="0" err="1" smtClean="0"/>
              <a:t>кроссвалидация</a:t>
            </a:r>
            <a:r>
              <a:rPr lang="ru-RU" sz="1800" dirty="0" smtClean="0"/>
              <a:t> с разбитием выборки на 5 частей</a:t>
            </a:r>
          </a:p>
          <a:p>
            <a:r>
              <a:rPr lang="ru-RU" sz="1800" dirty="0" smtClean="0"/>
              <a:t>Мера качества – </a:t>
            </a:r>
            <a:r>
              <a:rPr lang="en-US" sz="1800" dirty="0" smtClean="0"/>
              <a:t>f1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14</a:t>
            </a:fld>
            <a:endParaRPr lang="ru-RU"/>
          </a:p>
        </p:txBody>
      </p:sp>
      <p:pic>
        <p:nvPicPr>
          <p:cNvPr id="10" name="Объект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65" y="1690689"/>
            <a:ext cx="4678215" cy="33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154" y="1847851"/>
            <a:ext cx="7825195" cy="4351338"/>
          </a:xfrm>
        </p:spPr>
        <p:txBody>
          <a:bodyPr/>
          <a:lstStyle/>
          <a:p>
            <a:r>
              <a:rPr lang="ru-RU" dirty="0" smtClean="0"/>
              <a:t>Предоставлены институтом нейрохирургии имени Бурденко</a:t>
            </a:r>
          </a:p>
          <a:p>
            <a:r>
              <a:rPr lang="ru-RU" dirty="0" smtClean="0"/>
              <a:t>Снимки МРТ 89 пациентов</a:t>
            </a:r>
            <a:endParaRPr lang="en-US" dirty="0" smtClean="0"/>
          </a:p>
          <a:p>
            <a:r>
              <a:rPr lang="ru-RU" dirty="0" smtClean="0"/>
              <a:t>Дополнительные атрибуты: пол, вес и возраст</a:t>
            </a:r>
          </a:p>
          <a:p>
            <a:r>
              <a:rPr lang="ru-RU" dirty="0" smtClean="0"/>
              <a:t>Формат  </a:t>
            </a:r>
            <a:r>
              <a:rPr lang="en-US" dirty="0" smtClean="0"/>
              <a:t>DICOM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7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pydicom</a:t>
            </a:r>
            <a:endParaRPr lang="en-US" dirty="0" smtClean="0"/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ru-RU" dirty="0" smtClean="0"/>
              <a:t>Фреймворк </a:t>
            </a:r>
            <a:r>
              <a:rPr lang="en-US" dirty="0" err="1" smtClean="0"/>
              <a:t>pytorch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Результат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866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Был предложен подход к предсказанию </a:t>
            </a:r>
            <a:r>
              <a:rPr lang="ru-RU" dirty="0" err="1" smtClean="0"/>
              <a:t>флоуресценции</a:t>
            </a:r>
            <a:r>
              <a:rPr lang="ru-RU" dirty="0" smtClean="0"/>
              <a:t> глиом головного мозга</a:t>
            </a:r>
          </a:p>
          <a:p>
            <a:endParaRPr lang="ru-RU" dirty="0"/>
          </a:p>
          <a:p>
            <a:r>
              <a:rPr lang="ru-RU" b="1" dirty="0" smtClean="0"/>
              <a:t>Выполнены следующие </a:t>
            </a:r>
            <a:r>
              <a:rPr lang="ru-RU" b="1" dirty="0"/>
              <a:t>з</a:t>
            </a:r>
            <a:r>
              <a:rPr lang="ru-RU" b="1" dirty="0" smtClean="0"/>
              <a:t>адачи: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изучены </a:t>
            </a:r>
            <a:r>
              <a:rPr lang="ru-RU" dirty="0"/>
              <a:t>существующие методы и алгоритмы в области анализа </a:t>
            </a:r>
            <a:r>
              <a:rPr lang="ru-RU" dirty="0" smtClean="0"/>
              <a:t>медицинских изображений;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разработан </a:t>
            </a:r>
            <a:r>
              <a:rPr lang="ru-RU" dirty="0"/>
              <a:t>подход для предсказания флуоресценции глиом головного мозга по набору в </a:t>
            </a:r>
            <a:r>
              <a:rPr lang="ru-RU" dirty="0" smtClean="0"/>
              <a:t>некоторых признаков</a:t>
            </a:r>
            <a:r>
              <a:rPr lang="ru-RU" dirty="0"/>
              <a:t>, описывающих </a:t>
            </a:r>
            <a:r>
              <a:rPr lang="ru-RU" dirty="0" smtClean="0"/>
              <a:t>пациента;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разработан </a:t>
            </a:r>
            <a:r>
              <a:rPr lang="ru-RU" dirty="0"/>
              <a:t>подход для предсказания флуоресценции глиом головного мозга по данным снимка </a:t>
            </a:r>
            <a:r>
              <a:rPr lang="ru-RU" dirty="0" smtClean="0"/>
              <a:t>МРТ;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реализован </a:t>
            </a:r>
            <a:r>
              <a:rPr lang="ru-RU" dirty="0"/>
              <a:t>на высокоуровневом языке программирования </a:t>
            </a:r>
            <a:r>
              <a:rPr lang="en-US" dirty="0"/>
              <a:t>python </a:t>
            </a:r>
            <a:r>
              <a:rPr lang="ru-RU" dirty="0"/>
              <a:t>полученный подходы.</a:t>
            </a:r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866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работы</a:t>
            </a:r>
            <a:r>
              <a:rPr lang="ru-RU" dirty="0" smtClean="0"/>
              <a:t>: предложить подход к предсказанию </a:t>
            </a:r>
            <a:r>
              <a:rPr lang="ru-RU" dirty="0" err="1" smtClean="0"/>
              <a:t>флоуресценции</a:t>
            </a:r>
            <a:r>
              <a:rPr lang="ru-RU" dirty="0" smtClean="0"/>
              <a:t> глиом головного мозга</a:t>
            </a:r>
          </a:p>
          <a:p>
            <a:endParaRPr lang="ru-RU" dirty="0"/>
          </a:p>
          <a:p>
            <a:r>
              <a:rPr lang="ru-RU" b="1" dirty="0" smtClean="0"/>
              <a:t>Задачи: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существующие методы и алгоритмы в области анализа </a:t>
            </a:r>
            <a:r>
              <a:rPr lang="ru-RU" dirty="0" smtClean="0"/>
              <a:t>медицинских изображений;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подход для предсказания флуоресценции глиом головного мозга по набору в </a:t>
            </a:r>
            <a:r>
              <a:rPr lang="ru-RU" dirty="0" smtClean="0"/>
              <a:t>некоторых признаков</a:t>
            </a:r>
            <a:r>
              <a:rPr lang="ru-RU" dirty="0"/>
              <a:t>, описывающих </a:t>
            </a:r>
            <a:r>
              <a:rPr lang="ru-RU" dirty="0" smtClean="0"/>
              <a:t>пациента;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подход для предсказания флуоресценции глиом головного мозга по данным снимка </a:t>
            </a:r>
            <a:r>
              <a:rPr lang="ru-RU" dirty="0" smtClean="0"/>
              <a:t>МРТ;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реализовать на высокоуровневом языке программирования </a:t>
            </a:r>
            <a:r>
              <a:rPr lang="en-US" dirty="0"/>
              <a:t>python </a:t>
            </a:r>
            <a:r>
              <a:rPr lang="ru-RU" dirty="0"/>
              <a:t>полученный подходы.</a:t>
            </a:r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5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Флуоресценция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Флуоресценция - </a:t>
            </a:r>
            <a:r>
              <a:rPr lang="ru-RU" dirty="0"/>
              <a:t>нетепловое свечение </a:t>
            </a:r>
            <a:r>
              <a:rPr lang="ru-RU" dirty="0" smtClean="0"/>
              <a:t>вещества</a:t>
            </a:r>
          </a:p>
          <a:p>
            <a:r>
              <a:rPr lang="ru-RU" dirty="0" smtClean="0"/>
              <a:t>Происходит после ввода </a:t>
            </a:r>
            <a:r>
              <a:rPr lang="ru-RU" dirty="0"/>
              <a:t>5-аминолевулиновой </a:t>
            </a:r>
            <a:r>
              <a:rPr lang="ru-RU" dirty="0" smtClean="0"/>
              <a:t>кислоты</a:t>
            </a:r>
          </a:p>
          <a:p>
            <a:r>
              <a:rPr lang="ru-RU" dirty="0" smtClean="0"/>
              <a:t>Позволяет точнее удалять опухоль</a:t>
            </a:r>
          </a:p>
          <a:p>
            <a:endParaRPr lang="ru-RU" dirty="0"/>
          </a:p>
          <a:p>
            <a:r>
              <a:rPr lang="ru-RU" dirty="0" smtClean="0"/>
              <a:t>Свечение не всегда проявляется</a:t>
            </a:r>
          </a:p>
          <a:p>
            <a:r>
              <a:rPr lang="ru-RU" dirty="0" smtClean="0"/>
              <a:t>Вещество дорогое</a:t>
            </a:r>
          </a:p>
          <a:p>
            <a:endParaRPr lang="ru-RU" dirty="0"/>
          </a:p>
          <a:p>
            <a:r>
              <a:rPr lang="ru-RU" dirty="0" smtClean="0"/>
              <a:t>Задача поставлена институтом Нейрохирургии имени Бурденко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9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Флуоресценция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0442"/>
            <a:ext cx="7886700" cy="4275909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1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Родственные методы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Логистическая регрессия</a:t>
            </a:r>
          </a:p>
          <a:p>
            <a:r>
              <a:rPr lang="ru-RU" dirty="0" smtClean="0"/>
              <a:t>Метод опорных векторов</a:t>
            </a:r>
          </a:p>
          <a:p>
            <a:r>
              <a:rPr lang="ru-RU" dirty="0" smtClean="0"/>
              <a:t>Байесовский классификатор</a:t>
            </a:r>
          </a:p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Работа с признаками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21" y="1545455"/>
            <a:ext cx="5017643" cy="3226842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439447" y="1690689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1800" dirty="0" smtClean="0"/>
                  <a:t>Лог регрессия – 0.88</a:t>
                </a:r>
              </a:p>
              <a:p>
                <a:r>
                  <a:rPr lang="ru-RU" sz="1800" dirty="0" smtClean="0"/>
                  <a:t>Метод опорных векторов</a:t>
                </a:r>
                <a:r>
                  <a:rPr lang="en-US" sz="1800" dirty="0" smtClean="0"/>
                  <a:t> – </a:t>
                </a:r>
                <a:r>
                  <a:rPr lang="ru-RU" sz="1800" dirty="0" smtClean="0"/>
                  <a:t>0.91</a:t>
                </a:r>
              </a:p>
              <a:p>
                <a:r>
                  <a:rPr lang="en-US" sz="1800" dirty="0" smtClean="0"/>
                  <a:t>Boosting – 0.91</a:t>
                </a:r>
              </a:p>
              <a:p>
                <a:endParaRPr lang="en-US" dirty="0" smtClean="0"/>
              </a:p>
              <a:p>
                <a:r>
                  <a:rPr lang="ru-RU" sz="1800" dirty="0" smtClean="0"/>
                  <a:t>Мера качества: </a:t>
                </a:r>
                <a:r>
                  <a:rPr lang="en-US" sz="1800" dirty="0" smtClean="0"/>
                  <a:t>f1</a:t>
                </a: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1=2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 ∙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ru-RU" sz="1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ru-RU" sz="18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1800" dirty="0" smtClean="0"/>
              </a:p>
              <a:p>
                <a:endParaRPr lang="en-US" dirty="0" smtClean="0"/>
              </a:p>
              <a:p>
                <a:r>
                  <a:rPr lang="ru-RU" sz="1800" dirty="0" smtClean="0"/>
                  <a:t>Использовалась </a:t>
                </a:r>
                <a:r>
                  <a:rPr lang="ru-RU" sz="1800" dirty="0" err="1" smtClean="0"/>
                  <a:t>кроссвалидация</a:t>
                </a:r>
                <a:r>
                  <a:rPr lang="ru-RU" sz="1800" dirty="0" smtClean="0"/>
                  <a:t>, выборка разбивалась на 10 частей</a:t>
                </a:r>
                <a:endParaRPr lang="ru-RU" sz="1800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7" y="1690689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464" t="-1821" b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8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Изучение признаков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Использовался корреляционный тест Пирсона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Наиболее значимые признаки: </a:t>
            </a:r>
          </a:p>
          <a:p>
            <a:pPr lvl="1"/>
            <a:r>
              <a:rPr lang="ru-RU" dirty="0" smtClean="0"/>
              <a:t>Возраст (0.26)</a:t>
            </a:r>
          </a:p>
          <a:p>
            <a:pPr lvl="1"/>
            <a:r>
              <a:rPr lang="ru-RU" dirty="0" smtClean="0"/>
              <a:t>Тип опухоли (0.45)</a:t>
            </a:r>
          </a:p>
          <a:p>
            <a:pPr lvl="1"/>
            <a:r>
              <a:rPr lang="ru-RU" dirty="0" smtClean="0"/>
              <a:t>Гистология (-0.22)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8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Данные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предоставлены в виде таблицы институтом нейрохирургии имени Бурденко</a:t>
            </a:r>
          </a:p>
          <a:p>
            <a:endParaRPr lang="ru-RU" dirty="0"/>
          </a:p>
          <a:p>
            <a:r>
              <a:rPr lang="ru-RU" dirty="0" smtClean="0"/>
              <a:t>Набор признаков для 320 пациентов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9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Методы работы с МРТ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9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Сверточные</a:t>
            </a:r>
            <a:r>
              <a:rPr lang="ru-RU" dirty="0" smtClean="0"/>
              <a:t> нейронные сети</a:t>
            </a:r>
          </a:p>
          <a:p>
            <a:r>
              <a:rPr lang="ru-RU" dirty="0" err="1" smtClean="0"/>
              <a:t>Автокодирующие</a:t>
            </a:r>
            <a:r>
              <a:rPr lang="ru-RU" dirty="0" smtClean="0"/>
              <a:t> нейронные сети</a:t>
            </a:r>
          </a:p>
          <a:p>
            <a:r>
              <a:rPr lang="ru-RU" dirty="0"/>
              <a:t>Н</a:t>
            </a:r>
            <a:r>
              <a:rPr lang="ru-RU" dirty="0" smtClean="0"/>
              <a:t>ейронные </a:t>
            </a:r>
            <a:r>
              <a:rPr lang="ru-RU" dirty="0"/>
              <a:t>сети </a:t>
            </a:r>
            <a:r>
              <a:rPr lang="ru-RU" dirty="0" err="1"/>
              <a:t>Кохонена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475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6737</TotalTime>
  <Words>398</Words>
  <Application>Microsoft Office PowerPoint</Application>
  <PresentationFormat>Экран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Применение автокодирующих нейронных сетей для предсказания флуоресценции глиом головного мозга по данным магнитно-резонансной томографии.</vt:lpstr>
      <vt:lpstr>Постановка задачи</vt:lpstr>
      <vt:lpstr>Флуоресценция</vt:lpstr>
      <vt:lpstr>Флуоресценция</vt:lpstr>
      <vt:lpstr>Родственные методы</vt:lpstr>
      <vt:lpstr>Работа с признаками</vt:lpstr>
      <vt:lpstr>Изучение признаков</vt:lpstr>
      <vt:lpstr>Данные</vt:lpstr>
      <vt:lpstr>Методы работы с МРТ</vt:lpstr>
      <vt:lpstr>Формат DICOM</vt:lpstr>
      <vt:lpstr>Мой подход</vt:lpstr>
      <vt:lpstr>Автокодирующие нейронные сети</vt:lpstr>
      <vt:lpstr>Автокодировщики</vt:lpstr>
      <vt:lpstr>Результаты</vt:lpstr>
      <vt:lpstr>Данные</vt:lpstr>
      <vt:lpstr>Программная реализация</vt:lpstr>
      <vt:lpstr>Результат</vt:lpstr>
    </vt:vector>
  </TitlesOfParts>
  <Company>lavr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автокодировщиков для предсказания флуоресценции глиом головного мозга по данным МРТ.</dc:title>
  <dc:creator>Виталий Лавренов</dc:creator>
  <cp:lastModifiedBy>Виталий Лавренов</cp:lastModifiedBy>
  <cp:revision>34</cp:revision>
  <dcterms:created xsi:type="dcterms:W3CDTF">2019-03-17T21:43:43Z</dcterms:created>
  <dcterms:modified xsi:type="dcterms:W3CDTF">2019-06-07T14:03:31Z</dcterms:modified>
</cp:coreProperties>
</file>