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76" r:id="rId5"/>
    <p:sldId id="273" r:id="rId6"/>
    <p:sldId id="268" r:id="rId7"/>
    <p:sldId id="260" r:id="rId8"/>
    <p:sldId id="261" r:id="rId9"/>
    <p:sldId id="277" r:id="rId10"/>
    <p:sldId id="271" r:id="rId11"/>
    <p:sldId id="270" r:id="rId12"/>
    <p:sldId id="272" r:id="rId13"/>
    <p:sldId id="275" r:id="rId14"/>
    <p:sldId id="274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7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2" name="Виталий Лавренов" initials="ВЛ" lastIdx="25" clrIdx="1">
    <p:extLst>
      <p:ext uri="{19B8F6BF-5375-455C-9EA6-DF929625EA0E}">
        <p15:presenceInfo xmlns:p15="http://schemas.microsoft.com/office/powerpoint/2012/main" userId="a7444563230b6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4:33:24.473" idx="2">
    <p:pos x="146" y="146"/>
    <p:text>улучшить, сделать красивее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28:40.389" idx="20">
    <p:pos x="10" y="10"/>
    <p:text>структурировать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35:12.309" idx="23">
    <p:pos x="10" y="146"/>
    <p:text>добавить картинку с мрт</p:text>
    <p:extLst>
      <p:ext uri="{C676402C-5697-4E1C-873F-D02D1690AC5C}">
        <p15:threadingInfo xmlns:p15="http://schemas.microsoft.com/office/powerpoint/2012/main" timeZoneBias="-180">
          <p15:parentCm authorId="2" idx="20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33:46.143" idx="21">
    <p:pos x="10" y="10"/>
    <p:text>увеличить картинки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34:52.002" idx="22">
    <p:pos x="10" y="10"/>
    <p:text>картинку улучшить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35:30.182" idx="24">
    <p:pos x="146" y="146"/>
    <p:text>ссылку на гитхаб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4:33:59.545" idx="3">
    <p:pos x="146" y="146"/>
    <p:text>структурировать текст сдлеть его поаккуратнее 1ые 3 предложения объединить в одно и сделать покороче.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4:41:54.253" idx="5">
    <p:pos x="146" y="282"/>
    <p:text>дон</p:text>
    <p:extLst>
      <p:ext uri="{C676402C-5697-4E1C-873F-D02D1690AC5C}">
        <p15:threadingInfo xmlns:p15="http://schemas.microsoft.com/office/powerpoint/2012/main" timeZoneBias="-180">
          <p15:parentCm authorId="2" idx="3"/>
        </p15:threadingInfo>
      </p:ext>
    </p:extLst>
  </p:cm>
  <p:cm authorId="2" dt="2019-06-26T14:35:02.998" idx="4">
    <p:pos x="282" y="282"/>
    <p:text>акцент на то что хирург должен знать заранее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5T23:22:47.615" idx="1">
    <p:pos x="763" y="1042"/>
    <p:text>как назвать авторов?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4:45:31.714" idx="6">
    <p:pos x="2238" y="455"/>
    <p:text>про постановки задач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4:52:31.731" idx="7">
    <p:pos x="2238" y="591"/>
    <p:text>подпункты: задача классификации, архитектура, например какие данные</p:text>
    <p:extLst>
      <p:ext uri="{C676402C-5697-4E1C-873F-D02D1690AC5C}">
        <p15:threadingInfo xmlns:p15="http://schemas.microsoft.com/office/powerpoint/2012/main" timeZoneBias="-180">
          <p15:parentCm authorId="2" idx="6"/>
        </p15:threadingInfo>
      </p:ext>
    </p:extLst>
  </p:cm>
  <p:cm authorId="2" dt="2019-06-26T14:57:44.022" idx="9">
    <p:pos x="10" y="10"/>
    <p:text>поставить ссылки и в конце слайд со ссылками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25T14:36:30.389" idx="12">
    <p:pos x="10" y="10"/>
    <p:text>Дополнительные признаки должны быть на уровне снимка МРТ, это тоже источник данных. Добавьте в пузырях второй уровень с пояснениями - в предсказывающую модель надо добавить названия методов (коротко), в автокодировщик тоже какие-то используемые варианты. В ответ - что это целевая переменная.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00:05.712" idx="10">
    <p:pos x="146" y="146"/>
    <p:text>более подробное описание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4:55:48.851" idx="8">
    <p:pos x="10" y="10"/>
    <p:text>структурировать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15:19.739" idx="11">
    <p:pos x="960" y="3472"/>
    <p:text>забрать инфу с 7 слайда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15:42.992" idx="12">
    <p:pos x="10" y="10"/>
    <p:text>удалить нахер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16:23.580" idx="13">
    <p:pos x="146" y="146"/>
    <p:text>удалить нахер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17:10.023" idx="14">
    <p:pos x="10" y="10"/>
    <p:text>забрать инфу с 8 сладйа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20:05.316" idx="15">
    <p:pos x="10" y="146"/>
    <p:text>добавить мотивацию для автокодировщика</p:text>
    <p:extLst>
      <p:ext uri="{C676402C-5697-4E1C-873F-D02D1690AC5C}">
        <p15:threadingInfo xmlns:p15="http://schemas.microsoft.com/office/powerpoint/2012/main" timeZoneBias="-180">
          <p15:parentCm authorId="2" idx="14"/>
        </p15:threadingInfo>
      </p:ext>
    </p:extLst>
  </p:cm>
  <p:cm authorId="2" dt="2019-06-26T15:20:06.688" idx="16">
    <p:pos x="146" y="146"/>
    <p:text>1 абзац сделать аккуратнее, mse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20:49.031" idx="17">
    <p:pos x="146" y="282"/>
    <p:text>виды автокодировщиков на отдельный слайд</p:text>
    <p:extLst>
      <p:ext uri="{C676402C-5697-4E1C-873F-D02D1690AC5C}">
        <p15:threadingInfo xmlns:p15="http://schemas.microsoft.com/office/powerpoint/2012/main" timeZoneBias="-180">
          <p15:parentCm authorId="2" idx="16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6-26T15:23:07.628" idx="18">
    <p:pos x="647" y="1179"/>
    <p:text>про виды автокодировщиков</p:text>
    <p:extLst>
      <p:ext uri="{C676402C-5697-4E1C-873F-D02D1690AC5C}">
        <p15:threadingInfo xmlns:p15="http://schemas.microsoft.com/office/powerpoint/2012/main" timeZoneBias="-180"/>
      </p:ext>
    </p:extLst>
  </p:cm>
  <p:cm authorId="2" dt="2019-06-26T15:25:48.491" idx="19">
    <p:pos x="647" y="1315"/>
    <p:text>с подсписками где указывваю суть и зачем оно нужно</p:text>
    <p:extLst>
      <p:ext uri="{C676402C-5697-4E1C-873F-D02D1690AC5C}">
        <p15:threadingInfo xmlns:p15="http://schemas.microsoft.com/office/powerpoint/2012/main" timeZoneBias="-180">
          <p15:parentCm authorId="2" idx="18"/>
        </p15:threadingInfo>
      </p:ext>
    </p:extLst>
  </p:cm>
  <p:cm authorId="2" dt="2019-06-26T15:36:35.031" idx="25">
    <p:pos x="10" y="10"/>
    <p:text>над заголовком подумать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32601-2FFA-4FB2-9330-921F35640074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67263-B573-4334-8899-BF178DD7DD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15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2352-D58D-413C-B0E3-A5C814CF6979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BB2B-1216-4BF4-844A-F9BA1DB25714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9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E6A6-58A8-490C-BBF3-8C625BC3A650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69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2BE-903F-4AE1-BC74-0BB62107604A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04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8CF8-C6B0-4C51-BFEE-39705B837681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53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848B-B3B1-416A-91B4-8B67404B63AD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7792-EFA0-4E61-8FD1-D15658052769}" type="datetime1">
              <a:rPr lang="ru-RU" smtClean="0"/>
              <a:t>26.06.2019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50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922F-0DE5-401A-9357-DDE8440E29B4}" type="datetime1">
              <a:rPr lang="ru-RU" smtClean="0"/>
              <a:t>26.06.2019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4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618D8-929C-48EB-BA86-3B046D01890C}" type="datetime1">
              <a:rPr lang="ru-RU" smtClean="0"/>
              <a:t>26.06.2019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DAE1-FFF8-451A-9CA6-C67F3D3A8A78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CC4B-74F2-41F2-BF03-6A4F690E5561}" type="datetime1">
              <a:rPr lang="ru-RU" smtClean="0"/>
              <a:t>26.06.2019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5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3918-5E14-4578-8AD2-03E25B44F16C}" type="datetime1">
              <a:rPr lang="ru-RU" smtClean="0"/>
              <a:t>26.06.2019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BB9-F4FA-4394-9AA9-6670E3D5E8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5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383" y="1531666"/>
            <a:ext cx="8621486" cy="2387600"/>
          </a:xfrm>
        </p:spPr>
        <p:txBody>
          <a:bodyPr>
            <a:noAutofit/>
          </a:bodyPr>
          <a:lstStyle/>
          <a:p>
            <a:r>
              <a:rPr lang="ru-RU" sz="3600" dirty="0"/>
              <a:t>Применение </a:t>
            </a:r>
            <a:r>
              <a:rPr lang="ru-RU" sz="3600" dirty="0" err="1"/>
              <a:t>автокодирующих</a:t>
            </a:r>
            <a:r>
              <a:rPr lang="ru-RU" sz="3600" dirty="0"/>
              <a:t> нейронных сетей для предсказания флуоресценции глиом головного мозга по данным магнитно-резонансной томографии.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7383" y="5343753"/>
            <a:ext cx="8987246" cy="1655762"/>
          </a:xfrm>
        </p:spPr>
        <p:txBody>
          <a:bodyPr>
            <a:normAutofit/>
          </a:bodyPr>
          <a:lstStyle/>
          <a:p>
            <a:pPr algn="l"/>
            <a:r>
              <a:rPr lang="ru-RU" sz="1800" dirty="0"/>
              <a:t>Выполнил студент: Лавренов Виталий Владимирович</a:t>
            </a:r>
          </a:p>
          <a:p>
            <a:pPr algn="l"/>
            <a:r>
              <a:rPr lang="ru-RU" sz="1800" dirty="0"/>
              <a:t>Научный руководитель: </a:t>
            </a:r>
            <a:r>
              <a:rPr lang="ru-RU" sz="1800" dirty="0" err="1"/>
              <a:t>Брюхов</a:t>
            </a:r>
            <a:r>
              <a:rPr lang="ru-RU" sz="1800" dirty="0"/>
              <a:t> Дмитрий Олегович</a:t>
            </a:r>
          </a:p>
          <a:p>
            <a:pPr algn="l"/>
            <a:r>
              <a:rPr lang="ru-RU" sz="1800" dirty="0"/>
              <a:t>Научные консультанты: </a:t>
            </a:r>
            <a:r>
              <a:rPr lang="ru-RU" sz="1800" dirty="0" err="1"/>
              <a:t>Шанин</a:t>
            </a:r>
            <a:r>
              <a:rPr lang="ru-RU" sz="1800" dirty="0"/>
              <a:t> Иван Андреевич, </a:t>
            </a:r>
            <a:r>
              <a:rPr lang="ru-RU" sz="1800" dirty="0" err="1"/>
              <a:t>Горяйнов</a:t>
            </a:r>
            <a:r>
              <a:rPr lang="ru-RU" sz="1800" dirty="0"/>
              <a:t> Сергей Алексеевич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56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</a:t>
            </a:r>
            <a:r>
              <a:rPr lang="ru-RU" sz="4000" dirty="0" smtClean="0"/>
              <a:t>именение </a:t>
            </a:r>
            <a:r>
              <a:rPr lang="ru-RU" sz="4000" dirty="0" err="1" smtClean="0"/>
              <a:t>автокодировщиков</a:t>
            </a:r>
            <a:r>
              <a:rPr lang="ru-RU" sz="4000" dirty="0" smtClean="0"/>
              <a:t> при анализе МРТ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Исходя из специфики задачи предлагается использовать следующие виды </a:t>
            </a:r>
            <a:r>
              <a:rPr lang="ru-RU" sz="2000" dirty="0" err="1" smtClean="0"/>
              <a:t>автокодировщиков</a:t>
            </a:r>
            <a:r>
              <a:rPr lang="ru-RU" sz="2000" dirty="0" smtClean="0"/>
              <a:t>.</a:t>
            </a:r>
          </a:p>
          <a:p>
            <a:r>
              <a:rPr lang="ru-RU" sz="2000" b="1" dirty="0"/>
              <a:t>Глубокие</a:t>
            </a:r>
            <a:r>
              <a:rPr lang="ru-RU" sz="2000" dirty="0"/>
              <a:t> – имеют несколько скрытых </a:t>
            </a:r>
            <a:r>
              <a:rPr lang="ru-RU" sz="2000" dirty="0" smtClean="0"/>
              <a:t>слоев</a:t>
            </a:r>
          </a:p>
          <a:p>
            <a:pPr lvl="1"/>
            <a:r>
              <a:rPr lang="ru-RU" sz="1600" dirty="0" smtClean="0"/>
              <a:t>Последовательно сжимают до все большей размерности</a:t>
            </a:r>
          </a:p>
          <a:p>
            <a:pPr lvl="1"/>
            <a:r>
              <a:rPr lang="ru-RU" sz="1600" dirty="0" smtClean="0"/>
              <a:t>Позволяют сжать до большей размерности при меньшей потери информации</a:t>
            </a:r>
            <a:endParaRPr lang="ru-RU" sz="1600" dirty="0"/>
          </a:p>
          <a:p>
            <a:r>
              <a:rPr lang="ru-RU" sz="2000" b="1" dirty="0" err="1"/>
              <a:t>Регуляризованные</a:t>
            </a:r>
            <a:r>
              <a:rPr lang="ru-RU" sz="2000" b="1" dirty="0"/>
              <a:t> </a:t>
            </a:r>
            <a:r>
              <a:rPr lang="ru-RU" sz="2000" dirty="0"/>
              <a:t>– используют </a:t>
            </a:r>
            <a:r>
              <a:rPr lang="ru-RU" sz="2000" dirty="0" smtClean="0"/>
              <a:t>техники, штрафующие за переобучение</a:t>
            </a:r>
          </a:p>
          <a:p>
            <a:pPr lvl="1"/>
            <a:r>
              <a:rPr lang="ru-RU" sz="1600" dirty="0"/>
              <a:t>З</a:t>
            </a:r>
            <a:r>
              <a:rPr lang="ru-RU" sz="1600" dirty="0" smtClean="0"/>
              <a:t>аставляя выделять </a:t>
            </a:r>
            <a:r>
              <a:rPr lang="ru-RU" sz="1600" dirty="0"/>
              <a:t>более уникальные </a:t>
            </a:r>
            <a:r>
              <a:rPr lang="ru-RU" sz="1600" dirty="0" smtClean="0"/>
              <a:t>признаки</a:t>
            </a:r>
          </a:p>
          <a:p>
            <a:pPr lvl="1"/>
            <a:r>
              <a:rPr lang="ru-RU" sz="1600" dirty="0" smtClean="0"/>
              <a:t>Препятствуют переобучению</a:t>
            </a:r>
            <a:endParaRPr lang="ru-RU" sz="1600" dirty="0"/>
          </a:p>
          <a:p>
            <a:r>
              <a:rPr lang="ru-RU" sz="2000" b="1" dirty="0"/>
              <a:t>Сверточные </a:t>
            </a:r>
            <a:r>
              <a:rPr lang="ru-RU" sz="2000" dirty="0"/>
              <a:t>– используют операцию свертки </a:t>
            </a:r>
            <a:r>
              <a:rPr lang="ru-RU" sz="2000" dirty="0" smtClean="0"/>
              <a:t>и </a:t>
            </a:r>
            <a:r>
              <a:rPr lang="ru-RU" sz="2000" dirty="0" err="1"/>
              <a:t>пулинга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1600" dirty="0" smtClean="0"/>
              <a:t>Свертка выявляет </a:t>
            </a:r>
            <a:r>
              <a:rPr lang="ru-RU" sz="1600" dirty="0"/>
              <a:t>признаки на основе окрестности пикселей. </a:t>
            </a:r>
            <a:endParaRPr lang="ru-RU" sz="1600" dirty="0" smtClean="0"/>
          </a:p>
          <a:p>
            <a:pPr lvl="1"/>
            <a:r>
              <a:rPr lang="ru-RU" sz="1600" dirty="0" err="1" smtClean="0"/>
              <a:t>Пулинг</a:t>
            </a:r>
            <a:r>
              <a:rPr lang="ru-RU" sz="1600" dirty="0" smtClean="0"/>
              <a:t> выявляет </a:t>
            </a:r>
            <a:r>
              <a:rPr lang="ru-RU" sz="1600" dirty="0"/>
              <a:t>наиболее значимые признаки в окрестности.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9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Применение предложенного подхода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06250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Был </a:t>
            </a:r>
            <a:r>
              <a:rPr lang="ru-RU" sz="2000" dirty="0"/>
              <a:t>и</a:t>
            </a:r>
            <a:r>
              <a:rPr lang="ru-RU" sz="2000" dirty="0" smtClean="0"/>
              <a:t>сследован </a:t>
            </a:r>
            <a:r>
              <a:rPr lang="ru-RU" sz="2000" dirty="0"/>
              <a:t>набор </a:t>
            </a:r>
            <a:r>
              <a:rPr lang="ru-RU" sz="2000" dirty="0" smtClean="0"/>
              <a:t>данных предоставленный </a:t>
            </a:r>
            <a:r>
              <a:rPr lang="ru-RU" sz="2000" dirty="0"/>
              <a:t>институтом нейрохирургии имени Н. Н. Бурденко. </a:t>
            </a:r>
            <a:endParaRPr lang="ru-RU" sz="2000" dirty="0" smtClean="0"/>
          </a:p>
          <a:p>
            <a:r>
              <a:rPr lang="ru-RU" sz="2000" dirty="0" smtClean="0"/>
              <a:t>Данные </a:t>
            </a:r>
            <a:r>
              <a:rPr lang="ru-RU" sz="2000" dirty="0"/>
              <a:t>были представлены в виде таблицы в формате </a:t>
            </a:r>
            <a:r>
              <a:rPr lang="en-US" sz="2000" dirty="0"/>
              <a:t>excel</a:t>
            </a:r>
            <a:r>
              <a:rPr lang="ru-RU" sz="2000" dirty="0"/>
              <a:t>, описывающей 320 пациентов. Таблица состояла из 82 колонок. Некоторые колонки были неинформативными, некоторые содержали пропущенные значения</a:t>
            </a:r>
            <a:r>
              <a:rPr lang="ru-RU" sz="2000" dirty="0" smtClean="0"/>
              <a:t>. Поэтому требовалось провести предобработку данных.</a:t>
            </a:r>
          </a:p>
          <a:p>
            <a:r>
              <a:rPr lang="ru-RU" sz="2000" dirty="0" smtClean="0"/>
              <a:t>Были представлены снимки МРТ </a:t>
            </a:r>
            <a:r>
              <a:rPr lang="ru-RU" sz="2000" dirty="0"/>
              <a:t>мозга 78 пациентов. Снимки были представлены в формате </a:t>
            </a:r>
            <a:r>
              <a:rPr lang="en-US" sz="2000" dirty="0" err="1"/>
              <a:t>dicom</a:t>
            </a:r>
            <a:r>
              <a:rPr lang="en-US" sz="2000" dirty="0"/>
              <a:t> </a:t>
            </a:r>
            <a:r>
              <a:rPr lang="ru-RU" sz="2000" dirty="0"/>
              <a:t>– медицинский отраслевой стандарт хранения изображений. Трехмерные изображения представляют собой набор </a:t>
            </a:r>
            <a:r>
              <a:rPr lang="en-US" sz="2000" dirty="0" err="1"/>
              <a:t>dicom</a:t>
            </a:r>
            <a:r>
              <a:rPr lang="en-US" sz="2000" dirty="0"/>
              <a:t> </a:t>
            </a:r>
            <a:r>
              <a:rPr lang="ru-RU" sz="2000" dirty="0"/>
              <a:t>файлов, каждый из которых является двухмерным изображением, срезом головного мозга. Каждый файл сопровождается набором </a:t>
            </a:r>
            <a:r>
              <a:rPr lang="ru-RU" sz="2000" dirty="0" smtClean="0"/>
              <a:t>атрибутов. Снимки были разного разрешения, а значения матриц находились в разных интервалах. Поэтому требовалась предобработка данных. Для работы со снимками использовалась библиотека </a:t>
            </a:r>
            <a:r>
              <a:rPr lang="en-US" sz="2000" dirty="0" err="1" smtClean="0"/>
              <a:t>pydicom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5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-9531"/>
            <a:ext cx="78867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Результаты экспериментов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95850"/>
                <a:ext cx="7886700" cy="14487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000" dirty="0" smtClean="0"/>
                  <a:t>Классы были не </a:t>
                </a:r>
                <a:r>
                  <a:rPr lang="ru-RU" sz="2000" dirty="0" err="1" smtClean="0"/>
                  <a:t>сбаллансированными</a:t>
                </a:r>
                <a:r>
                  <a:rPr lang="ru-RU" sz="2000" dirty="0" smtClean="0"/>
                  <a:t>. Поэтому для измерения качества использовалась метрика </a:t>
                </a:r>
                <a:r>
                  <a:rPr lang="en-US" sz="2000" dirty="0" smtClean="0"/>
                  <a:t>f1</a:t>
                </a:r>
                <a:r>
                  <a:rPr lang="ru-RU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sz="2000" dirty="0" smtClean="0"/>
                  <a:t>	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1=2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ru-RU" sz="1600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95850"/>
                <a:ext cx="7886700" cy="1448798"/>
              </a:xfrm>
              <a:blipFill>
                <a:blip r:embed="rId2"/>
                <a:stretch>
                  <a:fillRect l="-773" t="-4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8650" y="2311422"/>
            <a:ext cx="3603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На табличных данных удалось добиться качества предсказания по </a:t>
            </a:r>
            <a:r>
              <a:rPr lang="en-US" sz="1600" dirty="0" smtClean="0"/>
              <a:t>f1 </a:t>
            </a:r>
            <a:r>
              <a:rPr lang="ru-RU" sz="1600" dirty="0" smtClean="0"/>
              <a:t>мере в 0.91. </a:t>
            </a:r>
            <a:r>
              <a:rPr lang="ru-RU" sz="1600" dirty="0"/>
              <a:t>Р</a:t>
            </a:r>
            <a:r>
              <a:rPr lang="ru-RU" sz="1600" dirty="0" smtClean="0"/>
              <a:t>езультат получен с помощью метода </a:t>
            </a:r>
            <a:r>
              <a:rPr lang="ru-RU" sz="1600" dirty="0" smtClean="0"/>
              <a:t>опорных векторов</a:t>
            </a:r>
            <a:endParaRPr lang="ru-RU" sz="1600" dirty="0"/>
          </a:p>
        </p:txBody>
      </p:sp>
      <p:pic>
        <p:nvPicPr>
          <p:cNvPr id="1028" name="Picture 4" descr="светилось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09" y="3634861"/>
            <a:ext cx="4142108" cy="278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476795" y="2311422"/>
            <a:ext cx="39623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Использование снимков МРТ позволило повысить качество предсказания до </a:t>
            </a:r>
            <a:r>
              <a:rPr lang="ru-RU" sz="1600" b="1" dirty="0" smtClean="0"/>
              <a:t>0.99</a:t>
            </a:r>
            <a:r>
              <a:rPr lang="ru-RU" sz="1600" dirty="0" smtClean="0"/>
              <a:t>. </a:t>
            </a:r>
            <a:r>
              <a:rPr lang="ru-RU" sz="1600" dirty="0" smtClean="0"/>
              <a:t>Результат получен с </a:t>
            </a:r>
            <a:r>
              <a:rPr lang="ru-RU" sz="1600" dirty="0" err="1" smtClean="0"/>
              <a:t>помошью</a:t>
            </a:r>
            <a:r>
              <a:rPr lang="ru-RU" sz="1600" dirty="0" smtClean="0"/>
              <a:t> </a:t>
            </a:r>
            <a:r>
              <a:rPr lang="en-US" sz="1600" dirty="0" smtClean="0"/>
              <a:t>SVM </a:t>
            </a:r>
            <a:r>
              <a:rPr lang="ru-RU" sz="1600" dirty="0" smtClean="0"/>
              <a:t>в </a:t>
            </a:r>
            <a:r>
              <a:rPr lang="ru-RU" sz="1600" dirty="0" smtClean="0"/>
              <a:t>комбинации с </a:t>
            </a:r>
            <a:r>
              <a:rPr lang="ru-RU" sz="1600" dirty="0" err="1" smtClean="0"/>
              <a:t>разреженым</a:t>
            </a:r>
            <a:r>
              <a:rPr lang="ru-RU" sz="1600" dirty="0" smtClean="0"/>
              <a:t> </a:t>
            </a:r>
            <a:r>
              <a:rPr lang="ru-RU" sz="1600" dirty="0" err="1" smtClean="0"/>
              <a:t>автокодировщиком</a:t>
            </a:r>
            <a:endParaRPr lang="ru-RU" sz="1600" dirty="0"/>
          </a:p>
        </p:txBody>
      </p:sp>
      <p:pic>
        <p:nvPicPr>
          <p:cNvPr id="1029" name="Picture 5" descr="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49" y="3650029"/>
            <a:ext cx="4191688" cy="27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27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1" y="2490651"/>
            <a:ext cx="4552950" cy="368631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Язык </a:t>
            </a:r>
            <a:r>
              <a:rPr lang="ru-RU" sz="2000" dirty="0"/>
              <a:t>программирования </a:t>
            </a:r>
            <a:r>
              <a:rPr lang="en-US" sz="2000" dirty="0"/>
              <a:t>python</a:t>
            </a:r>
          </a:p>
          <a:p>
            <a:r>
              <a:rPr lang="ru-RU" sz="2000" dirty="0"/>
              <a:t>Библиотека </a:t>
            </a:r>
            <a:r>
              <a:rPr lang="en-US" sz="2000" dirty="0" err="1" smtClean="0"/>
              <a:t>pydicom</a:t>
            </a:r>
            <a:r>
              <a:rPr lang="ru-RU" sz="2000" dirty="0" smtClean="0"/>
              <a:t> для обработки снимков МРТ</a:t>
            </a:r>
            <a:endParaRPr lang="en-US" sz="2000" dirty="0"/>
          </a:p>
          <a:p>
            <a:r>
              <a:rPr lang="ru-RU" sz="2000" dirty="0"/>
              <a:t>Библиотека </a:t>
            </a:r>
            <a:r>
              <a:rPr lang="en-US" sz="2000" dirty="0" err="1" smtClean="0"/>
              <a:t>Sklearn</a:t>
            </a:r>
            <a:r>
              <a:rPr lang="ru-RU" sz="2000" dirty="0" smtClean="0"/>
              <a:t> – методы машинного обучения</a:t>
            </a:r>
            <a:endParaRPr lang="en-US" sz="2000" dirty="0"/>
          </a:p>
          <a:p>
            <a:r>
              <a:rPr lang="ru-RU" sz="2000" dirty="0"/>
              <a:t>Фреймворк </a:t>
            </a:r>
            <a:r>
              <a:rPr lang="en-US" sz="2000" dirty="0" err="1" smtClean="0"/>
              <a:t>pytorch</a:t>
            </a:r>
            <a:r>
              <a:rPr lang="ru-RU" sz="2000" dirty="0" smtClean="0"/>
              <a:t> для реализации нейронных сетей</a:t>
            </a:r>
          </a:p>
          <a:p>
            <a:r>
              <a:rPr lang="ru-RU" sz="2000" dirty="0"/>
              <a:t>Фреймворк </a:t>
            </a:r>
            <a:r>
              <a:rPr lang="en-US" sz="2000" dirty="0" err="1" smtClean="0"/>
              <a:t>pyforms</a:t>
            </a:r>
            <a:r>
              <a:rPr lang="ru-RU" sz="2000" dirty="0" smtClean="0"/>
              <a:t> для реализации графического приложения для предсказания </a:t>
            </a:r>
            <a:r>
              <a:rPr lang="ru-RU" sz="2000" dirty="0" err="1" smtClean="0"/>
              <a:t>флуорсеценции</a:t>
            </a:r>
            <a:r>
              <a:rPr lang="ru-RU" sz="200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39" y="3799530"/>
            <a:ext cx="3544388" cy="2131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1659677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реализации данного решения использовались следующие технологии:</a:t>
            </a:r>
          </a:p>
        </p:txBody>
      </p:sp>
    </p:spTree>
    <p:extLst>
      <p:ext uri="{BB962C8B-B14F-4D97-AF65-F5344CB8AC3E}">
        <p14:creationId xmlns:p14="http://schemas.microsoft.com/office/powerpoint/2010/main" val="320249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Результат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Был предложен подход к предсказанию </a:t>
            </a:r>
            <a:r>
              <a:rPr lang="ru-RU" dirty="0" err="1"/>
              <a:t>флоуресценции</a:t>
            </a:r>
            <a:r>
              <a:rPr lang="ru-RU" dirty="0"/>
              <a:t> глиом головного мозга</a:t>
            </a:r>
          </a:p>
          <a:p>
            <a:endParaRPr lang="ru-RU" dirty="0"/>
          </a:p>
          <a:p>
            <a:r>
              <a:rPr lang="ru-RU" b="1" dirty="0"/>
              <a:t>Выполнены следующие задачи: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изучены существующие методы и алгоритмы в области анализа медицинских изображений;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разработан подход для предсказания флуоресценции глиом головного мозга по набору в некоторых признаков, описывающих пациента;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разработан подход для предсказания флуоресценции глиом головного мозга по данным снимка МРТ;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реализован 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84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9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Мотивация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793966"/>
            <a:ext cx="7886700" cy="145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Удаление глиом головного мозга является крайне сложной задачей. Перед </a:t>
            </a:r>
            <a:r>
              <a:rPr lang="ru-RU" sz="2000" dirty="0" smtClean="0"/>
              <a:t>проведением операций по удалению глиом головного мозга в мозг вводится вещество </a:t>
            </a:r>
            <a:r>
              <a:rPr lang="ru-RU" sz="2000" dirty="0"/>
              <a:t>-  </a:t>
            </a:r>
            <a:r>
              <a:rPr lang="ru-RU" sz="2000" dirty="0" smtClean="0"/>
              <a:t>5-аминолевулиновая </a:t>
            </a:r>
            <a:r>
              <a:rPr lang="ru-RU" sz="2000" dirty="0" smtClean="0"/>
              <a:t>кислота(5</a:t>
            </a:r>
            <a:r>
              <a:rPr lang="en-US" sz="2000" dirty="0" smtClean="0"/>
              <a:t>ALA</a:t>
            </a:r>
            <a:r>
              <a:rPr lang="ru-RU" sz="2000" dirty="0" smtClean="0"/>
              <a:t>)</a:t>
            </a:r>
            <a:r>
              <a:rPr lang="en-US" sz="2000" dirty="0" smtClean="0"/>
              <a:t>,</a:t>
            </a:r>
            <a:r>
              <a:rPr lang="ru-RU" sz="2000" dirty="0" smtClean="0"/>
              <a:t> вызывающее флуоресценцию опухоли(нетепловое свечение). </a:t>
            </a:r>
            <a:endParaRPr lang="en-US" sz="2000" dirty="0" smtClean="0"/>
          </a:p>
          <a:p>
            <a:endParaRPr lang="ru-RU" sz="20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2</a:t>
            </a:fld>
            <a:endParaRPr lang="ru-RU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69" y="3263193"/>
            <a:ext cx="3769001" cy="2606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0" y="3263193"/>
            <a:ext cx="42133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Введение препарата позволяет точнее удалять опухоли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Границы опухоли становятся четко видны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Заранее неизвестно проявится ли </a:t>
            </a:r>
            <a:r>
              <a:rPr lang="ru-RU" sz="2000" dirty="0" smtClean="0"/>
              <a:t>свечение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Хирургу стоит знать заранее проявится ли свечение</a:t>
            </a:r>
            <a:endParaRPr lang="ru-RU" sz="2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29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866" y="1825625"/>
            <a:ext cx="78867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Цель работы</a:t>
            </a:r>
            <a:r>
              <a:rPr lang="ru-RU" dirty="0"/>
              <a:t>: предложить подход к предсказанию </a:t>
            </a:r>
            <a:r>
              <a:rPr lang="ru-RU" dirty="0" smtClean="0"/>
              <a:t>флуоресценции </a:t>
            </a:r>
            <a:r>
              <a:rPr lang="ru-RU" dirty="0"/>
              <a:t>глиом головного мозга</a:t>
            </a:r>
          </a:p>
          <a:p>
            <a:endParaRPr lang="ru-RU" dirty="0"/>
          </a:p>
          <a:p>
            <a:r>
              <a:rPr lang="ru-RU" b="1" dirty="0"/>
              <a:t>Задачи: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изучить существующие методы и алгоритмы в области анализа медицинских изображений;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набору в некоторых признаков, описывающих пациента;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подход для предсказания флуоресценции глиом головного мозга по данным снимка МРТ;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реализовать на высокоуровневом языке программирования </a:t>
            </a:r>
            <a:r>
              <a:rPr lang="en-US" dirty="0"/>
              <a:t>python </a:t>
            </a:r>
            <a:r>
              <a:rPr lang="ru-RU" dirty="0"/>
              <a:t>полученный подходы.</a:t>
            </a:r>
          </a:p>
          <a:p>
            <a:pPr marL="971550" lvl="1" indent="-514350">
              <a:buFont typeface="+mj-lt"/>
              <a:buAutoNum type="arabicPeriod"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5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классификации по МРТ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Данная задача не изучена, поэтому </a:t>
            </a:r>
            <a:r>
              <a:rPr lang="ru-RU" sz="2000" dirty="0" smtClean="0"/>
              <a:t>были изучены постановки и методы </a:t>
            </a:r>
            <a:r>
              <a:rPr lang="ru-RU" sz="2000" dirty="0" smtClean="0"/>
              <a:t>решения </a:t>
            </a:r>
            <a:r>
              <a:rPr lang="ru-RU" sz="2000" dirty="0" smtClean="0"/>
              <a:t>близких </a:t>
            </a:r>
            <a:r>
              <a:rPr lang="ru-RU" sz="2000" dirty="0" smtClean="0"/>
              <a:t>задач.</a:t>
            </a:r>
          </a:p>
          <a:p>
            <a:r>
              <a:rPr lang="ru-RU" sz="2000" dirty="0" smtClean="0"/>
              <a:t>Предсказание болезни Альцгеймера по снимкам МРТ</a:t>
            </a:r>
            <a:r>
              <a:rPr lang="en-US" sz="2000" dirty="0" smtClean="0"/>
              <a:t>[]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lvl="1"/>
            <a:r>
              <a:rPr lang="ru-RU" sz="1800" dirty="0" smtClean="0"/>
              <a:t>используют </a:t>
            </a:r>
            <a:r>
              <a:rPr lang="ru-RU" sz="1800" dirty="0" err="1"/>
              <a:t>сверточные</a:t>
            </a:r>
            <a:r>
              <a:rPr lang="ru-RU" sz="1800" dirty="0"/>
              <a:t> нейронные </a:t>
            </a:r>
            <a:r>
              <a:rPr lang="ru-RU" sz="1800" dirty="0" smtClean="0"/>
              <a:t>сети. </a:t>
            </a:r>
            <a:endParaRPr lang="en-US" sz="1800" dirty="0" smtClean="0"/>
          </a:p>
          <a:p>
            <a:pPr lvl="1"/>
            <a:r>
              <a:rPr lang="ru-RU" sz="1800" dirty="0" smtClean="0"/>
              <a:t>использовали </a:t>
            </a:r>
            <a:r>
              <a:rPr lang="ru-RU" sz="1800" dirty="0"/>
              <a:t>архитектуры </a:t>
            </a:r>
            <a:r>
              <a:rPr lang="en-US" sz="1800" dirty="0" err="1" smtClean="0"/>
              <a:t>GoogleNet</a:t>
            </a:r>
            <a:r>
              <a:rPr lang="ru-RU" sz="1800" dirty="0"/>
              <a:t> </a:t>
            </a:r>
            <a:r>
              <a:rPr lang="ru-RU" sz="1800" dirty="0" smtClean="0"/>
              <a:t>и </a:t>
            </a:r>
            <a:r>
              <a:rPr lang="en-US" sz="1800" dirty="0" err="1"/>
              <a:t>LeNet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r>
              <a:rPr lang="ru-RU" sz="2000" dirty="0" smtClean="0"/>
              <a:t>Классификация </a:t>
            </a:r>
            <a:r>
              <a:rPr lang="ru-RU" sz="2000" dirty="0"/>
              <a:t>снимков </a:t>
            </a:r>
            <a:r>
              <a:rPr lang="ru-RU" sz="2000" dirty="0" smtClean="0"/>
              <a:t>МРТ сердца по ориентации в пространстве</a:t>
            </a:r>
            <a:r>
              <a:rPr lang="en-US" sz="2000" dirty="0" smtClean="0"/>
              <a:t>[]</a:t>
            </a:r>
          </a:p>
          <a:p>
            <a:pPr lvl="1"/>
            <a:r>
              <a:rPr lang="ru-RU" sz="1800" dirty="0" smtClean="0"/>
              <a:t>Использовали </a:t>
            </a:r>
            <a:r>
              <a:rPr lang="ru-RU" sz="1800" dirty="0" err="1"/>
              <a:t>а</a:t>
            </a:r>
            <a:r>
              <a:rPr lang="ru-RU" sz="1800" dirty="0" err="1" smtClean="0"/>
              <a:t>втокодировщики</a:t>
            </a:r>
            <a:r>
              <a:rPr lang="ru-RU" sz="1800" dirty="0" smtClean="0"/>
              <a:t> с одним скрытым слоем</a:t>
            </a:r>
          </a:p>
          <a:p>
            <a:pPr lvl="1"/>
            <a:r>
              <a:rPr lang="ru-RU" sz="1800" dirty="0" smtClean="0"/>
              <a:t>Снимки МРТ с разрешением 50х50</a:t>
            </a:r>
          </a:p>
          <a:p>
            <a:pPr lvl="1"/>
            <a:r>
              <a:rPr lang="ru-RU" sz="1800" dirty="0" smtClean="0"/>
              <a:t>Скрытый слой размером 200</a:t>
            </a:r>
            <a:endParaRPr lang="en-US" sz="1800" dirty="0" smtClean="0"/>
          </a:p>
          <a:p>
            <a:r>
              <a:rPr lang="ru-RU" sz="2000" dirty="0"/>
              <a:t>П</a:t>
            </a:r>
            <a:r>
              <a:rPr lang="ru-RU" sz="2000" dirty="0" smtClean="0"/>
              <a:t>редсказания </a:t>
            </a:r>
            <a:r>
              <a:rPr lang="ru-RU" sz="2000" dirty="0"/>
              <a:t>церебральных </a:t>
            </a:r>
            <a:r>
              <a:rPr lang="ru-RU" sz="2000" dirty="0" smtClean="0"/>
              <a:t>микрокровоизлияний</a:t>
            </a:r>
            <a:r>
              <a:rPr lang="en-US" sz="2000" dirty="0" smtClean="0"/>
              <a:t>[]</a:t>
            </a:r>
            <a:endParaRPr lang="ru-RU" sz="2000" dirty="0" smtClean="0"/>
          </a:p>
          <a:p>
            <a:pPr lvl="1"/>
            <a:r>
              <a:rPr lang="ru-RU" sz="1800" dirty="0" smtClean="0"/>
              <a:t>Использовали разреженный </a:t>
            </a:r>
            <a:r>
              <a:rPr lang="ru-RU" sz="1800" dirty="0" err="1" smtClean="0"/>
              <a:t>авткодировщик</a:t>
            </a:r>
            <a:r>
              <a:rPr lang="ru-RU" sz="1800" dirty="0" smtClean="0"/>
              <a:t> с </a:t>
            </a:r>
            <a:r>
              <a:rPr lang="ru-RU" sz="1800" dirty="0"/>
              <a:t>одним скрытым </a:t>
            </a:r>
            <a:r>
              <a:rPr lang="ru-RU" sz="1800" dirty="0" smtClean="0"/>
              <a:t>слоем</a:t>
            </a:r>
          </a:p>
          <a:p>
            <a:pPr lvl="1"/>
            <a:r>
              <a:rPr lang="ru-RU" sz="1800" dirty="0" smtClean="0"/>
              <a:t>Снимки размером 20х20</a:t>
            </a:r>
          </a:p>
          <a:p>
            <a:pPr lvl="1"/>
            <a:r>
              <a:rPr lang="ru-RU" sz="1800" dirty="0" smtClean="0"/>
              <a:t>Сжатие до 100 признаков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8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Предложенный </a:t>
            </a:r>
            <a:r>
              <a:rPr lang="ru-RU" sz="4000" dirty="0"/>
              <a:t>подход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92478" y="1690689"/>
            <a:ext cx="1506585" cy="60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Снимок </a:t>
            </a:r>
            <a:r>
              <a:rPr lang="ru-RU" dirty="0" smtClean="0"/>
              <a:t>МРТ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92478" y="5294809"/>
            <a:ext cx="3675018" cy="657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Преобразованные данные</a:t>
            </a:r>
          </a:p>
        </p:txBody>
      </p:sp>
      <p:sp>
        <p:nvSpPr>
          <p:cNvPr id="7" name="Овал 6"/>
          <p:cNvSpPr/>
          <p:nvPr/>
        </p:nvSpPr>
        <p:spPr>
          <a:xfrm>
            <a:off x="556364" y="3167178"/>
            <a:ext cx="3248974" cy="14042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Автокодировщик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Глубокий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 smtClean="0"/>
              <a:t>Регуляризованный</a:t>
            </a:r>
            <a:endParaRPr lang="ru-R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С</a:t>
            </a:r>
            <a:r>
              <a:rPr lang="ru-RU" sz="1400" dirty="0" err="1" smtClean="0"/>
              <a:t>верточный</a:t>
            </a:r>
            <a:endParaRPr lang="ru-RU" sz="1400" dirty="0" smtClean="0"/>
          </a:p>
        </p:txBody>
      </p:sp>
      <p:sp>
        <p:nvSpPr>
          <p:cNvPr id="8" name="Овал 7"/>
          <p:cNvSpPr/>
          <p:nvPr/>
        </p:nvSpPr>
        <p:spPr>
          <a:xfrm>
            <a:off x="4668066" y="2021792"/>
            <a:ext cx="3674745" cy="2328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Предсказывающая </a:t>
            </a:r>
            <a:r>
              <a:rPr lang="ru-RU" dirty="0" smtClean="0"/>
              <a:t>модель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Svm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Логистическая регрессия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Наивный байесовский классификатор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Дерево решений</a:t>
            </a:r>
          </a:p>
        </p:txBody>
      </p:sp>
      <p:cxnSp>
        <p:nvCxnSpPr>
          <p:cNvPr id="10" name="Прямая со стрелкой 9"/>
          <p:cNvCxnSpPr>
            <a:stCxn id="5" idx="2"/>
          </p:cNvCxnSpPr>
          <p:nvPr/>
        </p:nvCxnSpPr>
        <p:spPr>
          <a:xfrm flipH="1">
            <a:off x="1545770" y="2292047"/>
            <a:ext cx="1" cy="89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3"/>
            <a:endCxn id="8" idx="3"/>
          </p:cNvCxnSpPr>
          <p:nvPr/>
        </p:nvCxnSpPr>
        <p:spPr>
          <a:xfrm flipV="1">
            <a:off x="4467496" y="4009306"/>
            <a:ext cx="738724" cy="1614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3" idx="2"/>
          </p:cNvCxnSpPr>
          <p:nvPr/>
        </p:nvCxnSpPr>
        <p:spPr>
          <a:xfrm>
            <a:off x="3900622" y="2275856"/>
            <a:ext cx="14151" cy="301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4"/>
          </p:cNvCxnSpPr>
          <p:nvPr/>
        </p:nvCxnSpPr>
        <p:spPr>
          <a:xfrm>
            <a:off x="2180851" y="4571462"/>
            <a:ext cx="0" cy="72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643289" y="5380815"/>
            <a:ext cx="1724298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Целевая переменная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8" idx="4"/>
            <a:endCxn id="18" idx="0"/>
          </p:cNvCxnSpPr>
          <p:nvPr/>
        </p:nvCxnSpPr>
        <p:spPr>
          <a:xfrm flipH="1">
            <a:off x="6505438" y="4350310"/>
            <a:ext cx="1" cy="1030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147329" y="1674498"/>
            <a:ext cx="1506585" cy="601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Табличные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69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Анализ табличных данных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445623"/>
            <a:ext cx="7886700" cy="47313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П</a:t>
            </a:r>
            <a:r>
              <a:rPr lang="ru-RU" sz="2000" dirty="0" smtClean="0"/>
              <a:t>редлагается использовать следующие методы машинного обучения</a:t>
            </a:r>
            <a:endParaRPr lang="ru-RU" sz="2000" dirty="0" smtClean="0"/>
          </a:p>
          <a:p>
            <a:r>
              <a:rPr lang="ru-RU" sz="2000" b="1" dirty="0" smtClean="0"/>
              <a:t>Логистическая </a:t>
            </a:r>
            <a:r>
              <a:rPr lang="ru-RU" sz="2000" b="1" dirty="0" smtClean="0"/>
              <a:t>регрессия</a:t>
            </a:r>
            <a:r>
              <a:rPr lang="ru-RU" sz="2000" b="1" dirty="0"/>
              <a:t> </a:t>
            </a:r>
            <a:r>
              <a:rPr lang="ru-RU" sz="2000" dirty="0" smtClean="0"/>
              <a:t>- это </a:t>
            </a:r>
            <a:r>
              <a:rPr lang="ru-RU" sz="2000" dirty="0"/>
              <a:t>алгоритм машинного обучения, вычисляющий вероятность принадлежности объекта к конкретному </a:t>
            </a:r>
            <a:r>
              <a:rPr lang="ru-RU" sz="2000" dirty="0" smtClean="0"/>
              <a:t>классу</a:t>
            </a:r>
            <a:r>
              <a:rPr lang="ru-RU" sz="2000" dirty="0" smtClean="0"/>
              <a:t>, использующий регрессионная модель.</a:t>
            </a:r>
            <a:endParaRPr lang="ru-RU" sz="2000" dirty="0"/>
          </a:p>
          <a:p>
            <a:r>
              <a:rPr lang="ru-RU" sz="2000" b="1" dirty="0"/>
              <a:t>Метод опорных </a:t>
            </a:r>
            <a:r>
              <a:rPr lang="ru-RU" sz="2000" b="1" dirty="0" smtClean="0"/>
              <a:t>векторов</a:t>
            </a:r>
            <a:r>
              <a:rPr lang="ru-RU" sz="2000" dirty="0" smtClean="0"/>
              <a:t> - это </a:t>
            </a:r>
            <a:r>
              <a:rPr lang="ru-RU" sz="2000" dirty="0"/>
              <a:t>алгоритм машинного обучения, вычисляющий гиперплоскость, разделяющую признаковое пространство на классы</a:t>
            </a:r>
            <a:r>
              <a:rPr lang="ru-RU" sz="2000" dirty="0" smtClean="0"/>
              <a:t>. </a:t>
            </a:r>
            <a:r>
              <a:rPr lang="ru-RU" sz="2000" dirty="0"/>
              <a:t>В</a:t>
            </a:r>
            <a:r>
              <a:rPr lang="ru-RU" sz="2000" dirty="0" smtClean="0"/>
              <a:t>ыбирается оптимальная гиперплоскость, </a:t>
            </a:r>
            <a:r>
              <a:rPr lang="ru-RU" sz="2000" dirty="0" err="1" smtClean="0"/>
              <a:t>максимизирующая</a:t>
            </a:r>
            <a:r>
              <a:rPr lang="ru-RU" sz="2000" dirty="0" smtClean="0"/>
              <a:t> расстояния до ближайших объектов каждого класса</a:t>
            </a:r>
          </a:p>
          <a:p>
            <a:r>
              <a:rPr lang="ru-RU" sz="2000" b="1" dirty="0" smtClean="0"/>
              <a:t>Байесовский классификатор – </a:t>
            </a:r>
            <a:r>
              <a:rPr lang="ru-RU" sz="2000" dirty="0" smtClean="0"/>
              <a:t>алгоритм машинного обучения, </a:t>
            </a:r>
            <a:r>
              <a:rPr lang="ru-RU" sz="2000" dirty="0"/>
              <a:t>решающий задачу классификации, основанный на максимизации апостериорной вероятности. </a:t>
            </a:r>
            <a:endParaRPr lang="ru-RU" sz="2000" b="1" dirty="0"/>
          </a:p>
          <a:p>
            <a:r>
              <a:rPr lang="ru-RU" sz="2000" b="1" dirty="0"/>
              <a:t>Дерево </a:t>
            </a:r>
            <a:r>
              <a:rPr lang="ru-RU" sz="2000" b="1" dirty="0" smtClean="0"/>
              <a:t>решений – </a:t>
            </a:r>
            <a:r>
              <a:rPr lang="ru-RU" sz="2200" dirty="0" smtClean="0"/>
              <a:t>алгоритм, который </a:t>
            </a:r>
            <a:r>
              <a:rPr lang="ru-RU" sz="2200" dirty="0"/>
              <a:t>строит дерево в листьях которого находятся классы, в остальных вершинах атрибуты, по которым принимаются решения, а в ребрах значения атрибутов по которым идет идентификация объекта </a:t>
            </a:r>
            <a:endParaRPr lang="ru-RU" sz="2200" dirty="0" smtClean="0"/>
          </a:p>
          <a:p>
            <a:r>
              <a:rPr lang="ru-RU" sz="2200" b="1" dirty="0" err="1" smtClean="0"/>
              <a:t>Бустинг</a:t>
            </a:r>
            <a:r>
              <a:rPr lang="ru-RU" sz="2200" b="1" dirty="0" smtClean="0"/>
              <a:t> – </a:t>
            </a:r>
            <a:r>
              <a:rPr lang="ru-RU" sz="2200" dirty="0" err="1" smtClean="0"/>
              <a:t>бла</a:t>
            </a:r>
            <a:r>
              <a:rPr lang="ru-RU" sz="2200" dirty="0" smtClean="0"/>
              <a:t> </a:t>
            </a:r>
            <a:r>
              <a:rPr lang="ru-RU" sz="2200" dirty="0" err="1" smtClean="0"/>
              <a:t>бла</a:t>
            </a:r>
            <a:r>
              <a:rPr lang="ru-RU" sz="2200" dirty="0" smtClean="0"/>
              <a:t> </a:t>
            </a:r>
            <a:r>
              <a:rPr lang="ru-RU" sz="2200" dirty="0" err="1" smtClean="0"/>
              <a:t>бла</a:t>
            </a:r>
            <a:endParaRPr lang="ru-RU" sz="2200" dirty="0" smtClean="0"/>
          </a:p>
          <a:p>
            <a:r>
              <a:rPr lang="en-US" sz="2200" b="1" dirty="0" smtClean="0"/>
              <a:t>PCA - </a:t>
            </a:r>
            <a:endParaRPr lang="ru-RU" sz="2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Изучение признаков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7</a:t>
            </a:fld>
            <a:endParaRPr lang="ru-RU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39447" y="16906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Целевой переменной предполагается категориальный признак, принимающий 4 значения: ярко розовое свечение, розовое свечение, бледно розовое свечение, нет видимого свечения.</a:t>
            </a:r>
          </a:p>
          <a:p>
            <a:pPr marL="0" indent="0">
              <a:buNone/>
            </a:pPr>
            <a:r>
              <a:rPr lang="ru-RU" sz="2000" dirty="0"/>
              <a:t>Так как столбцов может быть довольно много предлагается воспользоваться методом главных компонент, для снижения размерности.   После этого над </a:t>
            </a:r>
            <a:r>
              <a:rPr lang="ru-RU" sz="2000" dirty="0" smtClean="0"/>
              <a:t>данными </a:t>
            </a:r>
            <a:r>
              <a:rPr lang="ru-RU" sz="2000" dirty="0"/>
              <a:t>предлагается применить алгоритмы машинного обучения.  </a:t>
            </a:r>
          </a:p>
          <a:p>
            <a:pPr marL="0" indent="0">
              <a:buNone/>
            </a:pPr>
            <a:r>
              <a:rPr lang="ru-RU" sz="2000" dirty="0" smtClean="0"/>
              <a:t>Так </a:t>
            </a:r>
            <a:r>
              <a:rPr lang="ru-RU" sz="2000" dirty="0"/>
              <a:t>как целью работы является предсказание наличия свечения, а специалистов-нейрохирургов устраивает не только яркое, но и бледное розовое свечение, то было решено заменить целевую переменную на принимающую 2 значения: светилась, (объединяющая все виды свечения) и не светилась</a:t>
            </a:r>
            <a:r>
              <a:rPr lang="ru-RU" sz="2000" dirty="0" smtClean="0"/>
              <a:t>. После этого так же применить метод главных компонент и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258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Изучение </a:t>
            </a:r>
            <a:r>
              <a:rPr lang="ru-RU" sz="4000" dirty="0" smtClean="0"/>
              <a:t>снимков МРТ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Снимки представляют собой матрицы некоторой размерности, например, 64х64, элементами которой являются числа, обозначающие яркость пикселя.</a:t>
            </a:r>
          </a:p>
          <a:p>
            <a:r>
              <a:rPr lang="ru-RU" sz="2000" dirty="0" smtClean="0"/>
              <a:t>В </a:t>
            </a:r>
            <a:r>
              <a:rPr lang="ru-RU" sz="2000" dirty="0"/>
              <a:t>данном виде каждый снимок представляет собой 4096 трудно интерпретируемых признаков. Использование стандартных алгоритмов машинного обучения на данных в таком виде неэффективно, поэтому предлагается решить задачу снижения размерности данных. Для этого предлагается использовать </a:t>
            </a:r>
            <a:r>
              <a:rPr lang="ru-RU" sz="2000" dirty="0" err="1" smtClean="0"/>
              <a:t>автокодировщики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Предлагается использовать глубокие, </a:t>
            </a:r>
            <a:r>
              <a:rPr lang="ru-RU" sz="2000" dirty="0" err="1" smtClean="0"/>
              <a:t>регуляризованные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dirty="0" err="1" smtClean="0"/>
              <a:t>сверточные</a:t>
            </a:r>
            <a:r>
              <a:rPr lang="ru-RU" sz="2000" dirty="0" smtClean="0"/>
              <a:t> </a:t>
            </a:r>
            <a:r>
              <a:rPr lang="ru-RU" sz="2000" dirty="0" err="1" smtClean="0"/>
              <a:t>автокодировщики</a:t>
            </a:r>
            <a:r>
              <a:rPr lang="ru-RU" sz="2000" dirty="0" smtClean="0"/>
              <a:t>. </a:t>
            </a:r>
            <a:endParaRPr lang="ru-RU" sz="20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5171"/>
            <a:ext cx="7886700" cy="1325563"/>
          </a:xfrm>
        </p:spPr>
        <p:txBody>
          <a:bodyPr/>
          <a:lstStyle/>
          <a:p>
            <a:r>
              <a:rPr lang="ru-RU" dirty="0" smtClean="0"/>
              <a:t>Анализ снимков МРТ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392" y="1178517"/>
            <a:ext cx="7886700" cy="2730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Снимки представляют собой матрицы некоторой размерности, например, 64х64, элементами которой являются числа, обозначающие яркость пикселя.</a:t>
            </a:r>
          </a:p>
          <a:p>
            <a:r>
              <a:rPr lang="ru-RU" sz="2000" dirty="0" smtClean="0"/>
              <a:t>В данном виде снимок – набор трудно интерпретируемых признаков</a:t>
            </a:r>
          </a:p>
          <a:p>
            <a:r>
              <a:rPr lang="ru-RU" sz="2000" dirty="0" smtClean="0"/>
              <a:t>Предлагается снизить размерность и выявить значимы признаки</a:t>
            </a:r>
          </a:p>
          <a:p>
            <a:pPr marL="0" indent="0">
              <a:buNone/>
            </a:pPr>
            <a:r>
              <a:rPr lang="ru-RU" sz="2000" b="1" dirty="0" err="1" smtClean="0"/>
              <a:t>Автокодировщик</a:t>
            </a:r>
            <a:r>
              <a:rPr lang="ru-RU" sz="2000" b="1" dirty="0" smtClean="0"/>
              <a:t> </a:t>
            </a:r>
            <a:r>
              <a:rPr lang="ru-RU" sz="2000" dirty="0" smtClean="0"/>
              <a:t>– это нейронная сеть </a:t>
            </a:r>
            <a:r>
              <a:rPr lang="ru-RU" sz="2000" dirty="0" smtClean="0"/>
              <a:t>решающая задачу</a:t>
            </a:r>
            <a:r>
              <a:rPr lang="ru-RU" sz="2000" dirty="0" smtClean="0"/>
              <a:t> </a:t>
            </a:r>
            <a:r>
              <a:rPr lang="ru-RU" sz="2000" dirty="0" smtClean="0"/>
              <a:t>снижения размерности</a:t>
            </a:r>
            <a:r>
              <a:rPr lang="ru-RU" sz="200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E5BB9-F4FA-4394-9AA9-6670E3D5E8C1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Объект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15" y="3847027"/>
            <a:ext cx="3191828" cy="2301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055" y="3847028"/>
            <a:ext cx="57768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Состоит из двух частей – кодировщик и </a:t>
            </a:r>
            <a:r>
              <a:rPr lang="ru-RU" dirty="0" err="1"/>
              <a:t>декодировщик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Кодировщик сжимает входные данные до целевой размерности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Декодировщик</a:t>
            </a:r>
            <a:r>
              <a:rPr lang="ru-RU" dirty="0"/>
              <a:t> восстанавливает данные из сниженной размерности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позволяет обучать нейронную сеть без целевой переменной, так как входные данные и являются целевой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3787886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7823</TotalTime>
  <Words>954</Words>
  <Application>Microsoft Office PowerPoint</Application>
  <PresentationFormat>Экран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Применение автокодирующих нейронных сетей для предсказания флуоресценции глиом головного мозга по данным магнитно-резонансной томографии.</vt:lpstr>
      <vt:lpstr>Мотивация</vt:lpstr>
      <vt:lpstr>Постановка задачи</vt:lpstr>
      <vt:lpstr>Задача классификации по МРТ</vt:lpstr>
      <vt:lpstr>Предложенный подход</vt:lpstr>
      <vt:lpstr>Анализ табличных данных</vt:lpstr>
      <vt:lpstr>Изучение признаков</vt:lpstr>
      <vt:lpstr>Изучение снимков МРТ</vt:lpstr>
      <vt:lpstr>Анализ снимков МРТ</vt:lpstr>
      <vt:lpstr>Применение автокодировщиков при анализе МРТ</vt:lpstr>
      <vt:lpstr>Применение предложенного подхода</vt:lpstr>
      <vt:lpstr>Результаты экспериментов</vt:lpstr>
      <vt:lpstr>Программная реализация</vt:lpstr>
      <vt:lpstr>Результат</vt:lpstr>
      <vt:lpstr>Ссылки</vt:lpstr>
    </vt:vector>
  </TitlesOfParts>
  <Company>lavr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автокодировщиков для предсказания флуоресценции глиом головного мозга по данным МРТ.</dc:title>
  <dc:creator>Виталий Лавренов</dc:creator>
  <cp:lastModifiedBy>Виталий Лавренов</cp:lastModifiedBy>
  <cp:revision>68</cp:revision>
  <dcterms:created xsi:type="dcterms:W3CDTF">2019-03-17T21:43:43Z</dcterms:created>
  <dcterms:modified xsi:type="dcterms:W3CDTF">2019-06-26T19:50:54Z</dcterms:modified>
</cp:coreProperties>
</file>