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7" r:id="rId4"/>
    <p:sldId id="259" r:id="rId5"/>
    <p:sldId id="261" r:id="rId6"/>
    <p:sldId id="257" r:id="rId7"/>
    <p:sldId id="260" r:id="rId8"/>
    <p:sldId id="262" r:id="rId9"/>
    <p:sldId id="263" r:id="rId10"/>
    <p:sldId id="264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8DE2-56E3-4C9D-8706-AAC98AF6EC0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6DE8-4744-47A8-854C-89ED78425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9FD-3EB7-4750-AD34-3240FF4EA2E2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EE0F-B241-4881-9884-0AC1EBDB3CF4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2946-917E-4583-979D-C5DC6F3996B0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6439-D4D5-4BE1-BC35-A3E3D712C6FE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FD73-FE64-4D9D-8710-32532E2D95E6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DF7D-B288-4DFC-92F2-7CC08805B1D6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E585-4892-4CF6-998F-0474A72C01A1}" type="datetime1">
              <a:rPr lang="ru-RU" smtClean="0"/>
              <a:t>08.06.2025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70F-D3F4-4F61-9951-326E2DBEE675}" type="datetime1">
              <a:rPr lang="ru-RU" smtClean="0"/>
              <a:t>08.06.2025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42-8B29-4283-A9E4-C62AB0BAFAA3}" type="datetime1">
              <a:rPr lang="ru-RU" smtClean="0"/>
              <a:t>08.06.2025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15C-255A-438D-AB33-2DFB0819CB5F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D026-223E-4398-A373-3D5E6FA207ED}" type="datetime1">
              <a:rPr lang="ru-RU" smtClean="0"/>
              <a:t>08.06.2025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F89-EB28-4AB6-BEF6-F8CFC39F668A}" type="datetime1">
              <a:rPr lang="ru-RU" smtClean="0"/>
              <a:t>08.06.2025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8B77E-EA7A-4FAB-96DC-86250D1AE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6" y="452654"/>
            <a:ext cx="1588211" cy="158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1BE752-7602-4DB2-8D12-D18B53D4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1660" y="241541"/>
            <a:ext cx="6386785" cy="1875256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7E7DCC-672C-4C1C-BCA7-BD2D20825A9C}"/>
              </a:ext>
            </a:extLst>
          </p:cNvPr>
          <p:cNvSpPr txBox="1">
            <a:spLocks/>
          </p:cNvSpPr>
          <p:nvPr/>
        </p:nvSpPr>
        <p:spPr>
          <a:xfrm>
            <a:off x="1985887" y="542876"/>
            <a:ext cx="6908801" cy="1403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(ВлГУ)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895117D-8FE2-4F92-AC28-9FE26896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811" y="5243888"/>
            <a:ext cx="4424715" cy="76964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ст. г. Ипсп-121: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Лаврухин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Дмитриевич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преподаватель КиТП, к.т.н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Лоханов Александр Васильевич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DFF9442-E6DB-49A2-889A-E7F819C4728A}"/>
              </a:ext>
            </a:extLst>
          </p:cNvPr>
          <p:cNvSpPr txBox="1">
            <a:spLocks/>
          </p:cNvSpPr>
          <p:nvPr/>
        </p:nvSpPr>
        <p:spPr>
          <a:xfrm>
            <a:off x="1542609" y="6233020"/>
            <a:ext cx="6804475" cy="24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706C7-DB34-4C87-912D-9EAEA878AD8D}"/>
              </a:ext>
            </a:extLst>
          </p:cNvPr>
          <p:cNvSpPr txBox="1"/>
          <p:nvPr/>
        </p:nvSpPr>
        <p:spPr>
          <a:xfrm>
            <a:off x="3668084" y="6353981"/>
            <a:ext cx="180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87EA-47B5-4E7D-817C-1499014BD307}"/>
              </a:ext>
            </a:extLst>
          </p:cNvPr>
          <p:cNvSpPr txBox="1"/>
          <p:nvPr/>
        </p:nvSpPr>
        <p:spPr>
          <a:xfrm>
            <a:off x="2927757" y="2546684"/>
            <a:ext cx="328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95B79F-36E0-4718-989E-222973524558}"/>
              </a:ext>
            </a:extLst>
          </p:cNvPr>
          <p:cNvSpPr txBox="1"/>
          <p:nvPr/>
        </p:nvSpPr>
        <p:spPr>
          <a:xfrm>
            <a:off x="3913461" y="2821509"/>
            <a:ext cx="131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6C1D-4D2B-4847-A9D9-EF99F5469572}"/>
              </a:ext>
            </a:extLst>
          </p:cNvPr>
          <p:cNvSpPr txBox="1"/>
          <p:nvPr/>
        </p:nvSpPr>
        <p:spPr>
          <a:xfrm>
            <a:off x="1042321" y="3110988"/>
            <a:ext cx="705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веб-приложения учёта и контроля заявок пользователей интернет-провайдера</a:t>
            </a:r>
          </a:p>
        </p:txBody>
      </p:sp>
    </p:spTree>
    <p:extLst>
      <p:ext uri="{BB962C8B-B14F-4D97-AF65-F5344CB8AC3E}">
        <p14:creationId xmlns:p14="http://schemas.microsoft.com/office/powerpoint/2010/main" val="2008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60A9F-6406-449C-B7B6-401AE966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A84E5E-75F2-40CF-BD4C-4061B65685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07949" y="3688589"/>
            <a:ext cx="3831336" cy="26677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F2976-AA3C-4737-9B09-4ECC22FAB0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1802" y="806472"/>
            <a:ext cx="5039995" cy="2703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599B1-F02F-4A5D-AFF4-59EAC767EFC6}"/>
              </a:ext>
            </a:extLst>
          </p:cNvPr>
          <p:cNvPicPr/>
          <p:nvPr/>
        </p:nvPicPr>
        <p:blipFill rotWithShape="1">
          <a:blip r:embed="rId4"/>
          <a:srcRect l="10497" t="13514" r="9279" b="9244"/>
          <a:stretch/>
        </p:blipFill>
        <p:spPr>
          <a:xfrm>
            <a:off x="451802" y="4169663"/>
            <a:ext cx="3465577" cy="15361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4A0405-3FCC-4D5F-9283-67EEDBF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488CBF-4ABD-4985-A4B6-215C4650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соответствия тестов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81DCA73-D40A-4671-9F12-C9EB17D8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91310"/>
              </p:ext>
            </p:extLst>
          </p:nvPr>
        </p:nvGraphicFramePr>
        <p:xfrm>
          <a:off x="850167" y="1359281"/>
          <a:ext cx="7443666" cy="413943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042363">
                  <a:extLst>
                    <a:ext uri="{9D8B030D-6E8A-4147-A177-3AD203B41FA5}">
                      <a16:colId xmlns:a16="http://schemas.microsoft.com/office/drawing/2014/main" val="3831343252"/>
                    </a:ext>
                  </a:extLst>
                </a:gridCol>
                <a:gridCol w="919517">
                  <a:extLst>
                    <a:ext uri="{9D8B030D-6E8A-4147-A177-3AD203B41FA5}">
                      <a16:colId xmlns:a16="http://schemas.microsoft.com/office/drawing/2014/main" val="1259303269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880099055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14754985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269672981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969579564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637131066"/>
                    </a:ext>
                  </a:extLst>
                </a:gridCol>
                <a:gridCol w="895241">
                  <a:extLst>
                    <a:ext uri="{9D8B030D-6E8A-4147-A177-3AD203B41FA5}">
                      <a16:colId xmlns:a16="http://schemas.microsoft.com/office/drawing/2014/main" val="344870814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1 (Архивация)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2 (Сортировка)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3 (Валидация)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4 (Автоназначение)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5 (Добавление)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6 (</a:t>
                      </a:r>
                      <a:r>
                        <a:rPr lang="en-US" sz="1000">
                          <a:effectLst/>
                        </a:rPr>
                        <a:t>Excel)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тестов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71296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Архивация удаленных сотрудников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7175397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Сортировка списка сотрудников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524829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Валидация поля "ФИО"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74600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Автоназначение заявок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+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695096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Добавление нового сотрудника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170819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Экспорт данных в .xlsx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+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55819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AB7400-FD62-43C4-8FC0-6503E36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77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B732D-8F0E-41A9-BF8C-255A5430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CFBA-E2B5-4B6F-A87F-9A5424355EAF}"/>
              </a:ext>
            </a:extLst>
          </p:cNvPr>
          <p:cNvSpPr txBox="1"/>
          <p:nvPr/>
        </p:nvSpPr>
        <p:spPr>
          <a:xfrm>
            <a:off x="628650" y="454456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стало готовое к использованию решение для интернет-провайдера, отвечающее поставленным требованиям. Все поставленные задачи были реализованы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033E4-A763-4142-B308-E6511D7F0237}"/>
              </a:ext>
            </a:extLst>
          </p:cNvPr>
          <p:cNvSpPr txBox="1"/>
          <p:nvPr/>
        </p:nvSpPr>
        <p:spPr>
          <a:xfrm>
            <a:off x="628650" y="112128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дипломной работы: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2CAB12-3DFC-4194-9120-B24DCD27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3437"/>
            <a:ext cx="540000" cy="5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4271-566A-477B-807B-074C8282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1944"/>
            <a:ext cx="540000" cy="5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2DA61-F6BA-4388-81AB-73671A5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0451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DDA10-B175-4C9E-AFBF-FE15F9C6DDA4}"/>
              </a:ext>
            </a:extLst>
          </p:cNvPr>
          <p:cNvSpPr txBox="1"/>
          <p:nvPr/>
        </p:nvSpPr>
        <p:spPr>
          <a:xfrm>
            <a:off x="1338098" y="1858771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современных систем обработки обращений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BDA39-B791-41A4-AD35-E448296E78D8}"/>
              </a:ext>
            </a:extLst>
          </p:cNvPr>
          <p:cNvSpPr txBox="1"/>
          <p:nvPr/>
        </p:nvSpPr>
        <p:spPr>
          <a:xfrm>
            <a:off x="1338098" y="2780253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 для интернет-провайдера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D570-52C9-4ADA-A52A-644078BEFB7E}"/>
              </a:ext>
            </a:extLst>
          </p:cNvPr>
          <p:cNvSpPr txBox="1"/>
          <p:nvPr/>
        </p:nvSpPr>
        <p:spPr>
          <a:xfrm>
            <a:off x="1338098" y="3674470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веб-приложения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544B89-D152-4699-9657-B07BE99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AC9AF1-1888-4D16-A56A-5E790E1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D281A-613B-48E4-AFBA-3674ED4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0798"/>
            <a:ext cx="540000" cy="54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0A88E7-D4F8-4F8A-A4E0-E05FAD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3127"/>
            <a:ext cx="540000" cy="5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22B04-296E-414B-95E0-D10BB8B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5456"/>
            <a:ext cx="540000" cy="5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691BB-41B6-47DA-91FC-1714EF9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7785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48DAB5-4F28-408D-AC9B-60805A73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60114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1F1AA-B026-4EB8-AEC7-C31777B8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12443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BBA0E-73D8-4168-99E2-BFC7DA94FADE}"/>
              </a:ext>
            </a:extLst>
          </p:cNvPr>
          <p:cNvSpPr txBox="1"/>
          <p:nvPr/>
        </p:nvSpPr>
        <p:spPr>
          <a:xfrm>
            <a:off x="1490472" y="1136132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системы для управления заявками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419A-E28E-410F-BDEA-DF027318F171}"/>
              </a:ext>
            </a:extLst>
          </p:cNvPr>
          <p:cNvSpPr txBox="1"/>
          <p:nvPr/>
        </p:nvSpPr>
        <p:spPr>
          <a:xfrm>
            <a:off x="1490472" y="1887689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приложению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FE9F-FA18-42EB-804F-68E682809C54}"/>
              </a:ext>
            </a:extLst>
          </p:cNvPr>
          <p:cNvSpPr txBox="1"/>
          <p:nvPr/>
        </p:nvSpPr>
        <p:spPr>
          <a:xfrm>
            <a:off x="1490472" y="2639246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модульную структуру приложения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E35E-7E05-41E6-AE32-2393D9B684F8}"/>
              </a:ext>
            </a:extLst>
          </p:cNvPr>
          <p:cNvSpPr txBox="1"/>
          <p:nvPr/>
        </p:nvSpPr>
        <p:spPr>
          <a:xfrm>
            <a:off x="1490472" y="3390803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 с адаптивным дизайном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B3567-6164-4346-9F18-8F2E2C055DC8}"/>
              </a:ext>
            </a:extLst>
          </p:cNvPr>
          <p:cNvSpPr txBox="1"/>
          <p:nvPr/>
        </p:nvSpPr>
        <p:spPr>
          <a:xfrm>
            <a:off x="1490472" y="4003860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подсистемы, включающие прием и обработку заявок, распределение задач и механизмы формирования отчетности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4B0E7-1CB8-4515-8025-9A47BC7343E7}"/>
              </a:ext>
            </a:extLst>
          </p:cNvPr>
          <p:cNvSpPr txBox="1"/>
          <p:nvPr/>
        </p:nvSpPr>
        <p:spPr>
          <a:xfrm>
            <a:off x="1490472" y="4893917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B9F90B-2CAE-4D8C-ACAE-B36686E6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2F2BD1-5291-46B5-974D-C9270E4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6A4DB-CCD2-439E-BF1B-742A33C4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2" y="3642852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363134" y="5229888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Четкое распределение задач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AA7FD9-C033-4F20-B69B-7982A8F9FCD9}"/>
              </a:ext>
            </a:extLst>
          </p:cNvPr>
          <p:cNvCxnSpPr/>
          <p:nvPr/>
        </p:nvCxnSpPr>
        <p:spPr>
          <a:xfrm flipH="1">
            <a:off x="1717287" y="838469"/>
            <a:ext cx="1440000" cy="135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4DF8CB-1EB5-4A9D-8A30-944515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0" y="2082494"/>
            <a:ext cx="1440000" cy="14400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A74F9F-8017-4436-9776-F9914A137EB8}"/>
              </a:ext>
            </a:extLst>
          </p:cNvPr>
          <p:cNvCxnSpPr>
            <a:cxnSpLocks/>
          </p:cNvCxnSpPr>
          <p:nvPr/>
        </p:nvCxnSpPr>
        <p:spPr>
          <a:xfrm>
            <a:off x="5852898" y="838469"/>
            <a:ext cx="1222452" cy="1244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57E0CE-D276-4D0C-8F87-2E93C5CE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4" y="3789888"/>
            <a:ext cx="1440000" cy="144000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E60905E-BDD9-4F39-B260-0163E3607F06}"/>
              </a:ext>
            </a:extLst>
          </p:cNvPr>
          <p:cNvCxnSpPr>
            <a:cxnSpLocks/>
          </p:cNvCxnSpPr>
          <p:nvPr/>
        </p:nvCxnSpPr>
        <p:spPr>
          <a:xfrm>
            <a:off x="4891794" y="791722"/>
            <a:ext cx="683096" cy="2851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206E20D-C64E-41A5-ACF5-4BBA67EC3444}"/>
              </a:ext>
            </a:extLst>
          </p:cNvPr>
          <p:cNvCxnSpPr/>
          <p:nvPr/>
        </p:nvCxnSpPr>
        <p:spPr>
          <a:xfrm flipH="1">
            <a:off x="3649419" y="838469"/>
            <a:ext cx="258097" cy="28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38561B-12CD-4057-955A-DA510951DF92}"/>
              </a:ext>
            </a:extLst>
          </p:cNvPr>
          <p:cNvSpPr txBox="1"/>
          <p:nvPr/>
        </p:nvSpPr>
        <p:spPr>
          <a:xfrm>
            <a:off x="6719752" y="3429000"/>
            <a:ext cx="233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статистики по типам и частоте обращений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21A03-3118-4354-9E24-8D7DC28D58CF}"/>
              </a:ext>
            </a:extLst>
          </p:cNvPr>
          <p:cNvSpPr txBox="1"/>
          <p:nvPr/>
        </p:nvSpPr>
        <p:spPr>
          <a:xfrm>
            <a:off x="4685700" y="520110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результатов работы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0F6B47-77B4-41BC-88CA-4295CB9D9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" y="2126496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F10938-F39F-4D3C-BEDC-C5AB2090DCA0}"/>
              </a:ext>
            </a:extLst>
          </p:cNvPr>
          <p:cNvSpPr txBox="1"/>
          <p:nvPr/>
        </p:nvSpPr>
        <p:spPr>
          <a:xfrm>
            <a:off x="89040" y="346672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входящих запросов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244E7F-B796-4DBA-AABE-DD76749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8178CE-6810-4049-B0DE-113B41F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ACE3D-6276-4A0A-B6A6-27CF6555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80" y="2043111"/>
            <a:ext cx="3239770" cy="315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DB652A-1A3A-4222-8AF9-0318A58A9C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773553"/>
            <a:ext cx="4319905" cy="36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C41E5-0984-433B-9272-A5DCD018F3D4}"/>
              </a:ext>
            </a:extLst>
          </p:cNvPr>
          <p:cNvSpPr txBox="1"/>
          <p:nvPr/>
        </p:nvSpPr>
        <p:spPr>
          <a:xfrm>
            <a:off x="742790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МТС Координатор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2D2E4-2F00-423B-8C82-F68E78566B90}"/>
              </a:ext>
            </a:extLst>
          </p:cNvPr>
          <p:cNvSpPr txBox="1"/>
          <p:nvPr/>
        </p:nvSpPr>
        <p:spPr>
          <a:xfrm>
            <a:off x="5155088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Ростелеком Мобильный Агент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026828-2E06-4200-A616-A5DFCED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DC3749-D91A-4611-A804-558E0E2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45C8D5A-8BBA-486F-A0DA-CFF22C1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4229"/>
            <a:ext cx="2520000" cy="15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77EB993-B647-4F5A-8226-CFA73B0A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5" y="23617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1AFA59A-1AFF-45F8-A692-7FE0B6D44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6"/>
          <a:stretch/>
        </p:blipFill>
        <p:spPr bwMode="auto">
          <a:xfrm>
            <a:off x="6542630" y="2521340"/>
            <a:ext cx="2160000" cy="1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34542-2E1D-4326-8F3D-B8AD440EA0A3}"/>
              </a:ext>
            </a:extLst>
          </p:cNvPr>
          <p:cNvSpPr txBox="1"/>
          <p:nvPr/>
        </p:nvSpPr>
        <p:spPr>
          <a:xfrm>
            <a:off x="665640" y="432308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EBC2-7070-446A-9012-BE80DA2C9579}"/>
              </a:ext>
            </a:extLst>
          </p:cNvPr>
          <p:cNvSpPr txBox="1"/>
          <p:nvPr/>
        </p:nvSpPr>
        <p:spPr>
          <a:xfrm>
            <a:off x="370332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EDCB-A9F7-4E1E-BF15-FD5C3340CF9A}"/>
              </a:ext>
            </a:extLst>
          </p:cNvPr>
          <p:cNvSpPr txBox="1"/>
          <p:nvPr/>
        </p:nvSpPr>
        <p:spPr>
          <a:xfrm>
            <a:off x="674100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B3C9BD-AD07-4041-A107-1B62E00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1955872-14BB-4E29-92F5-4F5109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7A8C7-7906-4860-88AC-6578BC1AEA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28812" y="838469"/>
            <a:ext cx="6119495" cy="592201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5FCEA6-9B04-4831-8274-FE5CE68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8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05EC05-0418-4B2A-95D7-9AFE885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13FA8-6D2F-4D4A-8EA6-7E6CEAB6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070" y="1161732"/>
            <a:ext cx="3959860" cy="538797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12032-B860-47C9-BAD4-36DD150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A7E887-5627-475D-861F-EBC3A60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1B140-90FA-4D8F-9074-600CEC04C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80" y="997000"/>
            <a:ext cx="4319905" cy="304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3FB9F-B1D5-4586-8ADF-6C9F054A3B58}"/>
              </a:ext>
            </a:extLst>
          </p:cNvPr>
          <p:cNvPicPr/>
          <p:nvPr/>
        </p:nvPicPr>
        <p:blipFill rotWithShape="1">
          <a:blip r:embed="rId3"/>
          <a:srcRect l="3718" t="7608" r="3369" b="20241"/>
          <a:stretch/>
        </p:blipFill>
        <p:spPr>
          <a:xfrm>
            <a:off x="405180" y="4407300"/>
            <a:ext cx="4013734" cy="22619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E3FD6-8611-43E2-B668-36CC1E9FBA18}"/>
              </a:ext>
            </a:extLst>
          </p:cNvPr>
          <p:cNvPicPr/>
          <p:nvPr/>
        </p:nvPicPr>
        <p:blipFill rotWithShape="1">
          <a:blip r:embed="rId4"/>
          <a:srcRect l="1992" t="3689" r="2325" b="3546"/>
          <a:stretch/>
        </p:blipFill>
        <p:spPr>
          <a:xfrm>
            <a:off x="5294376" y="1051559"/>
            <a:ext cx="3444444" cy="237744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1CCC58-8645-43E1-AC38-C90B82299671}"/>
              </a:ext>
            </a:extLst>
          </p:cNvPr>
          <p:cNvPicPr/>
          <p:nvPr/>
        </p:nvPicPr>
        <p:blipFill rotWithShape="1">
          <a:blip r:embed="rId5"/>
          <a:srcRect l="6430" t="7160" r="3391" b="3996"/>
          <a:stretch/>
        </p:blipFill>
        <p:spPr>
          <a:xfrm>
            <a:off x="6141924" y="4407300"/>
            <a:ext cx="2596896" cy="202082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AB4D2C-9F9A-4174-8DF0-2EC851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3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D9A15-0AC2-4520-9FD3-2B658C5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B5DE0-61E4-4BAE-AA60-F04FB5320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02" y="1074927"/>
            <a:ext cx="4319905" cy="282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0C6CC-086F-4062-9284-8833CABC1AF2}"/>
              </a:ext>
            </a:extLst>
          </p:cNvPr>
          <p:cNvPicPr/>
          <p:nvPr/>
        </p:nvPicPr>
        <p:blipFill rotWithShape="1">
          <a:blip r:embed="rId3"/>
          <a:srcRect l="5256" t="11614" r="1745" b="13182"/>
          <a:stretch/>
        </p:blipFill>
        <p:spPr>
          <a:xfrm>
            <a:off x="473202" y="4370833"/>
            <a:ext cx="6025896" cy="17922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1BD34-C672-4424-AFD1-E6FD5738521A}"/>
              </a:ext>
            </a:extLst>
          </p:cNvPr>
          <p:cNvPicPr/>
          <p:nvPr/>
        </p:nvPicPr>
        <p:blipFill rotWithShape="1">
          <a:blip r:embed="rId4"/>
          <a:srcRect l="468"/>
          <a:stretch/>
        </p:blipFill>
        <p:spPr>
          <a:xfrm>
            <a:off x="5257800" y="1074927"/>
            <a:ext cx="3582987" cy="188785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D6368A-04C7-4FDF-837B-CE4858E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9077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310</Words>
  <Application>Microsoft Office PowerPoint</Application>
  <PresentationFormat>Экран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 </vt:lpstr>
      <vt:lpstr>Задачи проекта</vt:lpstr>
      <vt:lpstr>Функционал разрабатываемого приложения</vt:lpstr>
      <vt:lpstr>Анализ аналогов</vt:lpstr>
      <vt:lpstr>Выбор инструментальных средств</vt:lpstr>
      <vt:lpstr>Разработка базы данных. ER-диаграмма</vt:lpstr>
      <vt:lpstr>Диаграмма прецедентов</vt:lpstr>
      <vt:lpstr>Пользовательский интерфейс</vt:lpstr>
      <vt:lpstr>Пользовательский интерфейс</vt:lpstr>
      <vt:lpstr>Пользовательский интерфейс</vt:lpstr>
      <vt:lpstr>Матрица соответствия тестов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Максим Лаврухин</dc:creator>
  <cp:lastModifiedBy>Максим Лаврухин</cp:lastModifiedBy>
  <cp:revision>6</cp:revision>
  <dcterms:created xsi:type="dcterms:W3CDTF">2025-06-02T19:53:41Z</dcterms:created>
  <dcterms:modified xsi:type="dcterms:W3CDTF">2025-06-08T07:08:42Z</dcterms:modified>
</cp:coreProperties>
</file>