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67" r:id="rId4"/>
    <p:sldId id="259" r:id="rId5"/>
    <p:sldId id="261" r:id="rId6"/>
    <p:sldId id="270" r:id="rId7"/>
    <p:sldId id="257" r:id="rId8"/>
    <p:sldId id="260" r:id="rId9"/>
    <p:sldId id="269" r:id="rId10"/>
    <p:sldId id="272" r:id="rId11"/>
    <p:sldId id="273" r:id="rId12"/>
    <p:sldId id="262" r:id="rId13"/>
    <p:sldId id="263" r:id="rId14"/>
    <p:sldId id="264" r:id="rId15"/>
    <p:sldId id="271" r:id="rId16"/>
    <p:sldId id="268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08DE2-56E3-4C9D-8706-AAC98AF6EC0E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E6DE8-4744-47A8-854C-89ED78425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9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B9FD-3EB7-4750-AD34-3240FF4EA2E2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9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EE0F-B241-4881-9884-0AC1EBDB3CF4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11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2946-917E-4583-979D-C5DC6F3996B0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48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6439-D4D5-4BE1-BC35-A3E3D712C6FE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64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FD73-FE64-4D9D-8710-32532E2D95E6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54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DF7D-B288-4DFC-92F2-7CC08805B1D6}" type="datetime1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2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E585-4892-4CF6-998F-0474A72C01A1}" type="datetime1">
              <a:rPr lang="ru-RU" smtClean="0"/>
              <a:t>16.06.2025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95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70F-D3F4-4F61-9951-326E2DBEE675}" type="datetime1">
              <a:rPr lang="ru-RU" smtClean="0"/>
              <a:t>16.06.2025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34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E742-8B29-4283-A9E4-C62AB0BAFAA3}" type="datetime1">
              <a:rPr lang="ru-RU" smtClean="0"/>
              <a:t>16.06.2025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68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315C-255A-438D-AB33-2DFB0819CB5F}" type="datetime1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91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D026-223E-4398-A373-3D5E6FA207ED}" type="datetime1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47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BAF89-EB28-4AB6-BEF6-F8CFC39F668A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7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F8B77E-EA7A-4FAB-96DC-86250D1AE8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6" y="452654"/>
            <a:ext cx="1588211" cy="1584176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E1BE752-7602-4DB2-8D12-D18B53D4E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1660" y="241541"/>
            <a:ext cx="6386785" cy="1875256"/>
          </a:xfrm>
        </p:spPr>
        <p:txBody>
          <a:bodyPr>
            <a:noAutofit/>
          </a:bodyPr>
          <a:lstStyle/>
          <a:p>
            <a:pPr>
              <a:lnSpc>
                <a:spcPts val="1700"/>
              </a:lnSpc>
            </a:pP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F7E7DCC-672C-4C1C-BCA7-BD2D20825A9C}"/>
              </a:ext>
            </a:extLst>
          </p:cNvPr>
          <p:cNvSpPr txBox="1">
            <a:spLocks/>
          </p:cNvSpPr>
          <p:nvPr/>
        </p:nvSpPr>
        <p:spPr>
          <a:xfrm>
            <a:off x="1985887" y="542876"/>
            <a:ext cx="6908801" cy="1403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</a:p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«Владимирский государственный университет 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(ВлГУ)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B895117D-8FE2-4F92-AC28-9FE26896F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811" y="5243888"/>
            <a:ext cx="4424715" cy="76964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ст. г. Ипсп-121: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Лаврухин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 Дмитриевич</a:t>
            </a:r>
          </a:p>
          <a:p>
            <a:pPr algn="r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преподаватель КиТП, к.т.н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Лоханов Александр Васильевич</a:t>
            </a: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4DFF9442-E6DB-49A2-889A-E7F819C4728A}"/>
              </a:ext>
            </a:extLst>
          </p:cNvPr>
          <p:cNvSpPr txBox="1">
            <a:spLocks/>
          </p:cNvSpPr>
          <p:nvPr/>
        </p:nvSpPr>
        <p:spPr>
          <a:xfrm>
            <a:off x="1542609" y="6233020"/>
            <a:ext cx="6804475" cy="2419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706C7-DB34-4C87-912D-9EAEA878AD8D}"/>
              </a:ext>
            </a:extLst>
          </p:cNvPr>
          <p:cNvSpPr txBox="1"/>
          <p:nvPr/>
        </p:nvSpPr>
        <p:spPr>
          <a:xfrm>
            <a:off x="3668084" y="6353981"/>
            <a:ext cx="180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Владимир, 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887EA-47B5-4E7D-817C-1499014BD307}"/>
              </a:ext>
            </a:extLst>
          </p:cNvPr>
          <p:cNvSpPr txBox="1"/>
          <p:nvPr/>
        </p:nvSpPr>
        <p:spPr>
          <a:xfrm>
            <a:off x="2927757" y="2546684"/>
            <a:ext cx="32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5B79F-36E0-4718-989E-222973524558}"/>
              </a:ext>
            </a:extLst>
          </p:cNvPr>
          <p:cNvSpPr txBox="1"/>
          <p:nvPr/>
        </p:nvSpPr>
        <p:spPr>
          <a:xfrm>
            <a:off x="3913461" y="2821509"/>
            <a:ext cx="131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0D6C1D-4D2B-4847-A9D9-EF99F5469572}"/>
              </a:ext>
            </a:extLst>
          </p:cNvPr>
          <p:cNvSpPr txBox="1"/>
          <p:nvPr/>
        </p:nvSpPr>
        <p:spPr>
          <a:xfrm>
            <a:off x="1042321" y="3110988"/>
            <a:ext cx="7059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веб-приложения учёта и контроля заявок пользователей интернет-провайдера</a:t>
            </a:r>
          </a:p>
        </p:txBody>
      </p:sp>
    </p:spTree>
    <p:extLst>
      <p:ext uri="{BB962C8B-B14F-4D97-AF65-F5344CB8AC3E}">
        <p14:creationId xmlns:p14="http://schemas.microsoft.com/office/powerpoint/2010/main" val="200889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7E659A1-6B9E-4035-B5B6-9188CADC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5097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62986" y="874570"/>
            <a:ext cx="6618028" cy="548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3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7E659A1-6B9E-4035-B5B6-9188CADC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5097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4318577" y="5597339"/>
            <a:ext cx="449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развертывания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4165600" y="942109"/>
            <a:ext cx="4794361" cy="44679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295564" y="1029957"/>
            <a:ext cx="370378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MVVM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655564" y="2076035"/>
            <a:ext cx="210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CryptoService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Dot Symbol, No Background, Icon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4" y="208536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655564" y="3225962"/>
            <a:ext cx="210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FormatChecker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2" descr="Dot Symbol, No Background, Icon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4" y="323529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655564" y="4375889"/>
            <a:ext cx="210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ChartService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12" descr="Dot Symbol, No Background, Icon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4" y="438522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655564" y="5525816"/>
            <a:ext cx="210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ExcelService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12" descr="Dot Symbol, No Background, Icon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4" y="553514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295564" y="5987019"/>
            <a:ext cx="227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295563" y="4837092"/>
            <a:ext cx="227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Отрисовка диаграмм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295562" y="3695090"/>
            <a:ext cx="30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форматов данных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295562" y="2553088"/>
            <a:ext cx="30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 паролей</a:t>
            </a:r>
          </a:p>
        </p:txBody>
      </p:sp>
    </p:spTree>
    <p:extLst>
      <p:ext uri="{BB962C8B-B14F-4D97-AF65-F5344CB8AC3E}">
        <p14:creationId xmlns:p14="http://schemas.microsoft.com/office/powerpoint/2010/main" val="282392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AA7E887-5627-475D-861F-EBC3A60C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11B140-90FA-4D8F-9074-600CEC04C1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5180" y="997000"/>
            <a:ext cx="4319905" cy="30410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A3FB9F-B1D5-4586-8ADF-6C9F054A3B58}"/>
              </a:ext>
            </a:extLst>
          </p:cNvPr>
          <p:cNvPicPr/>
          <p:nvPr/>
        </p:nvPicPr>
        <p:blipFill rotWithShape="1">
          <a:blip r:embed="rId3"/>
          <a:srcRect l="3718" t="7608" r="3369" b="20241"/>
          <a:stretch/>
        </p:blipFill>
        <p:spPr>
          <a:xfrm>
            <a:off x="405180" y="4407300"/>
            <a:ext cx="4013734" cy="22619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DE3FD6-8611-43E2-B668-36CC1E9FBA18}"/>
              </a:ext>
            </a:extLst>
          </p:cNvPr>
          <p:cNvPicPr/>
          <p:nvPr/>
        </p:nvPicPr>
        <p:blipFill rotWithShape="1">
          <a:blip r:embed="rId4"/>
          <a:srcRect l="1992" t="3689" r="2325" b="3546"/>
          <a:stretch/>
        </p:blipFill>
        <p:spPr>
          <a:xfrm>
            <a:off x="5048221" y="4407300"/>
            <a:ext cx="3036823" cy="1970741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EAB4D2C-9F9A-4174-8DF0-2EC8512F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12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FAD9E4-7F0A-446B-84B4-F3AC7DCA1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27" y="996015"/>
            <a:ext cx="1673100" cy="30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3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2D9A15-0AC2-4520-9FD3-2B658C51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1B5DE0-61E4-4BAE-AA60-F04FB5320B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3202" y="1074927"/>
            <a:ext cx="4319905" cy="28244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60C6CC-086F-4062-9284-8833CABC1AF2}"/>
              </a:ext>
            </a:extLst>
          </p:cNvPr>
          <p:cNvPicPr/>
          <p:nvPr/>
        </p:nvPicPr>
        <p:blipFill rotWithShape="1">
          <a:blip r:embed="rId3"/>
          <a:srcRect l="5256" t="11614" r="1745" b="13182"/>
          <a:stretch/>
        </p:blipFill>
        <p:spPr>
          <a:xfrm>
            <a:off x="473202" y="4506259"/>
            <a:ext cx="4319905" cy="13878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7B1BD34-C672-4424-AFD1-E6FD5738521A}"/>
              </a:ext>
            </a:extLst>
          </p:cNvPr>
          <p:cNvPicPr/>
          <p:nvPr/>
        </p:nvPicPr>
        <p:blipFill rotWithShape="1">
          <a:blip r:embed="rId4"/>
          <a:srcRect l="468"/>
          <a:stretch/>
        </p:blipFill>
        <p:spPr>
          <a:xfrm>
            <a:off x="5275730" y="4256259"/>
            <a:ext cx="3582987" cy="1887855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5D6368A-04C7-4FDF-837B-CE4858E7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ADBF4A-C254-4100-8277-4E7EBEA6C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916" y="1074927"/>
            <a:ext cx="1558716" cy="2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0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1060A9F-6406-449C-B7B6-401AE966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BF2976-AA3C-4737-9B09-4ECC22FAB0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1802" y="806472"/>
            <a:ext cx="5039995" cy="270383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D599B1-F02F-4A5D-AFF4-59EAC767EFC6}"/>
              </a:ext>
            </a:extLst>
          </p:cNvPr>
          <p:cNvPicPr/>
          <p:nvPr/>
        </p:nvPicPr>
        <p:blipFill rotWithShape="1">
          <a:blip r:embed="rId3"/>
          <a:srcRect l="10497" t="13514" r="9279" b="9244"/>
          <a:stretch/>
        </p:blipFill>
        <p:spPr>
          <a:xfrm>
            <a:off x="451802" y="4169663"/>
            <a:ext cx="3465577" cy="1536193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04A0405-3FCC-4D5F-9283-67EEDBF1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977E3D-8E59-4B08-B347-7FFD99D4B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754" y="806587"/>
            <a:ext cx="1499653" cy="27036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2CA175-11A7-40BF-AF12-92E40079E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407" y="3805881"/>
            <a:ext cx="3240000" cy="226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05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1F9F12-FAFA-4420-A2E9-1DCB0818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15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913B1F5-2E0E-41E5-B30D-34D69C23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556BFA4-8C62-4956-A5DA-2447E7E58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612" y="994339"/>
            <a:ext cx="1463119" cy="266400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28650" y="994339"/>
            <a:ext cx="4864139" cy="2497006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628650" y="4052570"/>
            <a:ext cx="4864139" cy="244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78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6488CBF-4ABD-4985-A4B6-215C4650C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соответствия тестов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181DCA73-D40A-4671-9F12-C9EB17D8E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849130"/>
              </p:ext>
            </p:extLst>
          </p:nvPr>
        </p:nvGraphicFramePr>
        <p:xfrm>
          <a:off x="850167" y="1359281"/>
          <a:ext cx="7443666" cy="41394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2363">
                  <a:extLst>
                    <a:ext uri="{9D8B030D-6E8A-4147-A177-3AD203B41FA5}">
                      <a16:colId xmlns:a16="http://schemas.microsoft.com/office/drawing/2014/main" val="3831343252"/>
                    </a:ext>
                  </a:extLst>
                </a:gridCol>
                <a:gridCol w="919517">
                  <a:extLst>
                    <a:ext uri="{9D8B030D-6E8A-4147-A177-3AD203B41FA5}">
                      <a16:colId xmlns:a16="http://schemas.microsoft.com/office/drawing/2014/main" val="1259303269"/>
                    </a:ext>
                  </a:extLst>
                </a:gridCol>
                <a:gridCol w="917309">
                  <a:extLst>
                    <a:ext uri="{9D8B030D-6E8A-4147-A177-3AD203B41FA5}">
                      <a16:colId xmlns:a16="http://schemas.microsoft.com/office/drawing/2014/main" val="3880099055"/>
                    </a:ext>
                  </a:extLst>
                </a:gridCol>
                <a:gridCol w="917309">
                  <a:extLst>
                    <a:ext uri="{9D8B030D-6E8A-4147-A177-3AD203B41FA5}">
                      <a16:colId xmlns:a16="http://schemas.microsoft.com/office/drawing/2014/main" val="3147549853"/>
                    </a:ext>
                  </a:extLst>
                </a:gridCol>
                <a:gridCol w="917309">
                  <a:extLst>
                    <a:ext uri="{9D8B030D-6E8A-4147-A177-3AD203B41FA5}">
                      <a16:colId xmlns:a16="http://schemas.microsoft.com/office/drawing/2014/main" val="2696729813"/>
                    </a:ext>
                  </a:extLst>
                </a:gridCol>
                <a:gridCol w="917309">
                  <a:extLst>
                    <a:ext uri="{9D8B030D-6E8A-4147-A177-3AD203B41FA5}">
                      <a16:colId xmlns:a16="http://schemas.microsoft.com/office/drawing/2014/main" val="1969579564"/>
                    </a:ext>
                  </a:extLst>
                </a:gridCol>
                <a:gridCol w="917309">
                  <a:extLst>
                    <a:ext uri="{9D8B030D-6E8A-4147-A177-3AD203B41FA5}">
                      <a16:colId xmlns:a16="http://schemas.microsoft.com/office/drawing/2014/main" val="1637131066"/>
                    </a:ext>
                  </a:extLst>
                </a:gridCol>
                <a:gridCol w="895241">
                  <a:extLst>
                    <a:ext uri="{9D8B030D-6E8A-4147-A177-3AD203B41FA5}">
                      <a16:colId xmlns:a16="http://schemas.microsoft.com/office/drawing/2014/main" val="344870814"/>
                    </a:ext>
                  </a:extLst>
                </a:gridCol>
              </a:tblGrid>
              <a:tr h="67469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Тест 1 (Архивация)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Тест 2 (Сортировка)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Тест 3 (Валидация)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Тест 4 (Автоназначение)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Тест 5 (Добавление)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Тест 6 (</a:t>
                      </a:r>
                      <a:r>
                        <a:rPr lang="en-US" sz="1000">
                          <a:effectLst/>
                        </a:rPr>
                        <a:t>Excel)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Количество тестов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4471296"/>
                  </a:ext>
                </a:extLst>
              </a:tr>
              <a:tr h="65126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Архивация удаленных сотрудников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+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1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7175397"/>
                  </a:ext>
                </a:extLst>
              </a:tr>
              <a:tr h="65126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Сортировка списка сотрудников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+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1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5248298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Валидация поля "ФИО"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+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1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8746008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Автоназначение заявок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+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1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6950960"/>
                  </a:ext>
                </a:extLst>
              </a:tr>
              <a:tr h="65126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Добавление нового сотрудника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+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1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8170819"/>
                  </a:ext>
                </a:extLst>
              </a:tr>
              <a:tr h="65126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Экспорт данных в .xlsx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+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1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9558190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7AB7400-FD62-43C4-8FC0-6503E36B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577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9B732D-8F0E-41A9-BF8C-255A54300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2CFBA-E2B5-4B6F-A87F-9A5424355EAF}"/>
              </a:ext>
            </a:extLst>
          </p:cNvPr>
          <p:cNvSpPr txBox="1"/>
          <p:nvPr/>
        </p:nvSpPr>
        <p:spPr>
          <a:xfrm>
            <a:off x="628650" y="4544564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Результатом стало готовое к использованию решение для интернет-провайдера, отвечающее поставленным требованиям. Все поставленные задачи были реализованы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033E4-A763-4142-B308-E6511D7F0237}"/>
              </a:ext>
            </a:extLst>
          </p:cNvPr>
          <p:cNvSpPr txBox="1"/>
          <p:nvPr/>
        </p:nvSpPr>
        <p:spPr>
          <a:xfrm>
            <a:off x="628650" y="1121287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дипломной работы: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2CAB12-3DFC-4194-9120-B24DCD27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73437"/>
            <a:ext cx="540000" cy="54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C364271-566A-477B-807B-074C8282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81944"/>
            <a:ext cx="540000" cy="540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22DA61-F6BA-4388-81AB-73671A54D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590451"/>
            <a:ext cx="540000" cy="54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5DDA10-B175-4C9E-AFBF-FE15F9C6DDA4}"/>
              </a:ext>
            </a:extLst>
          </p:cNvPr>
          <p:cNvSpPr txBox="1"/>
          <p:nvPr/>
        </p:nvSpPr>
        <p:spPr>
          <a:xfrm>
            <a:off x="1338098" y="1858771"/>
            <a:ext cx="717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современных систем обработки обращений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6BDA39-B791-41A4-AD35-E448296E78D8}"/>
              </a:ext>
            </a:extLst>
          </p:cNvPr>
          <p:cNvSpPr txBox="1"/>
          <p:nvPr/>
        </p:nvSpPr>
        <p:spPr>
          <a:xfrm>
            <a:off x="1338098" y="2780253"/>
            <a:ext cx="717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веб-приложение для интернет-провайдера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62D570-52C9-4ADA-A52A-644078BEFB7E}"/>
              </a:ext>
            </a:extLst>
          </p:cNvPr>
          <p:cNvSpPr txBox="1"/>
          <p:nvPr/>
        </p:nvSpPr>
        <p:spPr>
          <a:xfrm>
            <a:off x="1338098" y="3674470"/>
            <a:ext cx="717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тестирование веб-приложения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4544B89-D152-4699-9657-B07BE995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13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5AC9AF1-1888-4D16-A56A-5E790E1F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4BD281A-613B-48E4-AFBA-3674ED4F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50798"/>
            <a:ext cx="540000" cy="5400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80A88E7-D4F8-4F8A-A4E0-E05FADDC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03127"/>
            <a:ext cx="540000" cy="540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4722B04-296E-414B-95E0-D10BB8BF6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55456"/>
            <a:ext cx="540000" cy="540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C5691BB-41B6-47DA-91FC-1714EF982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07785"/>
            <a:ext cx="540000" cy="540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948DAB5-4F28-408D-AC9B-60805A73A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060114"/>
            <a:ext cx="540000" cy="540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631F1AA-B026-4EB8-AEC7-C31777B84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812443"/>
            <a:ext cx="540000" cy="5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8BBA0E-73D8-4168-99E2-BFC7DA94FADE}"/>
              </a:ext>
            </a:extLst>
          </p:cNvPr>
          <p:cNvSpPr txBox="1"/>
          <p:nvPr/>
        </p:nvSpPr>
        <p:spPr>
          <a:xfrm>
            <a:off x="1490472" y="1136132"/>
            <a:ext cx="6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современные системы для управления заявками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EB419A-E28E-410F-BDEA-DF027318F171}"/>
              </a:ext>
            </a:extLst>
          </p:cNvPr>
          <p:cNvSpPr txBox="1"/>
          <p:nvPr/>
        </p:nvSpPr>
        <p:spPr>
          <a:xfrm>
            <a:off x="1490472" y="1887689"/>
            <a:ext cx="6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перечень требований к приложению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ECFE9F-FA18-42EB-804F-68E682809C54}"/>
              </a:ext>
            </a:extLst>
          </p:cNvPr>
          <p:cNvSpPr txBox="1"/>
          <p:nvPr/>
        </p:nvSpPr>
        <p:spPr>
          <a:xfrm>
            <a:off x="1490472" y="2639246"/>
            <a:ext cx="6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модульную структуру приложения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41E35E-7E05-41E6-AE32-2393D9B684F8}"/>
              </a:ext>
            </a:extLst>
          </p:cNvPr>
          <p:cNvSpPr txBox="1"/>
          <p:nvPr/>
        </p:nvSpPr>
        <p:spPr>
          <a:xfrm>
            <a:off x="1490472" y="3390803"/>
            <a:ext cx="6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удобный интерфейс с адаптивным дизайном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AB3567-6164-4346-9F18-8F2E2C055DC8}"/>
              </a:ext>
            </a:extLst>
          </p:cNvPr>
          <p:cNvSpPr txBox="1"/>
          <p:nvPr/>
        </p:nvSpPr>
        <p:spPr>
          <a:xfrm>
            <a:off x="1490472" y="4003860"/>
            <a:ext cx="694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ключевые подсистемы, включающие прием и обработку заявок, распределение задач и механизмы формирования отчетности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34B0E7-1CB8-4515-8025-9A47BC7343E7}"/>
              </a:ext>
            </a:extLst>
          </p:cNvPr>
          <p:cNvSpPr txBox="1"/>
          <p:nvPr/>
        </p:nvSpPr>
        <p:spPr>
          <a:xfrm>
            <a:off x="1490472" y="4893917"/>
            <a:ext cx="6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системы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6B9F90B-2CAE-4D8C-ACAE-B36686E6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05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52F2BD1-5291-46B5-974D-C9270E49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разрабатываемого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46A4DB-CCD2-439E-BF1B-742A33C46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332" y="3642852"/>
            <a:ext cx="1440000" cy="14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2363134" y="5229888"/>
            <a:ext cx="233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Четкое распределение задач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2AA7FD9-C033-4F20-B69B-7982A8F9FCD9}"/>
              </a:ext>
            </a:extLst>
          </p:cNvPr>
          <p:cNvCxnSpPr/>
          <p:nvPr/>
        </p:nvCxnSpPr>
        <p:spPr>
          <a:xfrm flipH="1">
            <a:off x="1717287" y="838469"/>
            <a:ext cx="1440000" cy="13583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4DF8CB-1EB5-4A9D-8A30-9445150E8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350" y="2082494"/>
            <a:ext cx="1440000" cy="1440000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9A74F9F-8017-4436-9776-F9914A137EB8}"/>
              </a:ext>
            </a:extLst>
          </p:cNvPr>
          <p:cNvCxnSpPr>
            <a:cxnSpLocks/>
          </p:cNvCxnSpPr>
          <p:nvPr/>
        </p:nvCxnSpPr>
        <p:spPr>
          <a:xfrm>
            <a:off x="5852898" y="838469"/>
            <a:ext cx="1222452" cy="1244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F57E0CE-D276-4D0C-8F87-2E93C5CE5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124" y="3789888"/>
            <a:ext cx="1440000" cy="1440000"/>
          </a:xfrm>
          <a:prstGeom prst="rect">
            <a:avLst/>
          </a:prstGeom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E60905E-BDD9-4F39-B260-0163E3607F06}"/>
              </a:ext>
            </a:extLst>
          </p:cNvPr>
          <p:cNvCxnSpPr>
            <a:cxnSpLocks/>
          </p:cNvCxnSpPr>
          <p:nvPr/>
        </p:nvCxnSpPr>
        <p:spPr>
          <a:xfrm>
            <a:off x="4891794" y="791722"/>
            <a:ext cx="683096" cy="28511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1206E20D-C64E-41A5-ACF5-4BBA67EC3444}"/>
              </a:ext>
            </a:extLst>
          </p:cNvPr>
          <p:cNvCxnSpPr/>
          <p:nvPr/>
        </p:nvCxnSpPr>
        <p:spPr>
          <a:xfrm flipH="1">
            <a:off x="3649419" y="838469"/>
            <a:ext cx="258097" cy="280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38561B-12CD-4057-955A-DA510951DF92}"/>
              </a:ext>
            </a:extLst>
          </p:cNvPr>
          <p:cNvSpPr txBox="1"/>
          <p:nvPr/>
        </p:nvSpPr>
        <p:spPr>
          <a:xfrm>
            <a:off x="6719752" y="3429000"/>
            <a:ext cx="2334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статистики по типам и частоте обращений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021A03-3118-4354-9E24-8D7DC28D58CF}"/>
              </a:ext>
            </a:extLst>
          </p:cNvPr>
          <p:cNvSpPr txBox="1"/>
          <p:nvPr/>
        </p:nvSpPr>
        <p:spPr>
          <a:xfrm>
            <a:off x="4685700" y="5201102"/>
            <a:ext cx="233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Фиксация результатов работы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B0F6B47-77B4-41BC-88CA-4295CB9D9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34" y="2126496"/>
            <a:ext cx="1440000" cy="144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5F10938-F39F-4D3C-BEDC-C5AB2090DCA0}"/>
              </a:ext>
            </a:extLst>
          </p:cNvPr>
          <p:cNvSpPr txBox="1"/>
          <p:nvPr/>
        </p:nvSpPr>
        <p:spPr>
          <a:xfrm>
            <a:off x="89040" y="3466722"/>
            <a:ext cx="233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входящих запросов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4244E7F-B796-4DBA-AABE-DD76749B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26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28178CE-6810-4049-B0DE-113B41F7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аналогов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BACE3D-6276-4A0A-B6A6-27CF655536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580" y="2043111"/>
            <a:ext cx="3239770" cy="3158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DB652A-1A3A-4222-8AF9-0318A58A9C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" y="1773553"/>
            <a:ext cx="4319905" cy="36976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CC41E5-0984-433B-9272-A5DCD018F3D4}"/>
              </a:ext>
            </a:extLst>
          </p:cNvPr>
          <p:cNvSpPr txBox="1"/>
          <p:nvPr/>
        </p:nvSpPr>
        <p:spPr>
          <a:xfrm>
            <a:off x="742790" y="5603241"/>
            <a:ext cx="348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МТС Координатор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22D2E4-2F00-423B-8C82-F68E78566B90}"/>
              </a:ext>
            </a:extLst>
          </p:cNvPr>
          <p:cNvSpPr txBox="1"/>
          <p:nvPr/>
        </p:nvSpPr>
        <p:spPr>
          <a:xfrm>
            <a:off x="5155088" y="5603241"/>
            <a:ext cx="348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Ростелеком Мобильный Агент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A026828-2E06-4200-A616-A5DFCEDF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56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EDC3749-D91A-4611-A804-558E0E28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инструментальных средств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A45C8D5A-8BBA-486F-A0DA-CFF22C186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2474229"/>
            <a:ext cx="2520000" cy="15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177EB993-B647-4F5A-8226-CFA73B0A5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475" y="2361729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61AFA59A-1AFF-45F8-A692-7FE0B6D44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56"/>
          <a:stretch/>
        </p:blipFill>
        <p:spPr bwMode="auto">
          <a:xfrm>
            <a:off x="6542630" y="2521340"/>
            <a:ext cx="2160000" cy="164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834542-2E1D-4326-8F3D-B8AD440EA0A3}"/>
              </a:ext>
            </a:extLst>
          </p:cNvPr>
          <p:cNvSpPr txBox="1"/>
          <p:nvPr/>
        </p:nvSpPr>
        <p:spPr>
          <a:xfrm>
            <a:off x="665640" y="4323081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 2022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2EBC2-7070-446A-9012-BE80DA2C9579}"/>
              </a:ext>
            </a:extLst>
          </p:cNvPr>
          <p:cNvSpPr txBox="1"/>
          <p:nvPr/>
        </p:nvSpPr>
        <p:spPr>
          <a:xfrm>
            <a:off x="3703320" y="4461580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.NET Blazor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36EDCB-A9F7-4E1E-BF15-FD5C3340CF9A}"/>
              </a:ext>
            </a:extLst>
          </p:cNvPr>
          <p:cNvSpPr txBox="1"/>
          <p:nvPr/>
        </p:nvSpPr>
        <p:spPr>
          <a:xfrm>
            <a:off x="6741000" y="4461580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0B3C9BD-AD07-4041-A107-1B62E00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49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CB528B-0F91-4C91-BDDF-16BD5B9E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6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868CF3C-B1A2-49C6-93D2-DC305AAA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инструментальных средств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43303529-075B-4473-9312-2CD4D8FD8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4" t="20712" r="19343" b="15925"/>
          <a:stretch/>
        </p:blipFill>
        <p:spPr bwMode="auto">
          <a:xfrm>
            <a:off x="628650" y="1175115"/>
            <a:ext cx="1800000" cy="133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A33079-87AD-42F3-872C-508E4D022AC6}"/>
              </a:ext>
            </a:extLst>
          </p:cNvPr>
          <p:cNvSpPr txBox="1"/>
          <p:nvPr/>
        </p:nvSpPr>
        <p:spPr>
          <a:xfrm>
            <a:off x="2689977" y="1734377"/>
            <a:ext cx="499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базой данных,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6.0.36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72AF4E87-DE44-4B4F-886D-11313C39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47" y="3355468"/>
            <a:ext cx="3179069" cy="89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D509FA-AC05-49F5-B117-5126E38B0A6B}"/>
              </a:ext>
            </a:extLst>
          </p:cNvPr>
          <p:cNvSpPr txBox="1"/>
          <p:nvPr/>
        </p:nvSpPr>
        <p:spPr>
          <a:xfrm>
            <a:off x="2971439" y="3571691"/>
            <a:ext cx="554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построения диаграмм,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C3FD8F68-BD2C-4BD2-B517-B5E9A09C1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44" y="490316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3F7E0F-E20D-4BAE-87C6-F6E2190CE29F}"/>
              </a:ext>
            </a:extLst>
          </p:cNvPr>
          <p:cNvSpPr txBox="1"/>
          <p:nvPr/>
        </p:nvSpPr>
        <p:spPr>
          <a:xfrm>
            <a:off x="1858682" y="5212336"/>
            <a:ext cx="665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ClosedXML,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импорта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Excel, v. 0.105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95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1955872-14BB-4E29-92F5-4F510946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95FCEA6-9B04-4831-8274-FE5CE68E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470E06-9002-46A4-9DCC-F2F19412E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603" y="974261"/>
            <a:ext cx="5760000" cy="569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8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D05EC05-0418-4B2A-95D7-9AFE885F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413FA8-6D2F-4D4A-8EA6-7E6CEAB636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2070" y="1161732"/>
            <a:ext cx="3959860" cy="5387975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7612032-B860-47C9-BAD4-36DD1501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95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B1FBEB-A638-4700-BE97-7B95F385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7E659A1-6B9E-4035-B5B6-9188CADC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5097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7FEAA1-F7C5-4A46-AE70-77CF8DD9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00" y="1027666"/>
            <a:ext cx="5760000" cy="551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504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371</Words>
  <Application>Microsoft Office PowerPoint</Application>
  <PresentationFormat>Экран (4:3)</PresentationFormat>
  <Paragraphs>135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 </vt:lpstr>
      <vt:lpstr>Задачи проекта</vt:lpstr>
      <vt:lpstr>Функционал разрабатываемого приложения</vt:lpstr>
      <vt:lpstr>Анализ аналогов</vt:lpstr>
      <vt:lpstr>Выбор инструментальных средств</vt:lpstr>
      <vt:lpstr>Выбор инструментальных средств</vt:lpstr>
      <vt:lpstr>Разработка базы данных. ER-диаграмма</vt:lpstr>
      <vt:lpstr>Диаграмма прецедентов</vt:lpstr>
      <vt:lpstr>Диаграмма классов</vt:lpstr>
      <vt:lpstr>Диаграмма компонентов</vt:lpstr>
      <vt:lpstr>Архитектура</vt:lpstr>
      <vt:lpstr>Пользовательский интерфейс</vt:lpstr>
      <vt:lpstr>Пользовательский интерфейс</vt:lpstr>
      <vt:lpstr>Пользовательский интерфейс</vt:lpstr>
      <vt:lpstr>Пользовательский интерфейс</vt:lpstr>
      <vt:lpstr>Матрица соответствия тестов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Максим Лаврухин</dc:creator>
  <cp:lastModifiedBy>Максим Лаврухин</cp:lastModifiedBy>
  <cp:revision>13</cp:revision>
  <dcterms:created xsi:type="dcterms:W3CDTF">2025-06-02T19:53:41Z</dcterms:created>
  <dcterms:modified xsi:type="dcterms:W3CDTF">2025-06-16T07:48:03Z</dcterms:modified>
</cp:coreProperties>
</file>