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59" r:id="rId5"/>
    <p:sldId id="261" r:id="rId6"/>
    <p:sldId id="257" r:id="rId7"/>
    <p:sldId id="260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32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6FA7-2183-4B71-904D-81B31F2DBA6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9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6FA7-2183-4B71-904D-81B31F2DBA6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11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6FA7-2183-4B71-904D-81B31F2DBA6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48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6FA7-2183-4B71-904D-81B31F2DBA6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4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6FA7-2183-4B71-904D-81B31F2DBA6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54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6FA7-2183-4B71-904D-81B31F2DBA6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6FA7-2183-4B71-904D-81B31F2DBA6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5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6FA7-2183-4B71-904D-81B31F2DBA6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34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6FA7-2183-4B71-904D-81B31F2DBA6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8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6FA7-2183-4B71-904D-81B31F2DBA6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91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6FA7-2183-4B71-904D-81B31F2DBA6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47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6FA7-2183-4B71-904D-81B31F2DBA6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7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F8B77E-EA7A-4FAB-96DC-86250D1AE8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6" y="452654"/>
            <a:ext cx="1588211" cy="158417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E1BE752-7602-4DB2-8D12-D18B53D4E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1660" y="241541"/>
            <a:ext cx="6386785" cy="1875256"/>
          </a:xfrm>
        </p:spPr>
        <p:txBody>
          <a:bodyPr>
            <a:noAutofit/>
          </a:bodyPr>
          <a:lstStyle/>
          <a:p>
            <a:pPr>
              <a:lnSpc>
                <a:spcPts val="1700"/>
              </a:lnSpc>
            </a:pP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F7E7DCC-672C-4C1C-BCA7-BD2D20825A9C}"/>
              </a:ext>
            </a:extLst>
          </p:cNvPr>
          <p:cNvSpPr txBox="1">
            <a:spLocks/>
          </p:cNvSpPr>
          <p:nvPr/>
        </p:nvSpPr>
        <p:spPr>
          <a:xfrm>
            <a:off x="1985887" y="542876"/>
            <a:ext cx="6908801" cy="1403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«Владимирский государственный университет 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(ВлГУ)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B895117D-8FE2-4F92-AC28-9FE26896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811" y="5243888"/>
            <a:ext cx="4424715" cy="76964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ст. г. Ипсп-121: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Лаврухин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 Дмитриевич</a:t>
            </a:r>
          </a:p>
          <a:p>
            <a:pPr algn="r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преподаватель КиТП, к.т.н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Лоханов Александр Васильевич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4DFF9442-E6DB-49A2-889A-E7F819C4728A}"/>
              </a:ext>
            </a:extLst>
          </p:cNvPr>
          <p:cNvSpPr txBox="1">
            <a:spLocks/>
          </p:cNvSpPr>
          <p:nvPr/>
        </p:nvSpPr>
        <p:spPr>
          <a:xfrm>
            <a:off x="1542609" y="6233020"/>
            <a:ext cx="6804475" cy="241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706C7-DB34-4C87-912D-9EAEA878AD8D}"/>
              </a:ext>
            </a:extLst>
          </p:cNvPr>
          <p:cNvSpPr txBox="1"/>
          <p:nvPr/>
        </p:nvSpPr>
        <p:spPr>
          <a:xfrm>
            <a:off x="3668084" y="6353981"/>
            <a:ext cx="180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Владимир, 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887EA-47B5-4E7D-817C-1499014BD307}"/>
              </a:ext>
            </a:extLst>
          </p:cNvPr>
          <p:cNvSpPr txBox="1"/>
          <p:nvPr/>
        </p:nvSpPr>
        <p:spPr>
          <a:xfrm>
            <a:off x="2927757" y="2546684"/>
            <a:ext cx="32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5B79F-36E0-4718-989E-222973524558}"/>
              </a:ext>
            </a:extLst>
          </p:cNvPr>
          <p:cNvSpPr txBox="1"/>
          <p:nvPr/>
        </p:nvSpPr>
        <p:spPr>
          <a:xfrm>
            <a:off x="3913461" y="2821509"/>
            <a:ext cx="131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D6C1D-4D2B-4847-A9D9-EF99F5469572}"/>
              </a:ext>
            </a:extLst>
          </p:cNvPr>
          <p:cNvSpPr txBox="1"/>
          <p:nvPr/>
        </p:nvSpPr>
        <p:spPr>
          <a:xfrm>
            <a:off x="1042321" y="3110988"/>
            <a:ext cx="7059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веб-приложения учёта и контроля заявок пользователей интернет-провайдера</a:t>
            </a:r>
          </a:p>
        </p:txBody>
      </p:sp>
    </p:spTree>
    <p:extLst>
      <p:ext uri="{BB962C8B-B14F-4D97-AF65-F5344CB8AC3E}">
        <p14:creationId xmlns:p14="http://schemas.microsoft.com/office/powerpoint/2010/main" val="200889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1060A9F-6406-449C-B7B6-401AE966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A84E5E-75F2-40CF-BD4C-4061B65685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84014" y="3954612"/>
            <a:ext cx="3831336" cy="26677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BF2976-AA3C-4737-9B09-4ECC22FAB0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1802" y="924941"/>
            <a:ext cx="5039995" cy="27038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D599B1-F02F-4A5D-AFF4-59EAC767EFC6}"/>
              </a:ext>
            </a:extLst>
          </p:cNvPr>
          <p:cNvPicPr/>
          <p:nvPr/>
        </p:nvPicPr>
        <p:blipFill rotWithShape="1">
          <a:blip r:embed="rId4"/>
          <a:srcRect l="10497" t="13514" r="9279" b="9244"/>
          <a:stretch/>
        </p:blipFill>
        <p:spPr>
          <a:xfrm>
            <a:off x="451802" y="4169663"/>
            <a:ext cx="3465577" cy="153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0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9B732D-8F0E-41A9-BF8C-255A5430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2CFBA-E2B5-4B6F-A87F-9A5424355EAF}"/>
              </a:ext>
            </a:extLst>
          </p:cNvPr>
          <p:cNvSpPr txBox="1"/>
          <p:nvPr/>
        </p:nvSpPr>
        <p:spPr>
          <a:xfrm>
            <a:off x="628650" y="4544564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Результатом стало готовое к использованию решение для интернет-провайдера, отвечающее поставленным требованиям. Все поставленные задачи были реализованы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033E4-A763-4142-B308-E6511D7F0237}"/>
              </a:ext>
            </a:extLst>
          </p:cNvPr>
          <p:cNvSpPr txBox="1"/>
          <p:nvPr/>
        </p:nvSpPr>
        <p:spPr>
          <a:xfrm>
            <a:off x="628650" y="112128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дипломной работы: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2CAB12-3DFC-4194-9120-B24DCD27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73437"/>
            <a:ext cx="540000" cy="54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C364271-566A-477B-807B-074C8282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81944"/>
            <a:ext cx="540000" cy="540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22DA61-F6BA-4388-81AB-73671A54D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590451"/>
            <a:ext cx="540000" cy="5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5DDA10-B175-4C9E-AFBF-FE15F9C6DDA4}"/>
              </a:ext>
            </a:extLst>
          </p:cNvPr>
          <p:cNvSpPr txBox="1"/>
          <p:nvPr/>
        </p:nvSpPr>
        <p:spPr>
          <a:xfrm>
            <a:off x="1338098" y="1858771"/>
            <a:ext cx="71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современных систем обработки обращений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BDA39-B791-41A4-AD35-E448296E78D8}"/>
              </a:ext>
            </a:extLst>
          </p:cNvPr>
          <p:cNvSpPr txBox="1"/>
          <p:nvPr/>
        </p:nvSpPr>
        <p:spPr>
          <a:xfrm>
            <a:off x="1338098" y="2780253"/>
            <a:ext cx="71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веб-приложение для интернет-провайдера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62D570-52C9-4ADA-A52A-644078BEFB7E}"/>
              </a:ext>
            </a:extLst>
          </p:cNvPr>
          <p:cNvSpPr txBox="1"/>
          <p:nvPr/>
        </p:nvSpPr>
        <p:spPr>
          <a:xfrm>
            <a:off x="1338098" y="3674470"/>
            <a:ext cx="71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веб-приложения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72913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5AC9AF1-1888-4D16-A56A-5E790E1F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4BD281A-613B-48E4-AFBA-3674ED4F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50798"/>
            <a:ext cx="540000" cy="540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80A88E7-D4F8-4F8A-A4E0-E05FADDC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03127"/>
            <a:ext cx="540000" cy="54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4722B04-296E-414B-95E0-D10BB8BF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55456"/>
            <a:ext cx="540000" cy="54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5691BB-41B6-47DA-91FC-1714EF98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07785"/>
            <a:ext cx="540000" cy="540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948DAB5-4F28-408D-AC9B-60805A73A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060114"/>
            <a:ext cx="540000" cy="540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631F1AA-B026-4EB8-AEC7-C31777B8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812443"/>
            <a:ext cx="540000" cy="5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8BBA0E-73D8-4168-99E2-BFC7DA94FADE}"/>
              </a:ext>
            </a:extLst>
          </p:cNvPr>
          <p:cNvSpPr txBox="1"/>
          <p:nvPr/>
        </p:nvSpPr>
        <p:spPr>
          <a:xfrm>
            <a:off x="1490472" y="1136132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современные системы для управления заявками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B419A-E28E-410F-BDEA-DF027318F171}"/>
              </a:ext>
            </a:extLst>
          </p:cNvPr>
          <p:cNvSpPr txBox="1"/>
          <p:nvPr/>
        </p:nvSpPr>
        <p:spPr>
          <a:xfrm>
            <a:off x="1490472" y="1887689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перечень требований к приложению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ECFE9F-FA18-42EB-804F-68E682809C54}"/>
              </a:ext>
            </a:extLst>
          </p:cNvPr>
          <p:cNvSpPr txBox="1"/>
          <p:nvPr/>
        </p:nvSpPr>
        <p:spPr>
          <a:xfrm>
            <a:off x="1490472" y="2639246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модульную структуру приложения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1E35E-7E05-41E6-AE32-2393D9B684F8}"/>
              </a:ext>
            </a:extLst>
          </p:cNvPr>
          <p:cNvSpPr txBox="1"/>
          <p:nvPr/>
        </p:nvSpPr>
        <p:spPr>
          <a:xfrm>
            <a:off x="1490472" y="3390803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удобный интерфейс с адаптивным дизайном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AB3567-6164-4346-9F18-8F2E2C055DC8}"/>
              </a:ext>
            </a:extLst>
          </p:cNvPr>
          <p:cNvSpPr txBox="1"/>
          <p:nvPr/>
        </p:nvSpPr>
        <p:spPr>
          <a:xfrm>
            <a:off x="1490472" y="4003860"/>
            <a:ext cx="694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ключевые подсистемы, включающие прием и обработку заявок, распределение задач и механизмы формирования отчетности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34B0E7-1CB8-4515-8025-9A47BC7343E7}"/>
              </a:ext>
            </a:extLst>
          </p:cNvPr>
          <p:cNvSpPr txBox="1"/>
          <p:nvPr/>
        </p:nvSpPr>
        <p:spPr>
          <a:xfrm>
            <a:off x="1490472" y="4893917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88005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52F2BD1-5291-46B5-974D-C9270E49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разрабатываемого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46A4DB-CCD2-439E-BF1B-742A33C4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32" y="3642852"/>
            <a:ext cx="1440000" cy="14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2363134" y="5229888"/>
            <a:ext cx="233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Четкое распределение задач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2AA7FD9-C033-4F20-B69B-7982A8F9FCD9}"/>
              </a:ext>
            </a:extLst>
          </p:cNvPr>
          <p:cNvCxnSpPr/>
          <p:nvPr/>
        </p:nvCxnSpPr>
        <p:spPr>
          <a:xfrm flipH="1">
            <a:off x="1717287" y="838469"/>
            <a:ext cx="1440000" cy="1358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4DF8CB-1EB5-4A9D-8A30-9445150E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350" y="2082494"/>
            <a:ext cx="1440000" cy="1440000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9A74F9F-8017-4436-9776-F9914A137EB8}"/>
              </a:ext>
            </a:extLst>
          </p:cNvPr>
          <p:cNvCxnSpPr>
            <a:cxnSpLocks/>
          </p:cNvCxnSpPr>
          <p:nvPr/>
        </p:nvCxnSpPr>
        <p:spPr>
          <a:xfrm>
            <a:off x="5852898" y="838469"/>
            <a:ext cx="1222452" cy="1244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F57E0CE-D276-4D0C-8F87-2E93C5CE5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124" y="3789888"/>
            <a:ext cx="1440000" cy="1440000"/>
          </a:xfrm>
          <a:prstGeom prst="rect">
            <a:avLst/>
          </a:prstGeom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E60905E-BDD9-4F39-B260-0163E3607F06}"/>
              </a:ext>
            </a:extLst>
          </p:cNvPr>
          <p:cNvCxnSpPr>
            <a:cxnSpLocks/>
          </p:cNvCxnSpPr>
          <p:nvPr/>
        </p:nvCxnSpPr>
        <p:spPr>
          <a:xfrm>
            <a:off x="4891794" y="791722"/>
            <a:ext cx="683096" cy="2851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1206E20D-C64E-41A5-ACF5-4BBA67EC3444}"/>
              </a:ext>
            </a:extLst>
          </p:cNvPr>
          <p:cNvCxnSpPr/>
          <p:nvPr/>
        </p:nvCxnSpPr>
        <p:spPr>
          <a:xfrm flipH="1">
            <a:off x="3649419" y="838469"/>
            <a:ext cx="258097" cy="280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38561B-12CD-4057-955A-DA510951DF92}"/>
              </a:ext>
            </a:extLst>
          </p:cNvPr>
          <p:cNvSpPr txBox="1"/>
          <p:nvPr/>
        </p:nvSpPr>
        <p:spPr>
          <a:xfrm>
            <a:off x="6719752" y="3429000"/>
            <a:ext cx="2334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статистики по типам и частоте обращений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021A03-3118-4354-9E24-8D7DC28D58CF}"/>
              </a:ext>
            </a:extLst>
          </p:cNvPr>
          <p:cNvSpPr txBox="1"/>
          <p:nvPr/>
        </p:nvSpPr>
        <p:spPr>
          <a:xfrm>
            <a:off x="4685700" y="5201102"/>
            <a:ext cx="233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Фиксация результатов работы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B0F6B47-77B4-41BC-88CA-4295CB9D9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34" y="2126496"/>
            <a:ext cx="1440000" cy="144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5F10938-F39F-4D3C-BEDC-C5AB2090DCA0}"/>
              </a:ext>
            </a:extLst>
          </p:cNvPr>
          <p:cNvSpPr txBox="1"/>
          <p:nvPr/>
        </p:nvSpPr>
        <p:spPr>
          <a:xfrm>
            <a:off x="89040" y="3466722"/>
            <a:ext cx="233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входящих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96326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28178CE-6810-4049-B0DE-113B41F7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аналогов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BACE3D-6276-4A0A-B6A6-27CF655536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580" y="2043111"/>
            <a:ext cx="3239770" cy="3158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DB652A-1A3A-4222-8AF9-0318A58A9C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" y="1773553"/>
            <a:ext cx="4319905" cy="36976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CC41E5-0984-433B-9272-A5DCD018F3D4}"/>
              </a:ext>
            </a:extLst>
          </p:cNvPr>
          <p:cNvSpPr txBox="1"/>
          <p:nvPr/>
        </p:nvSpPr>
        <p:spPr>
          <a:xfrm>
            <a:off x="742790" y="5603241"/>
            <a:ext cx="348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МТС Координатор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2D2E4-2F00-423B-8C82-F68E78566B90}"/>
              </a:ext>
            </a:extLst>
          </p:cNvPr>
          <p:cNvSpPr txBox="1"/>
          <p:nvPr/>
        </p:nvSpPr>
        <p:spPr>
          <a:xfrm>
            <a:off x="5155088" y="5603241"/>
            <a:ext cx="348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Ростелеком Мобильный Агент</a:t>
            </a:r>
          </a:p>
        </p:txBody>
      </p:sp>
    </p:spTree>
    <p:extLst>
      <p:ext uri="{BB962C8B-B14F-4D97-AF65-F5344CB8AC3E}">
        <p14:creationId xmlns:p14="http://schemas.microsoft.com/office/powerpoint/2010/main" val="286656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EDC3749-D91A-4611-A804-558E0E28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инструментальных средств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A45C8D5A-8BBA-486F-A0DA-CFF22C186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2474229"/>
            <a:ext cx="2520000" cy="15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177EB993-B647-4F5A-8226-CFA73B0A5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475" y="2361729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61AFA59A-1AFF-45F8-A692-7FE0B6D44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6"/>
          <a:stretch/>
        </p:blipFill>
        <p:spPr bwMode="auto">
          <a:xfrm>
            <a:off x="6542630" y="2521340"/>
            <a:ext cx="2160000" cy="164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834542-2E1D-4326-8F3D-B8AD440EA0A3}"/>
              </a:ext>
            </a:extLst>
          </p:cNvPr>
          <p:cNvSpPr txBox="1"/>
          <p:nvPr/>
        </p:nvSpPr>
        <p:spPr>
          <a:xfrm>
            <a:off x="665640" y="4323081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 2022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2EBC2-7070-446A-9012-BE80DA2C9579}"/>
              </a:ext>
            </a:extLst>
          </p:cNvPr>
          <p:cNvSpPr txBox="1"/>
          <p:nvPr/>
        </p:nvSpPr>
        <p:spPr>
          <a:xfrm>
            <a:off x="3703320" y="446158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 Blazor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36EDCB-A9F7-4E1E-BF15-FD5C3340CF9A}"/>
              </a:ext>
            </a:extLst>
          </p:cNvPr>
          <p:cNvSpPr txBox="1"/>
          <p:nvPr/>
        </p:nvSpPr>
        <p:spPr>
          <a:xfrm>
            <a:off x="6741000" y="446158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49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1955872-14BB-4E29-92F5-4F510946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27A8C7-7906-4860-88AC-6578BC1AEA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8812" y="838469"/>
            <a:ext cx="6119495" cy="592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8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D05EC05-0418-4B2A-95D7-9AFE885F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413FA8-6D2F-4D4A-8EA6-7E6CEAB636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2070" y="1161732"/>
            <a:ext cx="3959860" cy="53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5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AA7E887-5627-475D-861F-EBC3A60C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11B140-90FA-4D8F-9074-600CEC04C1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5180" y="997000"/>
            <a:ext cx="4319905" cy="30410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A3FB9F-B1D5-4586-8ADF-6C9F054A3B58}"/>
              </a:ext>
            </a:extLst>
          </p:cNvPr>
          <p:cNvPicPr/>
          <p:nvPr/>
        </p:nvPicPr>
        <p:blipFill rotWithShape="1">
          <a:blip r:embed="rId3"/>
          <a:srcRect l="3718" t="7608" r="3369" b="20241"/>
          <a:stretch/>
        </p:blipFill>
        <p:spPr>
          <a:xfrm>
            <a:off x="405180" y="4407300"/>
            <a:ext cx="4013734" cy="22619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DE3FD6-8611-43E2-B668-36CC1E9FBA18}"/>
              </a:ext>
            </a:extLst>
          </p:cNvPr>
          <p:cNvPicPr/>
          <p:nvPr/>
        </p:nvPicPr>
        <p:blipFill rotWithShape="1">
          <a:blip r:embed="rId4"/>
          <a:srcRect l="1992" t="3689" r="2325" b="3546"/>
          <a:stretch/>
        </p:blipFill>
        <p:spPr>
          <a:xfrm>
            <a:off x="5294376" y="1051559"/>
            <a:ext cx="3444444" cy="23774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1CCC58-8645-43E1-AC38-C90B82299671}"/>
              </a:ext>
            </a:extLst>
          </p:cNvPr>
          <p:cNvPicPr/>
          <p:nvPr/>
        </p:nvPicPr>
        <p:blipFill rotWithShape="1">
          <a:blip r:embed="rId5"/>
          <a:srcRect l="6430" t="7160" r="3391" b="3996"/>
          <a:stretch/>
        </p:blipFill>
        <p:spPr>
          <a:xfrm>
            <a:off x="6141924" y="4407300"/>
            <a:ext cx="2596896" cy="20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3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2D9A15-0AC2-4520-9FD3-2B658C51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1B5DE0-61E4-4BAE-AA60-F04FB5320B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3202" y="1074927"/>
            <a:ext cx="4319905" cy="28244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60C6CC-086F-4062-9284-8833CABC1AF2}"/>
              </a:ext>
            </a:extLst>
          </p:cNvPr>
          <p:cNvPicPr/>
          <p:nvPr/>
        </p:nvPicPr>
        <p:blipFill rotWithShape="1">
          <a:blip r:embed="rId3"/>
          <a:srcRect l="5256" t="11614" r="1745" b="13182"/>
          <a:stretch/>
        </p:blipFill>
        <p:spPr>
          <a:xfrm>
            <a:off x="473202" y="4370833"/>
            <a:ext cx="6025896" cy="17922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B1BD34-C672-4424-AFD1-E6FD5738521A}"/>
              </a:ext>
            </a:extLst>
          </p:cNvPr>
          <p:cNvPicPr/>
          <p:nvPr/>
        </p:nvPicPr>
        <p:blipFill rotWithShape="1">
          <a:blip r:embed="rId4"/>
          <a:srcRect l="468"/>
          <a:stretch/>
        </p:blipFill>
        <p:spPr>
          <a:xfrm>
            <a:off x="5257800" y="1074927"/>
            <a:ext cx="3582987" cy="188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077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200</Words>
  <Application>Microsoft Office PowerPoint</Application>
  <PresentationFormat>Экран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 </vt:lpstr>
      <vt:lpstr>Задачи проекта</vt:lpstr>
      <vt:lpstr>Функционал разрабатываемого приложения</vt:lpstr>
      <vt:lpstr>Анализ аналогов</vt:lpstr>
      <vt:lpstr>Выбор инструментальных средств</vt:lpstr>
      <vt:lpstr>Разработка базы данных. ER-диаграмма</vt:lpstr>
      <vt:lpstr>Диаграмма прецедентов</vt:lpstr>
      <vt:lpstr>Пользовательский интерфейс</vt:lpstr>
      <vt:lpstr>Пользовательский интерфейс</vt:lpstr>
      <vt:lpstr>Пользовательский интерфейс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Максим Лаврухин</dc:creator>
  <cp:lastModifiedBy>Максим Лаврухин</cp:lastModifiedBy>
  <cp:revision>4</cp:revision>
  <dcterms:created xsi:type="dcterms:W3CDTF">2025-06-02T19:53:41Z</dcterms:created>
  <dcterms:modified xsi:type="dcterms:W3CDTF">2025-06-02T23:19:56Z</dcterms:modified>
</cp:coreProperties>
</file>