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2" r:id="rId8"/>
    <p:sldId id="263" r:id="rId9"/>
    <p:sldId id="264" r:id="rId10"/>
    <p:sldId id="261" r:id="rId11"/>
    <p:sldId id="270" r:id="rId12"/>
    <p:sldId id="265" r:id="rId13"/>
    <p:sldId id="266" r:id="rId14"/>
    <p:sldId id="267" r:id="rId15"/>
    <p:sldId id="268" r:id="rId16"/>
    <p:sldId id="269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51E257-443C-42FA-AA7A-B54D95381B93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A05C5E-2244-494C-9C4B-264942242B0F}" type="slidenum">
              <a:rPr lang="es-ES" smtClean="0"/>
              <a:t>‹Nº›</a:t>
            </a:fld>
            <a:endParaRPr lang="es-E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519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257-443C-42FA-AA7A-B54D95381B93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5C5E-2244-494C-9C4B-264942242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743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257-443C-42FA-AA7A-B54D95381B93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5C5E-2244-494C-9C4B-264942242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325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257-443C-42FA-AA7A-B54D95381B93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5C5E-2244-494C-9C4B-264942242B0F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8525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257-443C-42FA-AA7A-B54D95381B93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5C5E-2244-494C-9C4B-264942242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8368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257-443C-42FA-AA7A-B54D95381B93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5C5E-2244-494C-9C4B-264942242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6530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257-443C-42FA-AA7A-B54D95381B93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5C5E-2244-494C-9C4B-264942242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054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257-443C-42FA-AA7A-B54D95381B93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5C5E-2244-494C-9C4B-264942242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7965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257-443C-42FA-AA7A-B54D95381B93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5C5E-2244-494C-9C4B-264942242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924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F7352-CE38-5F5C-97F1-81151082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065201-BFD3-4E8A-2884-096D0B78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55B9BC-8A4E-7D2B-4990-47DE3D5F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257-443C-42FA-AA7A-B54D95381B93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3E2B33-4DA7-F78D-44B4-218414B4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E42929-D17F-3D52-B762-637792C2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5C5E-2244-494C-9C4B-264942242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94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257-443C-42FA-AA7A-B54D95381B93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5C5E-2244-494C-9C4B-264942242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221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257-443C-42FA-AA7A-B54D95381B93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5C5E-2244-494C-9C4B-264942242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151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257-443C-42FA-AA7A-B54D95381B93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5C5E-2244-494C-9C4B-264942242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97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257-443C-42FA-AA7A-B54D95381B93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5C5E-2244-494C-9C4B-264942242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806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257-443C-42FA-AA7A-B54D95381B93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5C5E-2244-494C-9C4B-264942242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85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257-443C-42FA-AA7A-B54D95381B93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5C5E-2244-494C-9C4B-264942242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70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257-443C-42FA-AA7A-B54D95381B93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5C5E-2244-494C-9C4B-264942242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312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1E257-443C-42FA-AA7A-B54D95381B93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05C5E-2244-494C-9C4B-264942242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87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51E257-443C-42FA-AA7A-B54D95381B93}" type="datetimeFigureOut">
              <a:rPr lang="es-ES" smtClean="0"/>
              <a:t>11/07/2025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A05C5E-2244-494C-9C4B-264942242B0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57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C8725-204F-B7F8-5E7C-C86A35F3B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Precio de Vehículos</a:t>
            </a:r>
            <a:br>
              <a:rPr lang="es-ES" dirty="0"/>
            </a:br>
            <a:r>
              <a:rPr lang="es-ES" sz="4800" dirty="0"/>
              <a:t>Machine </a:t>
            </a:r>
            <a:r>
              <a:rPr lang="es-ES" sz="4800" dirty="0" err="1"/>
              <a:t>Learning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64695C-62C8-648A-EC3D-3397B9138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Por Luis Viejo</a:t>
            </a:r>
          </a:p>
        </p:txBody>
      </p:sp>
    </p:spTree>
    <p:extLst>
      <p:ext uri="{BB962C8B-B14F-4D97-AF65-F5344CB8AC3E}">
        <p14:creationId xmlns:p14="http://schemas.microsoft.com/office/powerpoint/2010/main" val="1429091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E76EB-1480-038E-6E04-3381EB55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Target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0DEE8E4-2ED3-ECAB-B56D-20CCFDD70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002" y="1837765"/>
            <a:ext cx="4790377" cy="3537510"/>
          </a:xfrm>
        </p:spPr>
      </p:pic>
    </p:spTree>
    <p:extLst>
      <p:ext uri="{BB962C8B-B14F-4D97-AF65-F5344CB8AC3E}">
        <p14:creationId xmlns:p14="http://schemas.microsoft.com/office/powerpoint/2010/main" val="62692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9655D9-EF51-AD8F-2800-2E50068DB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Target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85330E7-08BA-7032-43ED-4D0A67691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75" y="1567954"/>
            <a:ext cx="4962789" cy="3722092"/>
          </a:xfrm>
        </p:spPr>
      </p:pic>
    </p:spTree>
    <p:extLst>
      <p:ext uri="{BB962C8B-B14F-4D97-AF65-F5344CB8AC3E}">
        <p14:creationId xmlns:p14="http://schemas.microsoft.com/office/powerpoint/2010/main" val="280525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A9047-DD4B-383D-40E9-A7BD419AC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2F61EEBC-13F4-23BE-AA00-AB05882E1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5772"/>
              </p:ext>
            </p:extLst>
          </p:nvPr>
        </p:nvGraphicFramePr>
        <p:xfrm>
          <a:off x="685800" y="2063750"/>
          <a:ext cx="10396538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269">
                  <a:extLst>
                    <a:ext uri="{9D8B030D-6E8A-4147-A177-3AD203B41FA5}">
                      <a16:colId xmlns:a16="http://schemas.microsoft.com/office/drawing/2014/main" val="154480140"/>
                    </a:ext>
                  </a:extLst>
                </a:gridCol>
                <a:gridCol w="5198269">
                  <a:extLst>
                    <a:ext uri="{9D8B030D-6E8A-4147-A177-3AD203B41FA5}">
                      <a16:colId xmlns:a16="http://schemas.microsoft.com/office/drawing/2014/main" val="1138440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Regresión Lineal</a:t>
                      </a:r>
                    </a:p>
                  </a:txBody>
                  <a:tcPr marL="90405" marR="90405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9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MAE</a:t>
                      </a:r>
                    </a:p>
                  </a:txBody>
                  <a:tcPr marL="90405" marR="90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10184.91</a:t>
                      </a:r>
                      <a:endParaRPr lang="es-ES" dirty="0"/>
                    </a:p>
                  </a:txBody>
                  <a:tcPr marL="90405" marR="90405"/>
                </a:tc>
                <a:extLst>
                  <a:ext uri="{0D108BD9-81ED-4DB2-BD59-A6C34878D82A}">
                    <a16:rowId xmlns:a16="http://schemas.microsoft.com/office/drawing/2014/main" val="153610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RMSE</a:t>
                      </a:r>
                    </a:p>
                  </a:txBody>
                  <a:tcPr marL="90405" marR="90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14619.94</a:t>
                      </a:r>
                      <a:endParaRPr lang="es-ES" dirty="0"/>
                    </a:p>
                  </a:txBody>
                  <a:tcPr marL="90405" marR="90405"/>
                </a:tc>
                <a:extLst>
                  <a:ext uri="{0D108BD9-81ED-4DB2-BD59-A6C34878D82A}">
                    <a16:rowId xmlns:a16="http://schemas.microsoft.com/office/drawing/2014/main" val="144768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R^2</a:t>
                      </a:r>
                    </a:p>
                  </a:txBody>
                  <a:tcPr marL="90405" marR="90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0.207</a:t>
                      </a:r>
                      <a:endParaRPr lang="es-ES" dirty="0"/>
                    </a:p>
                  </a:txBody>
                  <a:tcPr marL="90405" marR="90405"/>
                </a:tc>
                <a:extLst>
                  <a:ext uri="{0D108BD9-81ED-4DB2-BD59-A6C34878D82A}">
                    <a16:rowId xmlns:a16="http://schemas.microsoft.com/office/drawing/2014/main" val="177197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MAPE</a:t>
                      </a:r>
                    </a:p>
                  </a:txBody>
                  <a:tcPr marL="90405" marR="9040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0.207</a:t>
                      </a:r>
                      <a:endParaRPr lang="es-ES" dirty="0"/>
                    </a:p>
                  </a:txBody>
                  <a:tcPr marL="90405" marR="90405"/>
                </a:tc>
                <a:extLst>
                  <a:ext uri="{0D108BD9-81ED-4DB2-BD59-A6C34878D82A}">
                    <a16:rowId xmlns:a16="http://schemas.microsoft.com/office/drawing/2014/main" val="696920211"/>
                  </a:ext>
                </a:extLst>
              </a:tr>
            </a:tbl>
          </a:graphicData>
        </a:graphic>
      </p:graphicFrame>
      <p:graphicFrame>
        <p:nvGraphicFramePr>
          <p:cNvPr id="10" name="Marcador de contenido 4">
            <a:extLst>
              <a:ext uri="{FF2B5EF4-FFF2-40B4-BE49-F238E27FC236}">
                <a16:creationId xmlns:a16="http://schemas.microsoft.com/office/drawing/2014/main" id="{14B1DF8C-C360-3C0E-C73A-28C88C484C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8680428"/>
              </p:ext>
            </p:extLst>
          </p:nvPr>
        </p:nvGraphicFramePr>
        <p:xfrm>
          <a:off x="838200" y="4178300"/>
          <a:ext cx="10515600" cy="1965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44801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38440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400" dirty="0" err="1"/>
                        <a:t>Decision</a:t>
                      </a:r>
                      <a:r>
                        <a:rPr lang="es-ES" sz="2400" dirty="0"/>
                        <a:t> </a:t>
                      </a:r>
                      <a:r>
                        <a:rPr lang="es-ES" sz="2400" dirty="0" err="1"/>
                        <a:t>Tree</a:t>
                      </a:r>
                      <a:endParaRPr lang="es-E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9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es-E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8172.94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610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es-E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11551.63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768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es-E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197031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es-E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692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241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3ECAA-3395-E609-45A7-09DE5AB51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54199-5AB3-8522-4409-369C2CB63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8AE2435B-7D9F-E255-3882-566237BB4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70901"/>
              </p:ext>
            </p:extLst>
          </p:nvPr>
        </p:nvGraphicFramePr>
        <p:xfrm>
          <a:off x="685800" y="2063750"/>
          <a:ext cx="10396538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269">
                  <a:extLst>
                    <a:ext uri="{9D8B030D-6E8A-4147-A177-3AD203B41FA5}">
                      <a16:colId xmlns:a16="http://schemas.microsoft.com/office/drawing/2014/main" val="154480140"/>
                    </a:ext>
                  </a:extLst>
                </a:gridCol>
                <a:gridCol w="5198269">
                  <a:extLst>
                    <a:ext uri="{9D8B030D-6E8A-4147-A177-3AD203B41FA5}">
                      <a16:colId xmlns:a16="http://schemas.microsoft.com/office/drawing/2014/main" val="1138440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400" dirty="0" err="1"/>
                        <a:t>Random</a:t>
                      </a:r>
                      <a:r>
                        <a:rPr lang="es-ES" sz="2400" dirty="0"/>
                        <a:t> Forest</a:t>
                      </a:r>
                    </a:p>
                  </a:txBody>
                  <a:tcPr marL="90405" marR="90405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9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MAE</a:t>
                      </a:r>
                    </a:p>
                  </a:txBody>
                  <a:tcPr marL="90405" marR="90405"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5356.78</a:t>
                      </a:r>
                      <a:endParaRPr lang="es-ES" dirty="0"/>
                    </a:p>
                  </a:txBody>
                  <a:tcPr marL="90405" marR="90405"/>
                </a:tc>
                <a:extLst>
                  <a:ext uri="{0D108BD9-81ED-4DB2-BD59-A6C34878D82A}">
                    <a16:rowId xmlns:a16="http://schemas.microsoft.com/office/drawing/2014/main" val="153610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RMSE</a:t>
                      </a:r>
                    </a:p>
                  </a:txBody>
                  <a:tcPr marL="90405" marR="90405"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7796.63</a:t>
                      </a:r>
                      <a:endParaRPr lang="es-ES" dirty="0"/>
                    </a:p>
                  </a:txBody>
                  <a:tcPr marL="90405" marR="90405"/>
                </a:tc>
                <a:extLst>
                  <a:ext uri="{0D108BD9-81ED-4DB2-BD59-A6C34878D82A}">
                    <a16:rowId xmlns:a16="http://schemas.microsoft.com/office/drawing/2014/main" val="144768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R^2</a:t>
                      </a:r>
                    </a:p>
                  </a:txBody>
                  <a:tcPr marL="90405" marR="90405"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0.775</a:t>
                      </a:r>
                      <a:endParaRPr lang="es-ES" dirty="0"/>
                    </a:p>
                  </a:txBody>
                  <a:tcPr marL="90405" marR="90405"/>
                </a:tc>
                <a:extLst>
                  <a:ext uri="{0D108BD9-81ED-4DB2-BD59-A6C34878D82A}">
                    <a16:rowId xmlns:a16="http://schemas.microsoft.com/office/drawing/2014/main" val="177197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MAPE</a:t>
                      </a:r>
                    </a:p>
                  </a:txBody>
                  <a:tcPr marL="90405" marR="90405"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0.110</a:t>
                      </a:r>
                      <a:endParaRPr lang="es-ES" dirty="0"/>
                    </a:p>
                  </a:txBody>
                  <a:tcPr marL="90405" marR="90405"/>
                </a:tc>
                <a:extLst>
                  <a:ext uri="{0D108BD9-81ED-4DB2-BD59-A6C34878D82A}">
                    <a16:rowId xmlns:a16="http://schemas.microsoft.com/office/drawing/2014/main" val="696920211"/>
                  </a:ext>
                </a:extLst>
              </a:tr>
            </a:tbl>
          </a:graphicData>
        </a:graphic>
      </p:graphicFrame>
      <p:graphicFrame>
        <p:nvGraphicFramePr>
          <p:cNvPr id="10" name="Marcador de contenido 4">
            <a:extLst>
              <a:ext uri="{FF2B5EF4-FFF2-40B4-BE49-F238E27FC236}">
                <a16:creationId xmlns:a16="http://schemas.microsoft.com/office/drawing/2014/main" id="{4C46A6AB-1FB3-EEB3-6ECD-C3E64EC9E2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947996"/>
              </p:ext>
            </p:extLst>
          </p:nvPr>
        </p:nvGraphicFramePr>
        <p:xfrm>
          <a:off x="838200" y="4178300"/>
          <a:ext cx="10515600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44801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38440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400" dirty="0" err="1"/>
                        <a:t>XGBoost</a:t>
                      </a:r>
                      <a:endParaRPr lang="es-E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9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5837.39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0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8533.35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68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0.730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7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92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768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55612-194F-AE89-9663-8DE90E92A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C205E-0D89-BD1E-47AB-3E1DE72C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6601955-427D-A414-63A0-B4CE3D2A5F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586153"/>
              </p:ext>
            </p:extLst>
          </p:nvPr>
        </p:nvGraphicFramePr>
        <p:xfrm>
          <a:off x="685800" y="2063750"/>
          <a:ext cx="10396538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8269">
                  <a:extLst>
                    <a:ext uri="{9D8B030D-6E8A-4147-A177-3AD203B41FA5}">
                      <a16:colId xmlns:a16="http://schemas.microsoft.com/office/drawing/2014/main" val="154480140"/>
                    </a:ext>
                  </a:extLst>
                </a:gridCol>
                <a:gridCol w="5198269">
                  <a:extLst>
                    <a:ext uri="{9D8B030D-6E8A-4147-A177-3AD203B41FA5}">
                      <a16:colId xmlns:a16="http://schemas.microsoft.com/office/drawing/2014/main" val="1138440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400" dirty="0" err="1"/>
                        <a:t>LightGBM</a:t>
                      </a:r>
                      <a:endParaRPr lang="es-ES" sz="2400" dirty="0"/>
                    </a:p>
                  </a:txBody>
                  <a:tcPr marL="90405" marR="90405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9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MAE</a:t>
                      </a:r>
                    </a:p>
                  </a:txBody>
                  <a:tcPr marL="90405" marR="90405"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6521.04</a:t>
                      </a:r>
                      <a:endParaRPr lang="es-ES" dirty="0"/>
                    </a:p>
                  </a:txBody>
                  <a:tcPr marL="90405" marR="90405"/>
                </a:tc>
                <a:extLst>
                  <a:ext uri="{0D108BD9-81ED-4DB2-BD59-A6C34878D82A}">
                    <a16:rowId xmlns:a16="http://schemas.microsoft.com/office/drawing/2014/main" val="153610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RMSE</a:t>
                      </a:r>
                    </a:p>
                  </a:txBody>
                  <a:tcPr marL="90405" marR="90405"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9049.95</a:t>
                      </a:r>
                      <a:endParaRPr lang="es-ES" dirty="0"/>
                    </a:p>
                  </a:txBody>
                  <a:tcPr marL="90405" marR="90405"/>
                </a:tc>
                <a:extLst>
                  <a:ext uri="{0D108BD9-81ED-4DB2-BD59-A6C34878D82A}">
                    <a16:rowId xmlns:a16="http://schemas.microsoft.com/office/drawing/2014/main" val="144768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R^2</a:t>
                      </a:r>
                    </a:p>
                  </a:txBody>
                  <a:tcPr marL="90405" marR="90405"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</a:t>
                      </a:r>
                      <a:endParaRPr lang="es-ES" dirty="0"/>
                    </a:p>
                  </a:txBody>
                  <a:tcPr marL="90405" marR="90405"/>
                </a:tc>
                <a:extLst>
                  <a:ext uri="{0D108BD9-81ED-4DB2-BD59-A6C34878D82A}">
                    <a16:rowId xmlns:a16="http://schemas.microsoft.com/office/drawing/2014/main" val="177197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MAPE</a:t>
                      </a:r>
                    </a:p>
                  </a:txBody>
                  <a:tcPr marL="90405" marR="90405"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0.131</a:t>
                      </a:r>
                      <a:endParaRPr lang="es-ES" dirty="0"/>
                    </a:p>
                  </a:txBody>
                  <a:tcPr marL="90405" marR="90405"/>
                </a:tc>
                <a:extLst>
                  <a:ext uri="{0D108BD9-81ED-4DB2-BD59-A6C34878D82A}">
                    <a16:rowId xmlns:a16="http://schemas.microsoft.com/office/drawing/2014/main" val="696920211"/>
                  </a:ext>
                </a:extLst>
              </a:tr>
            </a:tbl>
          </a:graphicData>
        </a:graphic>
      </p:graphicFrame>
      <p:graphicFrame>
        <p:nvGraphicFramePr>
          <p:cNvPr id="10" name="Marcador de contenido 4">
            <a:extLst>
              <a:ext uri="{FF2B5EF4-FFF2-40B4-BE49-F238E27FC236}">
                <a16:creationId xmlns:a16="http://schemas.microsoft.com/office/drawing/2014/main" id="{E9CF9089-59E7-2627-AB85-58E1D0C0BF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7361947"/>
              </p:ext>
            </p:extLst>
          </p:nvPr>
        </p:nvGraphicFramePr>
        <p:xfrm>
          <a:off x="838200" y="4178300"/>
          <a:ext cx="10515600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544801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384409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ES" sz="2400" dirty="0" err="1"/>
                        <a:t>CatBoost</a:t>
                      </a:r>
                      <a:endParaRPr lang="es-ES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897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6111.87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0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8541.70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686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R^2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0.729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70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0.121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92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70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8D632-0042-4EB4-2133-FD74B3ED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 Ganador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DDE5C2F-6FEA-188C-6F12-897F9381C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703107"/>
              </p:ext>
            </p:extLst>
          </p:nvPr>
        </p:nvGraphicFramePr>
        <p:xfrm>
          <a:off x="1014413" y="1585912"/>
          <a:ext cx="9172577" cy="3957639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2640177">
                  <a:extLst>
                    <a:ext uri="{9D8B030D-6E8A-4147-A177-3AD203B41FA5}">
                      <a16:colId xmlns:a16="http://schemas.microsoft.com/office/drawing/2014/main" val="3309563694"/>
                    </a:ext>
                  </a:extLst>
                </a:gridCol>
                <a:gridCol w="1633100">
                  <a:extLst>
                    <a:ext uri="{9D8B030D-6E8A-4147-A177-3AD203B41FA5}">
                      <a16:colId xmlns:a16="http://schemas.microsoft.com/office/drawing/2014/main" val="3549057734"/>
                    </a:ext>
                  </a:extLst>
                </a:gridCol>
                <a:gridCol w="1633100">
                  <a:extLst>
                    <a:ext uri="{9D8B030D-6E8A-4147-A177-3AD203B41FA5}">
                      <a16:colId xmlns:a16="http://schemas.microsoft.com/office/drawing/2014/main" val="2110021334"/>
                    </a:ext>
                  </a:extLst>
                </a:gridCol>
                <a:gridCol w="1633100">
                  <a:extLst>
                    <a:ext uri="{9D8B030D-6E8A-4147-A177-3AD203B41FA5}">
                      <a16:colId xmlns:a16="http://schemas.microsoft.com/office/drawing/2014/main" val="1512674690"/>
                    </a:ext>
                  </a:extLst>
                </a:gridCol>
                <a:gridCol w="1633100">
                  <a:extLst>
                    <a:ext uri="{9D8B030D-6E8A-4147-A177-3AD203B41FA5}">
                      <a16:colId xmlns:a16="http://schemas.microsoft.com/office/drawing/2014/main" val="3226025572"/>
                    </a:ext>
                  </a:extLst>
                </a:gridCol>
              </a:tblGrid>
              <a:tr h="56537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u="none" strike="noStrike" dirty="0">
                          <a:effectLst/>
                        </a:rPr>
                        <a:t>Modelo</a:t>
                      </a:r>
                      <a:endParaRPr lang="es-E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es-ES" sz="2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es-ES" sz="2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es-ES" sz="2800" b="1" u="none" strike="noStrike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R²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es-ES" sz="28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MAPE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2582685"/>
                  </a:ext>
                </a:extLst>
              </a:tr>
              <a:tr h="56537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u="none" strike="noStrike">
                          <a:effectLst/>
                        </a:rPr>
                        <a:t>Random Forest</a:t>
                      </a:r>
                      <a:endParaRPr lang="es-E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5356.78</a:t>
                      </a:r>
                      <a:endParaRPr lang="es-E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7796.63</a:t>
                      </a:r>
                      <a:endParaRPr lang="es-E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0.775</a:t>
                      </a:r>
                      <a:endParaRPr lang="es-E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0.110</a:t>
                      </a:r>
                      <a:endParaRPr lang="es-E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15728533"/>
                  </a:ext>
                </a:extLst>
              </a:tr>
              <a:tr h="56537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u="none" strike="noStrike">
                          <a:effectLst/>
                        </a:rPr>
                        <a:t>XGBoost</a:t>
                      </a:r>
                      <a:endParaRPr lang="es-E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5837.39</a:t>
                      </a:r>
                      <a:endParaRPr lang="es-E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8533.35</a:t>
                      </a:r>
                      <a:endParaRPr lang="es-E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0.730</a:t>
                      </a:r>
                      <a:endParaRPr lang="es-E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0.121</a:t>
                      </a:r>
                      <a:endParaRPr lang="es-E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2626125"/>
                  </a:ext>
                </a:extLst>
              </a:tr>
              <a:tr h="56537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u="none" strike="noStrike">
                          <a:effectLst/>
                        </a:rPr>
                        <a:t>CatBoost</a:t>
                      </a:r>
                      <a:endParaRPr lang="es-E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6111.87</a:t>
                      </a:r>
                      <a:endParaRPr lang="es-E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8541.70</a:t>
                      </a:r>
                      <a:endParaRPr lang="es-E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0.729</a:t>
                      </a:r>
                      <a:endParaRPr lang="es-E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0.121</a:t>
                      </a:r>
                      <a:endParaRPr lang="es-E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11151854"/>
                  </a:ext>
                </a:extLst>
              </a:tr>
              <a:tr h="56537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u="none" strike="noStrike">
                          <a:effectLst/>
                        </a:rPr>
                        <a:t>DecisionTree</a:t>
                      </a:r>
                      <a:endParaRPr lang="es-E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6521.04</a:t>
                      </a:r>
                      <a:endParaRPr lang="es-E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9049.95</a:t>
                      </a:r>
                      <a:endParaRPr lang="es-E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0.696</a:t>
                      </a:r>
                      <a:endParaRPr lang="es-E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0.131</a:t>
                      </a:r>
                      <a:endParaRPr lang="es-E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3538019"/>
                  </a:ext>
                </a:extLst>
              </a:tr>
              <a:tr h="56537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u="none" strike="noStrike">
                          <a:effectLst/>
                        </a:rPr>
                        <a:t>LightGBM</a:t>
                      </a:r>
                      <a:endParaRPr lang="es-E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8172.94</a:t>
                      </a:r>
                      <a:endParaRPr lang="es-E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11551.63</a:t>
                      </a:r>
                      <a:endParaRPr lang="es-E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0.505</a:t>
                      </a:r>
                      <a:endParaRPr lang="es-E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0.172</a:t>
                      </a:r>
                      <a:endParaRPr lang="es-E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1638719"/>
                  </a:ext>
                </a:extLst>
              </a:tr>
              <a:tr h="56537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u="none" strike="noStrike">
                          <a:effectLst/>
                        </a:rPr>
                        <a:t>Regresion Lineal</a:t>
                      </a:r>
                      <a:endParaRPr lang="es-E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10184.91</a:t>
                      </a:r>
                      <a:endParaRPr lang="es-E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14619.94</a:t>
                      </a:r>
                      <a:endParaRPr lang="es-E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0" u="none" strike="noStrike">
                          <a:solidFill>
                            <a:srgbClr val="000000"/>
                          </a:solidFill>
                          <a:effectLst/>
                        </a:rPr>
                        <a:t>0.207</a:t>
                      </a:r>
                      <a:endParaRPr lang="es-ES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2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0.207</a:t>
                      </a:r>
                      <a:endParaRPr lang="es-E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4208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702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C5B148-96B3-155B-71D9-4F4B3259A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6922E7-8B40-36A4-75D8-00E9FC317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Hay gran variación en precio de los coches</a:t>
            </a:r>
          </a:p>
          <a:p>
            <a:r>
              <a:rPr lang="es-ES" dirty="0"/>
              <a:t>Las variables utilizadas fueron  </a:t>
            </a:r>
            <a:r>
              <a:rPr lang="es-ES" dirty="0" err="1"/>
              <a:t>Make</a:t>
            </a:r>
            <a:r>
              <a:rPr lang="es-ES" dirty="0"/>
              <a:t>, fuel, transmisión </a:t>
            </a:r>
            <a:r>
              <a:rPr lang="es-ES" dirty="0" err="1"/>
              <a:t>body</a:t>
            </a:r>
            <a:r>
              <a:rPr lang="es-ES" dirty="0"/>
              <a:t>, </a:t>
            </a:r>
            <a:r>
              <a:rPr lang="es-ES" dirty="0" err="1"/>
              <a:t>interior_color</a:t>
            </a:r>
            <a:r>
              <a:rPr lang="es-ES" dirty="0"/>
              <a:t>, </a:t>
            </a:r>
            <a:r>
              <a:rPr lang="es-ES" dirty="0" err="1"/>
              <a:t>drive_train</a:t>
            </a:r>
            <a:r>
              <a:rPr lang="es-ES" dirty="0"/>
              <a:t>, </a:t>
            </a:r>
            <a:r>
              <a:rPr lang="es-ES" dirty="0" err="1"/>
              <a:t>cylinder</a:t>
            </a:r>
            <a:r>
              <a:rPr lang="es-ES" dirty="0"/>
              <a:t>, </a:t>
            </a:r>
            <a:r>
              <a:rPr lang="es-ES" dirty="0" err="1"/>
              <a:t>doors</a:t>
            </a:r>
            <a:r>
              <a:rPr lang="es-ES" dirty="0"/>
              <a:t>, </a:t>
            </a:r>
            <a:r>
              <a:rPr lang="es-ES" dirty="0" err="1"/>
              <a:t>years_old</a:t>
            </a:r>
            <a:r>
              <a:rPr lang="es-ES" dirty="0"/>
              <a:t>, </a:t>
            </a:r>
            <a:r>
              <a:rPr lang="es-ES" dirty="0" err="1"/>
              <a:t>mileage</a:t>
            </a:r>
            <a:endParaRPr lang="es-ES" dirty="0"/>
          </a:p>
          <a:p>
            <a:r>
              <a:rPr lang="es-ES" dirty="0"/>
              <a:t>Se pueden predecir con un 11% de variación y aproximadamente 7796 </a:t>
            </a:r>
            <a:r>
              <a:rPr lang="es-ES" dirty="0" err="1"/>
              <a:t>usd</a:t>
            </a:r>
            <a:r>
              <a:rPr lang="es-ES" dirty="0"/>
              <a:t> de media de error</a:t>
            </a:r>
          </a:p>
          <a:p>
            <a:r>
              <a:rPr lang="es-ES" dirty="0"/>
              <a:t>Ganador para este caso </a:t>
            </a:r>
            <a:r>
              <a:rPr lang="es-ES" dirty="0" err="1"/>
              <a:t>Random</a:t>
            </a:r>
            <a:r>
              <a:rPr lang="es-ES" dirty="0"/>
              <a:t> Forest, pero te invito a probarlo y medir su rendimiento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0306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7C9EF6-02F4-F2EA-9089-3A337BAF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793" y="2236787"/>
            <a:ext cx="6348413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Gracias por su atención</a:t>
            </a:r>
          </a:p>
        </p:txBody>
      </p:sp>
    </p:spTree>
    <p:extLst>
      <p:ext uri="{BB962C8B-B14F-4D97-AF65-F5344CB8AC3E}">
        <p14:creationId xmlns:p14="http://schemas.microsoft.com/office/powerpoint/2010/main" val="216967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1EB83-CAB3-AC23-6668-497ACB4F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2A205-3FAB-3DE4-6F14-D3771FF07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Problema de Negocio</a:t>
            </a:r>
          </a:p>
          <a:p>
            <a:r>
              <a:rPr lang="es-ES" dirty="0" err="1"/>
              <a:t>Dataset</a:t>
            </a:r>
            <a:endParaRPr lang="es-ES" dirty="0"/>
          </a:p>
          <a:p>
            <a:r>
              <a:rPr lang="es-ES" dirty="0"/>
              <a:t>Análisis Univariante</a:t>
            </a:r>
          </a:p>
          <a:p>
            <a:r>
              <a:rPr lang="es-ES" dirty="0"/>
              <a:t>Análisis Bivariante</a:t>
            </a:r>
          </a:p>
          <a:p>
            <a:r>
              <a:rPr lang="es-ES" dirty="0"/>
              <a:t>Target</a:t>
            </a:r>
          </a:p>
          <a:p>
            <a:r>
              <a:rPr lang="es-ES" dirty="0"/>
              <a:t>Modelos</a:t>
            </a:r>
          </a:p>
          <a:p>
            <a:r>
              <a:rPr lang="es-ES" dirty="0"/>
              <a:t>Modelo Ganador</a:t>
            </a:r>
          </a:p>
          <a:p>
            <a:r>
              <a:rPr lang="es-ES" dirty="0"/>
              <a:t>Conclusiones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8820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857FA-3C6B-66AE-EEC9-15F054D8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 de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457DE3-DDDA-FED2-AD59-A3114F914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Gran variación en el precio de vehículos.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¿Se podría con varias características conocer el precio de tu coche ideal?</a:t>
            </a:r>
          </a:p>
        </p:txBody>
      </p:sp>
    </p:spTree>
    <p:extLst>
      <p:ext uri="{BB962C8B-B14F-4D97-AF65-F5344CB8AC3E}">
        <p14:creationId xmlns:p14="http://schemas.microsoft.com/office/powerpoint/2010/main" val="419567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53801-C1A9-67C4-BF13-88FDD46F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Dataset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053709-5F7E-B1A0-36FA-29BBA9C77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Kaggle</a:t>
            </a:r>
            <a:endParaRPr lang="es-ES" dirty="0"/>
          </a:p>
          <a:p>
            <a:r>
              <a:rPr lang="es-ES" dirty="0"/>
              <a:t>1002 registros</a:t>
            </a:r>
          </a:p>
          <a:p>
            <a:r>
              <a:rPr lang="es-ES" dirty="0"/>
              <a:t>17 Variables</a:t>
            </a:r>
          </a:p>
          <a:p>
            <a:r>
              <a:rPr lang="es-ES" dirty="0"/>
              <a:t>Precio en dólares</a:t>
            </a:r>
          </a:p>
          <a:p>
            <a:r>
              <a:rPr lang="es-ES" dirty="0"/>
              <a:t>Variado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722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C508D-982A-FA95-7C2B-4D95462AF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457200"/>
            <a:ext cx="10396882" cy="1151965"/>
          </a:xfrm>
        </p:spPr>
        <p:txBody>
          <a:bodyPr/>
          <a:lstStyle/>
          <a:p>
            <a:r>
              <a:rPr lang="es-ES" dirty="0" err="1"/>
              <a:t>Dataset</a:t>
            </a:r>
            <a:endParaRPr lang="es-ES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7715B39-377D-8427-902C-C03B062E0F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4641121"/>
              </p:ext>
            </p:extLst>
          </p:nvPr>
        </p:nvGraphicFramePr>
        <p:xfrm>
          <a:off x="1443038" y="1471613"/>
          <a:ext cx="8572500" cy="4718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4131910592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86789923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923248353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75929902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56439594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387716358"/>
                    </a:ext>
                  </a:extLst>
                </a:gridCol>
              </a:tblGrid>
              <a:tr h="52288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Nombre del vehículo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mileage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Millas recorridas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8538867"/>
                  </a:ext>
                </a:extLst>
              </a:tr>
              <a:tr h="52288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Descripción del vehículo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transmission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Transmisión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50551812"/>
                  </a:ext>
                </a:extLst>
              </a:tr>
              <a:tr h="52288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make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Fabricante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trim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Nivel de equipamiento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8097667"/>
                  </a:ext>
                </a:extLst>
              </a:tr>
              <a:tr h="52288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Modelo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body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Tipo de vehículo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0567609"/>
                  </a:ext>
                </a:extLst>
              </a:tr>
              <a:tr h="52288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year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Año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int64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doors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Cantidad de puertas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28485688"/>
                  </a:ext>
                </a:extLst>
              </a:tr>
              <a:tr h="52288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price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Precio en USD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exterior_color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Color exterior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4821724"/>
                  </a:ext>
                </a:extLst>
              </a:tr>
              <a:tr h="52288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engine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Motor que utiliza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interior_color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Color interior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0716068"/>
                  </a:ext>
                </a:extLst>
              </a:tr>
              <a:tr h="52288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cylinders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Cantidad de cilindros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float64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drivetrain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Eje de tracción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44222813"/>
                  </a:ext>
                </a:extLst>
              </a:tr>
              <a:tr h="288888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fuel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Combustible</a:t>
                      </a: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S" sz="1800" u="none" strike="noStrike">
                          <a:solidFill>
                            <a:schemeClr val="tx1"/>
                          </a:solidFill>
                          <a:effectLst/>
                        </a:rPr>
                        <a:t>object</a:t>
                      </a: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S" sz="18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4803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505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35122-FE64-CD31-736B-D0C8683EA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/>
              <a:t>Análisis univariante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E74D610D-600C-8ED8-B126-7DD3928C0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" b="64563"/>
          <a:stretch>
            <a:fillRect/>
          </a:stretch>
        </p:blipFill>
        <p:spPr>
          <a:xfrm>
            <a:off x="838200" y="962819"/>
            <a:ext cx="9748839" cy="5320715"/>
          </a:xfrm>
        </p:spPr>
      </p:pic>
    </p:spTree>
    <p:extLst>
      <p:ext uri="{BB962C8B-B14F-4D97-AF65-F5344CB8AC3E}">
        <p14:creationId xmlns:p14="http://schemas.microsoft.com/office/powerpoint/2010/main" val="103048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46F78-1F4F-45AE-3988-39E55A7C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38" y="469399"/>
            <a:ext cx="10396882" cy="1151965"/>
          </a:xfrm>
        </p:spPr>
        <p:txBody>
          <a:bodyPr/>
          <a:lstStyle/>
          <a:p>
            <a:r>
              <a:rPr lang="es-ES" dirty="0"/>
              <a:t>Análisis Univariante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28F2F58-CACA-C32C-B415-D8451C1CE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08" r="1408" b="35148"/>
          <a:stretch>
            <a:fillRect/>
          </a:stretch>
        </p:blipFill>
        <p:spPr>
          <a:xfrm>
            <a:off x="885825" y="1443038"/>
            <a:ext cx="9558337" cy="4071938"/>
          </a:xfrm>
        </p:spPr>
      </p:pic>
    </p:spTree>
    <p:extLst>
      <p:ext uri="{BB962C8B-B14F-4D97-AF65-F5344CB8AC3E}">
        <p14:creationId xmlns:p14="http://schemas.microsoft.com/office/powerpoint/2010/main" val="2786075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C1933-9426-1856-210A-F0768A53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Univariante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89FE9F2-82A5-3EC8-97EC-2C9557C13E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727" r="-398"/>
          <a:stretch>
            <a:fillRect/>
          </a:stretch>
        </p:blipFill>
        <p:spPr>
          <a:xfrm>
            <a:off x="1531143" y="1837765"/>
            <a:ext cx="9129713" cy="3606800"/>
          </a:xfrm>
        </p:spPr>
      </p:pic>
    </p:spTree>
    <p:extLst>
      <p:ext uri="{BB962C8B-B14F-4D97-AF65-F5344CB8AC3E}">
        <p14:creationId xmlns:p14="http://schemas.microsoft.com/office/powerpoint/2010/main" val="3238754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DCF17-5F24-2DC6-BCD7-EB547703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371475"/>
            <a:ext cx="10396882" cy="1151965"/>
          </a:xfrm>
        </p:spPr>
        <p:txBody>
          <a:bodyPr/>
          <a:lstStyle/>
          <a:p>
            <a:r>
              <a:rPr lang="es-ES" dirty="0"/>
              <a:t>Análisis Bivariante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09F143A-6C91-E604-BB6D-0AD2A1F44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209" y="1302940"/>
            <a:ext cx="6378179" cy="4252120"/>
          </a:xfrm>
        </p:spPr>
      </p:pic>
    </p:spTree>
    <p:extLst>
      <p:ext uri="{BB962C8B-B14F-4D97-AF65-F5344CB8AC3E}">
        <p14:creationId xmlns:p14="http://schemas.microsoft.com/office/powerpoint/2010/main" val="3462224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1105</TotalTime>
  <Words>330</Words>
  <Application>Microsoft Office PowerPoint</Application>
  <PresentationFormat>Panorámica</PresentationFormat>
  <Paragraphs>179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Impact</vt:lpstr>
      <vt:lpstr>Evento principal</vt:lpstr>
      <vt:lpstr>Precio de Vehículos Machine Learning</vt:lpstr>
      <vt:lpstr>Índice</vt:lpstr>
      <vt:lpstr>Problema de Negocio</vt:lpstr>
      <vt:lpstr>Dataset</vt:lpstr>
      <vt:lpstr>Dataset</vt:lpstr>
      <vt:lpstr>Análisis univariante</vt:lpstr>
      <vt:lpstr>Análisis Univariante</vt:lpstr>
      <vt:lpstr>Análisis Univariante</vt:lpstr>
      <vt:lpstr>Análisis Bivariante</vt:lpstr>
      <vt:lpstr>Target</vt:lpstr>
      <vt:lpstr>Target</vt:lpstr>
      <vt:lpstr>Modelos</vt:lpstr>
      <vt:lpstr>Modelos</vt:lpstr>
      <vt:lpstr>Modelos</vt:lpstr>
      <vt:lpstr>Modelo Ganador</vt:lpstr>
      <vt:lpstr>Conclusiones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Viejo Sanz</dc:creator>
  <cp:lastModifiedBy>Luis Viejo Sanz</cp:lastModifiedBy>
  <cp:revision>4</cp:revision>
  <dcterms:created xsi:type="dcterms:W3CDTF">2025-07-11T00:53:17Z</dcterms:created>
  <dcterms:modified xsi:type="dcterms:W3CDTF">2025-07-11T19:18:23Z</dcterms:modified>
</cp:coreProperties>
</file>