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Proxima Nova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ProximaNova-bold.fntdata"/><Relationship Id="rId14" Type="http://schemas.openxmlformats.org/officeDocument/2006/relationships/slide" Target="slides/slide10.xml"/><Relationship Id="rId36" Type="http://schemas.openxmlformats.org/officeDocument/2006/relationships/font" Target="fonts/ProximaNova-regular.fntdata"/><Relationship Id="rId17" Type="http://schemas.openxmlformats.org/officeDocument/2006/relationships/slide" Target="slides/slide13.xml"/><Relationship Id="rId39" Type="http://schemas.openxmlformats.org/officeDocument/2006/relationships/font" Target="fonts/ProximaNova-boldItalic.fntdata"/><Relationship Id="rId16" Type="http://schemas.openxmlformats.org/officeDocument/2006/relationships/slide" Target="slides/slide12.xml"/><Relationship Id="rId38" Type="http://schemas.openxmlformats.org/officeDocument/2006/relationships/font" Target="fonts/ProximaNova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982355179_0_6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982355179_0_6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982355179_0_6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982355179_0_6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982355179_0_5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982355179_0_5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982355179_0_6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982355179_0_6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982355179_0_6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982355179_0_6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982355179_0_7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982355179_0_7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982355179_0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982355179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982355179_0_1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982355179_0_1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ada7901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ada7901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982355179_0_1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982355179_0_1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982355179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982355179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982355179_0_2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982355179_0_2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982355179_0_2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982355179_0_2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982355179_0_2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982355179_0_2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982355179_0_3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982355179_0_3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982355179_0_3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982355179_0_3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982355179_0_3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982355179_0_3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982355179_0_3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982355179_0_3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982355179_0_3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982355179_0_3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982355179_0_4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982355179_0_4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982355179_0_3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982355179_0_3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194687c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4194687c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984d2af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984d2af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bcea7511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bcea7511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982355179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982355179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982355179_0_5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982355179_0_5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982355179_0_5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982355179_0_5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982355179_0_5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982355179_0_5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982355179_0_6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982355179_0_6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982355179_0_6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982355179_0_6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58" name="Google Shape;58;p13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13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" name="Google Shape;184;p13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5" name="Google Shape;185;p13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AUTOLAYOUT_2"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8" name="Google Shape;188;p14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189" name="Google Shape;189;p14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" name="Google Shape;191;p14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AUTOLAYOUT_3"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-14" y="0"/>
            <a:ext cx="6472200" cy="174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 rot="10800000">
            <a:off x="3991187" y="-69"/>
            <a:ext cx="1741500" cy="1741500"/>
          </a:xfrm>
          <a:prstGeom prst="flowChartDelay">
            <a:avLst/>
          </a:prstGeom>
          <a:solidFill>
            <a:srgbClr val="434343">
              <a:alpha val="4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/>
          <p:nvPr/>
        </p:nvSpPr>
        <p:spPr>
          <a:xfrm rot="10800000">
            <a:off x="4435465" y="-69"/>
            <a:ext cx="1741500" cy="1741500"/>
          </a:xfrm>
          <a:prstGeom prst="flowChartDelay">
            <a:avLst/>
          </a:prstGeom>
          <a:solidFill>
            <a:srgbClr val="666666">
              <a:alpha val="2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"/>
          <p:cNvSpPr/>
          <p:nvPr/>
        </p:nvSpPr>
        <p:spPr>
          <a:xfrm rot="10800000">
            <a:off x="4863675" y="-69"/>
            <a:ext cx="1741500" cy="1741500"/>
          </a:xfrm>
          <a:prstGeom prst="flowChartDelay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  <a:defRPr sz="1800">
                <a:solidFill>
                  <a:srgbClr val="61616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7">
  <p:cSld name="AUTOLAYOUT_8"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/>
          <p:nvPr/>
        </p:nvSpPr>
        <p:spPr>
          <a:xfrm rot="5400000">
            <a:off x="714198" y="47725"/>
            <a:ext cx="857400" cy="762000"/>
          </a:xfrm>
          <a:prstGeom prst="triangle">
            <a:avLst>
              <a:gd fmla="val 50000" name="adj"/>
            </a:avLst>
          </a:prstGeom>
          <a:solidFill>
            <a:srgbClr val="EAD1D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 flipH="1" rot="-5400000">
            <a:off x="928672" y="-166420"/>
            <a:ext cx="428700" cy="762000"/>
          </a:xfrm>
          <a:prstGeom prst="rtTriangle">
            <a:avLst/>
          </a:prstGeom>
          <a:solidFill>
            <a:srgbClr val="EAD1D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5">
  <p:cSld name="AUTOLAYOUT_9"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" name="Google Shape;212;p17"/>
          <p:cNvCxnSpPr/>
          <p:nvPr/>
        </p:nvCxnSpPr>
        <p:spPr>
          <a:xfrm>
            <a:off x="3027472" y="0"/>
            <a:ext cx="0" cy="5133300"/>
          </a:xfrm>
          <a:prstGeom prst="straightConnector1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</p:cxnSp>
      <p:sp>
        <p:nvSpPr>
          <p:cNvPr id="213" name="Google Shape;213;p17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17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mongodb.com/download-center#communit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type="ctrTitle"/>
          </p:nvPr>
        </p:nvSpPr>
        <p:spPr>
          <a:xfrm>
            <a:off x="992425" y="1066475"/>
            <a:ext cx="5639700" cy="24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</a:t>
            </a:r>
            <a:endParaRPr/>
          </a:p>
        </p:txBody>
      </p:sp>
      <p:sp>
        <p:nvSpPr>
          <p:cNvPr id="222" name="Google Shape;222;p18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Varma Bhupatiraju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 txBox="1"/>
          <p:nvPr>
            <p:ph type="title"/>
          </p:nvPr>
        </p:nvSpPr>
        <p:spPr>
          <a:xfrm>
            <a:off x="762000" y="904075"/>
            <a:ext cx="76200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 MongoDB?</a:t>
            </a:r>
            <a:endParaRPr/>
          </a:p>
        </p:txBody>
      </p:sp>
      <p:sp>
        <p:nvSpPr>
          <p:cNvPr id="281" name="Google Shape;281;p27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475" y="1400163"/>
            <a:ext cx="478155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/>
          <p:nvPr>
            <p:ph type="title"/>
          </p:nvPr>
        </p:nvSpPr>
        <p:spPr>
          <a:xfrm>
            <a:off x="762000" y="904075"/>
            <a:ext cx="76200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 MongoDB?</a:t>
            </a:r>
            <a:endParaRPr/>
          </a:p>
        </p:txBody>
      </p:sp>
      <p:sp>
        <p:nvSpPr>
          <p:cNvPr id="288" name="Google Shape;288;p28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63" y="1394913"/>
            <a:ext cx="467677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/>
          <p:nvPr>
            <p:ph type="title"/>
          </p:nvPr>
        </p:nvSpPr>
        <p:spPr>
          <a:xfrm>
            <a:off x="762000" y="904075"/>
            <a:ext cx="76200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 MongoDB?</a:t>
            </a:r>
            <a:endParaRPr/>
          </a:p>
        </p:txBody>
      </p:sp>
      <p:sp>
        <p:nvSpPr>
          <p:cNvPr id="295" name="Google Shape;295;p29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29"/>
          <p:cNvPicPr preferRelativeResize="0"/>
          <p:nvPr/>
        </p:nvPicPr>
        <p:blipFill rotWithShape="1">
          <a:blip r:embed="rId3">
            <a:alphaModFix/>
          </a:blip>
          <a:srcRect b="8172" l="0" r="9551" t="0"/>
          <a:stretch/>
        </p:blipFill>
        <p:spPr>
          <a:xfrm>
            <a:off x="1070075" y="1531075"/>
            <a:ext cx="6162774" cy="343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type="title"/>
          </p:nvPr>
        </p:nvSpPr>
        <p:spPr>
          <a:xfrm>
            <a:off x="762000" y="904075"/>
            <a:ext cx="76200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 MongoDB?</a:t>
            </a:r>
            <a:endParaRPr/>
          </a:p>
        </p:txBody>
      </p:sp>
      <p:sp>
        <p:nvSpPr>
          <p:cNvPr id="302" name="Google Shape;302;p30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50" y="2142925"/>
            <a:ext cx="8383749" cy="25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/>
          <p:nvPr>
            <p:ph type="title"/>
          </p:nvPr>
        </p:nvSpPr>
        <p:spPr>
          <a:xfrm>
            <a:off x="762000" y="904075"/>
            <a:ext cx="76200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 MongoDB?</a:t>
            </a:r>
            <a:endParaRPr/>
          </a:p>
        </p:txBody>
      </p:sp>
      <p:sp>
        <p:nvSpPr>
          <p:cNvPr id="309" name="Google Shape;309;p31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25" y="1972800"/>
            <a:ext cx="7855799" cy="26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/>
          <p:nvPr>
            <p:ph type="title"/>
          </p:nvPr>
        </p:nvSpPr>
        <p:spPr>
          <a:xfrm>
            <a:off x="762000" y="904075"/>
            <a:ext cx="76200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 MongoDB?</a:t>
            </a:r>
            <a:endParaRPr/>
          </a:p>
        </p:txBody>
      </p:sp>
      <p:sp>
        <p:nvSpPr>
          <p:cNvPr id="316" name="Google Shape;316;p32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1814500"/>
            <a:ext cx="85994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interact with MongoDb?</a:t>
            </a:r>
            <a:endParaRPr/>
          </a:p>
        </p:txBody>
      </p:sp>
      <p:sp>
        <p:nvSpPr>
          <p:cNvPr id="323" name="Google Shape;323;p33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Mongo Shell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RoboMongo Third Party GUI tool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Mongo Shell</a:t>
            </a:r>
            <a:endParaRPr/>
          </a:p>
        </p:txBody>
      </p:sp>
      <p:sp>
        <p:nvSpPr>
          <p:cNvPr id="329" name="Google Shape;329;p34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mongo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850" y="2749475"/>
            <a:ext cx="657225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Mongo Shell</a:t>
            </a:r>
            <a:endParaRPr/>
          </a:p>
        </p:txBody>
      </p:sp>
      <p:sp>
        <p:nvSpPr>
          <p:cNvPr id="336" name="Google Shape;336;p35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Runs javascript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Run Administrative tasks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Run single adhoc command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Useful for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Administrative tasks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Batch Processing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>
                <a:solidFill>
                  <a:schemeClr val="accent3"/>
                </a:solidFill>
              </a:rPr>
              <a:t>Fixing/Modifying some documents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Mongo Shell</a:t>
            </a:r>
            <a:endParaRPr/>
          </a:p>
        </p:txBody>
      </p:sp>
      <p:sp>
        <p:nvSpPr>
          <p:cNvPr id="342" name="Google Shape;342;p36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to another database or create new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</a:t>
            </a:r>
            <a:r>
              <a:rPr b="1" lang="en"/>
              <a:t>use</a:t>
            </a:r>
            <a:r>
              <a:rPr lang="en"/>
              <a:t> codingsastra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25" y="3261473"/>
            <a:ext cx="6238875" cy="18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MongoDb?</a:t>
            </a:r>
            <a:endParaRPr/>
          </a:p>
        </p:txBody>
      </p:sp>
      <p:sp>
        <p:nvSpPr>
          <p:cNvPr id="228" name="Google Shape;228;p19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(from “hu</a:t>
            </a:r>
            <a:r>
              <a:rPr b="1" lang="en"/>
              <a:t>mongo</a:t>
            </a:r>
            <a:r>
              <a:rPr lang="en"/>
              <a:t>us”) is a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Schema-free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Document-oriented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NoSQL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>
            <p:ph type="title"/>
          </p:nvPr>
        </p:nvSpPr>
        <p:spPr>
          <a:xfrm>
            <a:off x="762000" y="809025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Mongo Shell</a:t>
            </a:r>
            <a:endParaRPr/>
          </a:p>
        </p:txBody>
      </p:sp>
      <p:sp>
        <p:nvSpPr>
          <p:cNvPr id="349" name="Google Shape;349;p37"/>
          <p:cNvSpPr txBox="1"/>
          <p:nvPr>
            <p:ph idx="1" type="body"/>
          </p:nvPr>
        </p:nvSpPr>
        <p:spPr>
          <a:xfrm>
            <a:off x="688100" y="1594400"/>
            <a:ext cx="7620000" cy="33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collection by creating new document in the collection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&gt;db.students.</a:t>
            </a:r>
            <a:r>
              <a:rPr b="1" lang="en"/>
              <a:t>insert</a:t>
            </a:r>
            <a:r>
              <a:rPr lang="en"/>
              <a:t>({fname:"Varma",lname:"Bhupatiraju",degree:"MTech"});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63" y="3275200"/>
            <a:ext cx="701992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/>
          <p:nvPr>
            <p:ph type="title"/>
          </p:nvPr>
        </p:nvSpPr>
        <p:spPr>
          <a:xfrm>
            <a:off x="762000" y="809025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Mongo Shell</a:t>
            </a:r>
            <a:endParaRPr/>
          </a:p>
        </p:txBody>
      </p:sp>
      <p:sp>
        <p:nvSpPr>
          <p:cNvPr id="356" name="Google Shape;356;p38"/>
          <p:cNvSpPr txBox="1"/>
          <p:nvPr>
            <p:ph idx="1" type="body"/>
          </p:nvPr>
        </p:nvSpPr>
        <p:spPr>
          <a:xfrm>
            <a:off x="688100" y="1594400"/>
            <a:ext cx="7620000" cy="32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collection by creating new document in the collection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&gt;db.students.</a:t>
            </a:r>
            <a:r>
              <a:rPr b="1" lang="en"/>
              <a:t>insert</a:t>
            </a:r>
            <a:r>
              <a:rPr lang="en"/>
              <a:t>({fname:"Basanth",lname:"Alluri",degree:"MTech",gender:”Male”,age:22});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3"/>
                </a:solidFill>
              </a:rPr>
              <a:t>What did you observe from previous insert?</a:t>
            </a:r>
            <a:endParaRPr/>
          </a:p>
        </p:txBody>
      </p:sp>
      <p:pic>
        <p:nvPicPr>
          <p:cNvPr id="357" name="Google Shape;3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00" y="3230925"/>
            <a:ext cx="79283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 txBox="1"/>
          <p:nvPr>
            <p:ph type="title"/>
          </p:nvPr>
        </p:nvSpPr>
        <p:spPr>
          <a:xfrm>
            <a:off x="762000" y="809025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Mongo Shell</a:t>
            </a:r>
            <a:endParaRPr/>
          </a:p>
        </p:txBody>
      </p:sp>
      <p:sp>
        <p:nvSpPr>
          <p:cNvPr id="363" name="Google Shape;363;p39"/>
          <p:cNvSpPr txBox="1"/>
          <p:nvPr>
            <p:ph idx="1" type="body"/>
          </p:nvPr>
        </p:nvSpPr>
        <p:spPr>
          <a:xfrm>
            <a:off x="688100" y="1594400"/>
            <a:ext cx="7620000" cy="32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records in collection using find function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&gt;db.students.find({});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88" y="2812388"/>
            <a:ext cx="8400225" cy="784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0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Mongo Shell</a:t>
            </a:r>
            <a:endParaRPr/>
          </a:p>
        </p:txBody>
      </p:sp>
      <p:sp>
        <p:nvSpPr>
          <p:cNvPr id="370" name="Google Shape;370;p40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insert more than one record at a time by using db.students.</a:t>
            </a:r>
            <a:r>
              <a:rPr b="1" lang="en"/>
              <a:t>insertMany</a:t>
            </a:r>
            <a:r>
              <a:rPr lang="en"/>
              <a:t>([{...},{..}])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 txBox="1"/>
          <p:nvPr>
            <p:ph type="title"/>
          </p:nvPr>
        </p:nvSpPr>
        <p:spPr>
          <a:xfrm>
            <a:off x="762000" y="809025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Mongo Shell</a:t>
            </a:r>
            <a:endParaRPr/>
          </a:p>
        </p:txBody>
      </p:sp>
      <p:sp>
        <p:nvSpPr>
          <p:cNvPr id="376" name="Google Shape;376;p41"/>
          <p:cNvSpPr txBox="1"/>
          <p:nvPr>
            <p:ph idx="1" type="body"/>
          </p:nvPr>
        </p:nvSpPr>
        <p:spPr>
          <a:xfrm>
            <a:off x="688100" y="1594400"/>
            <a:ext cx="7620000" cy="32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specific records in collection using find function with arguments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&gt;db.students.find({fname:”Varma”});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175" y="3046225"/>
            <a:ext cx="774382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2"/>
          <p:cNvSpPr txBox="1"/>
          <p:nvPr>
            <p:ph type="title"/>
          </p:nvPr>
        </p:nvSpPr>
        <p:spPr>
          <a:xfrm>
            <a:off x="762000" y="809025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Mongo Shell</a:t>
            </a:r>
            <a:endParaRPr/>
          </a:p>
        </p:txBody>
      </p:sp>
      <p:sp>
        <p:nvSpPr>
          <p:cNvPr id="383" name="Google Shape;383;p42"/>
          <p:cNvSpPr txBox="1"/>
          <p:nvPr>
            <p:ph idx="1" type="body"/>
          </p:nvPr>
        </p:nvSpPr>
        <p:spPr>
          <a:xfrm>
            <a:off x="688100" y="1594400"/>
            <a:ext cx="7620000" cy="32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882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13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 the Specified Fields and the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_id</a:t>
            </a:r>
            <a:r>
              <a:rPr lang="en" sz="1800">
                <a:solidFill>
                  <a:srgbClr val="313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Field Only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&gt;db.students.find({},{fname:1,lname:1});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88" y="2821625"/>
            <a:ext cx="665797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"/>
          <p:cNvSpPr txBox="1"/>
          <p:nvPr>
            <p:ph type="title"/>
          </p:nvPr>
        </p:nvSpPr>
        <p:spPr>
          <a:xfrm>
            <a:off x="762000" y="809025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Mongo Shell</a:t>
            </a:r>
            <a:endParaRPr/>
          </a:p>
        </p:txBody>
      </p:sp>
      <p:sp>
        <p:nvSpPr>
          <p:cNvPr id="390" name="Google Shape;390;p43"/>
          <p:cNvSpPr txBox="1"/>
          <p:nvPr>
            <p:ph idx="1" type="body"/>
          </p:nvPr>
        </p:nvSpPr>
        <p:spPr>
          <a:xfrm>
            <a:off x="688100" y="1594400"/>
            <a:ext cx="7620000" cy="32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882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13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 the Specified Fields without the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_id</a:t>
            </a:r>
            <a:r>
              <a:rPr lang="en" sz="1800">
                <a:solidFill>
                  <a:srgbClr val="313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Field 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3"/>
                </a:solidFill>
              </a:rPr>
              <a:t>&gt;db.students.find({},{fname:1,lname:1,_id:0}); </a:t>
            </a:r>
            <a:endParaRPr/>
          </a:p>
        </p:txBody>
      </p:sp>
      <p:pic>
        <p:nvPicPr>
          <p:cNvPr id="391" name="Google Shape;39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363" y="2955763"/>
            <a:ext cx="58388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4"/>
          <p:cNvSpPr txBox="1"/>
          <p:nvPr>
            <p:ph type="title"/>
          </p:nvPr>
        </p:nvSpPr>
        <p:spPr>
          <a:xfrm>
            <a:off x="762000" y="809025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Mongo Shell</a:t>
            </a:r>
            <a:endParaRPr/>
          </a:p>
        </p:txBody>
      </p:sp>
      <p:sp>
        <p:nvSpPr>
          <p:cNvPr id="397" name="Google Shape;397;p44"/>
          <p:cNvSpPr txBox="1"/>
          <p:nvPr>
            <p:ph idx="1" type="body"/>
          </p:nvPr>
        </p:nvSpPr>
        <p:spPr>
          <a:xfrm>
            <a:off x="688100" y="1594400"/>
            <a:ext cx="7620000" cy="32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882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13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Update specific document to update fields 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&gt;db.students.</a:t>
            </a:r>
            <a:r>
              <a:rPr b="1" lang="en" sz="1800">
                <a:solidFill>
                  <a:schemeClr val="accent3"/>
                </a:solidFill>
              </a:rPr>
              <a:t>updateOne</a:t>
            </a:r>
            <a:r>
              <a:rPr lang="en" sz="1800">
                <a:solidFill>
                  <a:schemeClr val="accent3"/>
                </a:solidFill>
              </a:rPr>
              <a:t>({fname:"Varma"},{ $set: {"degree":"BTech"}});</a:t>
            </a:r>
            <a:endParaRPr sz="1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398" name="Google Shape;39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914125"/>
            <a:ext cx="65151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988" y="3942313"/>
            <a:ext cx="770572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/>
          <p:nvPr>
            <p:ph type="title"/>
          </p:nvPr>
        </p:nvSpPr>
        <p:spPr>
          <a:xfrm>
            <a:off x="762000" y="809025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Mongo Shell</a:t>
            </a:r>
            <a:endParaRPr/>
          </a:p>
        </p:txBody>
      </p:sp>
      <p:sp>
        <p:nvSpPr>
          <p:cNvPr id="405" name="Google Shape;405;p45"/>
          <p:cNvSpPr txBox="1"/>
          <p:nvPr>
            <p:ph idx="1" type="body"/>
          </p:nvPr>
        </p:nvSpPr>
        <p:spPr>
          <a:xfrm>
            <a:off x="688100" y="1594400"/>
            <a:ext cx="7620000" cy="32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882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1303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delete specific document 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&gt;db.students.</a:t>
            </a:r>
            <a:r>
              <a:rPr b="1" lang="en" sz="1800">
                <a:solidFill>
                  <a:schemeClr val="accent3"/>
                </a:solidFill>
              </a:rPr>
              <a:t>remove</a:t>
            </a:r>
            <a:r>
              <a:rPr lang="en" sz="1800">
                <a:solidFill>
                  <a:schemeClr val="accent3"/>
                </a:solidFill>
              </a:rPr>
              <a:t>({fname:"Varma"});</a:t>
            </a:r>
            <a:endParaRPr sz="1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&gt;db.students.</a:t>
            </a:r>
            <a:r>
              <a:rPr b="1" lang="en" sz="1800">
                <a:solidFill>
                  <a:schemeClr val="accent3"/>
                </a:solidFill>
              </a:rPr>
              <a:t>deleteOne</a:t>
            </a:r>
            <a:r>
              <a:rPr lang="en" sz="1800">
                <a:solidFill>
                  <a:schemeClr val="accent3"/>
                </a:solidFill>
              </a:rPr>
              <a:t>({fname:"Varma"}); //added in 3.2</a:t>
            </a:r>
            <a:endParaRPr sz="1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Other delete methods available</a:t>
            </a:r>
            <a:endParaRPr sz="1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&gt;db.students.</a:t>
            </a:r>
            <a:r>
              <a:rPr b="1" lang="en" sz="1800">
                <a:solidFill>
                  <a:schemeClr val="accent3"/>
                </a:solidFill>
              </a:rPr>
              <a:t>deleteMany</a:t>
            </a:r>
            <a:r>
              <a:rPr lang="en" sz="1800">
                <a:solidFill>
                  <a:schemeClr val="accent3"/>
                </a:solidFill>
              </a:rPr>
              <a:t>({gender:"Male"}); //added in 3.2</a:t>
            </a:r>
            <a:endParaRPr sz="1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6"/>
          <p:cNvSpPr txBox="1"/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RoboMongo</a:t>
            </a:r>
            <a:endParaRPr/>
          </a:p>
        </p:txBody>
      </p:sp>
      <p:sp>
        <p:nvSpPr>
          <p:cNvPr id="411" name="Google Shape;411;p46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000" y="1982900"/>
            <a:ext cx="7269751" cy="30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vs SQL</a:t>
            </a:r>
            <a:endParaRPr/>
          </a:p>
        </p:txBody>
      </p:sp>
      <p:sp>
        <p:nvSpPr>
          <p:cNvPr id="234" name="Google Shape;234;p2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SQL	(Relational)		MongoDB</a:t>
            </a:r>
            <a:endParaRPr u="sng"/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database 			database</a:t>
            </a:r>
            <a:endParaRPr/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table				collection</a:t>
            </a:r>
            <a:endParaRPr/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row					document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main difference?  SQL is relational while MongoDb is document-oriented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7"/>
          <p:cNvSpPr txBox="1"/>
          <p:nvPr>
            <p:ph type="title"/>
          </p:nvPr>
        </p:nvSpPr>
        <p:spPr>
          <a:xfrm>
            <a:off x="762025" y="746975"/>
            <a:ext cx="7620000" cy="12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write application to get data from MongoDB?</a:t>
            </a:r>
            <a:endParaRPr/>
          </a:p>
        </p:txBody>
      </p:sp>
      <p:sp>
        <p:nvSpPr>
          <p:cNvPr id="418" name="Google Shape;418;p47"/>
          <p:cNvSpPr txBox="1"/>
          <p:nvPr>
            <p:ph idx="1" type="body"/>
          </p:nvPr>
        </p:nvSpPr>
        <p:spPr>
          <a:xfrm>
            <a:off x="762025" y="2134225"/>
            <a:ext cx="7620000" cy="28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provided Client Drivers for several programming languages to connect to MongoDB.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Python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Node.js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C#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Java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Many more..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https://docs.mongodb.com/ecosystem/drivers/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8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>
            <p:ph type="title"/>
          </p:nvPr>
        </p:nvSpPr>
        <p:spPr>
          <a:xfrm>
            <a:off x="284100" y="307975"/>
            <a:ext cx="24798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 MongoDB?</a:t>
            </a:r>
            <a:endParaRPr/>
          </a:p>
        </p:txBody>
      </p:sp>
      <p:sp>
        <p:nvSpPr>
          <p:cNvPr id="240" name="Google Shape;240;p21"/>
          <p:cNvSpPr txBox="1"/>
          <p:nvPr>
            <p:ph idx="1" type="body"/>
          </p:nvPr>
        </p:nvSpPr>
        <p:spPr>
          <a:xfrm>
            <a:off x="3381100" y="307975"/>
            <a:ext cx="5451300" cy="4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https://www.mongodb.com/download-center#community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/>
          <p:nvPr>
            <p:ph type="title"/>
          </p:nvPr>
        </p:nvSpPr>
        <p:spPr>
          <a:xfrm>
            <a:off x="762000" y="904075"/>
            <a:ext cx="76200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 MongoDB?</a:t>
            </a:r>
            <a:endParaRPr/>
          </a:p>
        </p:txBody>
      </p:sp>
      <p:sp>
        <p:nvSpPr>
          <p:cNvPr id="246" name="Google Shape;246;p22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950" y="1531075"/>
            <a:ext cx="5689424" cy="338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type="title"/>
          </p:nvPr>
        </p:nvSpPr>
        <p:spPr>
          <a:xfrm>
            <a:off x="762000" y="904075"/>
            <a:ext cx="76200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 MongoDB?</a:t>
            </a:r>
            <a:endParaRPr/>
          </a:p>
        </p:txBody>
      </p:sp>
      <p:sp>
        <p:nvSpPr>
          <p:cNvPr id="253" name="Google Shape;253;p23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625" y="1594399"/>
            <a:ext cx="4724400" cy="34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type="title"/>
          </p:nvPr>
        </p:nvSpPr>
        <p:spPr>
          <a:xfrm>
            <a:off x="762000" y="904075"/>
            <a:ext cx="76200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 MongoDB?</a:t>
            </a:r>
            <a:endParaRPr/>
          </a:p>
        </p:txBody>
      </p:sp>
      <p:sp>
        <p:nvSpPr>
          <p:cNvPr id="260" name="Google Shape;260;p24"/>
          <p:cNvSpPr txBox="1"/>
          <p:nvPr>
            <p:ph idx="1" type="body"/>
          </p:nvPr>
        </p:nvSpPr>
        <p:spPr>
          <a:xfrm>
            <a:off x="762000" y="1531075"/>
            <a:ext cx="3123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475" y="1409700"/>
            <a:ext cx="47244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>
            <p:ph type="title"/>
          </p:nvPr>
        </p:nvSpPr>
        <p:spPr>
          <a:xfrm>
            <a:off x="762000" y="904075"/>
            <a:ext cx="76200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 MongoDB?</a:t>
            </a:r>
            <a:endParaRPr/>
          </a:p>
        </p:txBody>
      </p:sp>
      <p:sp>
        <p:nvSpPr>
          <p:cNvPr id="267" name="Google Shape;267;p25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699" y="1531075"/>
            <a:ext cx="4459650" cy="35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/>
          <p:nvPr>
            <p:ph type="title"/>
          </p:nvPr>
        </p:nvSpPr>
        <p:spPr>
          <a:xfrm>
            <a:off x="762000" y="904075"/>
            <a:ext cx="76200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install MongoDB?</a:t>
            </a:r>
            <a:endParaRPr/>
          </a:p>
        </p:txBody>
      </p:sp>
      <p:sp>
        <p:nvSpPr>
          <p:cNvPr id="274" name="Google Shape;274;p26"/>
          <p:cNvSpPr txBox="1"/>
          <p:nvPr>
            <p:ph idx="1" type="body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913" y="1457313"/>
            <a:ext cx="471487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