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500">
              <a:srgbClr val="0E6AC1"/>
            </a:gs>
            <a:gs pos="100000">
              <a:schemeClr val="accent1">
                <a:lumMod val="60000"/>
                <a:lumOff val="40000"/>
              </a:schemeClr>
            </a:gs>
            <a:gs pos="95000">
              <a:schemeClr val="tx1">
                <a:lumMod val="8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ECMAScrip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it-scm.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6152" y="747991"/>
            <a:ext cx="11483928" cy="4862870"/>
          </a:xfrm>
          <a:prstGeom prst="rect">
            <a:avLst/>
          </a:prstGeom>
          <a:gradFill>
            <a:gsLst>
              <a:gs pos="92500">
                <a:srgbClr val="0E6AC1"/>
              </a:gs>
              <a:gs pos="100000">
                <a:schemeClr val="accent1">
                  <a:lumMod val="60000"/>
                  <a:lumOff val="40000"/>
                </a:schemeClr>
              </a:gs>
              <a:gs pos="95000">
                <a:schemeClr val="tx1">
                  <a:lumMod val="85000"/>
                </a:schemeClr>
              </a:gs>
              <a:gs pos="100000">
                <a:schemeClr val="bg2">
                  <a:shade val="96000"/>
                  <a:satMod val="120000"/>
                  <a:lumMod val="90000"/>
                </a:schemeClr>
              </a:gs>
            </a:gsLst>
            <a:lin ang="6120000" scaled="1"/>
          </a:gradFill>
        </p:spPr>
        <p:txBody>
          <a:bodyPr wrap="square">
            <a:spAutoFit/>
          </a:bodyPr>
          <a:lstStyle/>
          <a:p>
            <a:r>
              <a:rPr lang="en-US" sz="2800" b="1" dirty="0" smtClean="0">
                <a:latin typeface="Arial" panose="020B0604020202020204" pitchFamily="34" charset="0"/>
              </a:rPr>
              <a:t>						</a:t>
            </a:r>
            <a:r>
              <a:rPr lang="en-US" sz="2800" b="1" dirty="0" smtClean="0">
                <a:solidFill>
                  <a:srgbClr val="FFFF00"/>
                </a:solidFill>
                <a:latin typeface="Arial" panose="020B0604020202020204" pitchFamily="34" charset="0"/>
              </a:rPr>
              <a:t>Introduction </a:t>
            </a:r>
            <a:r>
              <a:rPr lang="en-US" sz="2800" b="1" dirty="0">
                <a:solidFill>
                  <a:srgbClr val="FFFF00"/>
                </a:solidFill>
                <a:latin typeface="Arial" panose="020B0604020202020204" pitchFamily="34" charset="0"/>
              </a:rPr>
              <a:t>to Angular </a:t>
            </a:r>
            <a:r>
              <a:rPr lang="en-US" sz="2800" b="1" dirty="0" smtClean="0">
                <a:solidFill>
                  <a:srgbClr val="FFFF00"/>
                </a:solidFill>
                <a:latin typeface="Arial" panose="020B0604020202020204" pitchFamily="34" charset="0"/>
              </a:rPr>
              <a:t>2</a:t>
            </a:r>
          </a:p>
          <a:p>
            <a:endParaRPr lang="en-US" b="1" dirty="0">
              <a:latin typeface="Arial" panose="020B0604020202020204" pitchFamily="34" charset="0"/>
            </a:endParaRPr>
          </a:p>
          <a:p>
            <a:r>
              <a:rPr lang="en-US" sz="2400" b="1" dirty="0">
                <a:latin typeface="arial" panose="020B0604020202020204" pitchFamily="34" charset="0"/>
              </a:rPr>
              <a:t>Angular 1 was released in October 2010</a:t>
            </a:r>
            <a:r>
              <a:rPr lang="en-US" sz="2400" dirty="0">
                <a:latin typeface="arial" panose="020B0604020202020204" pitchFamily="34" charset="0"/>
              </a:rPr>
              <a:t>, and by far the most popular JavaScript framework available for creating web applications. </a:t>
            </a:r>
            <a:endParaRPr lang="en-US" sz="2400" dirty="0" smtClean="0">
              <a:latin typeface="arial" panose="020B0604020202020204" pitchFamily="34" charset="0"/>
            </a:endParaRPr>
          </a:p>
          <a:p>
            <a:r>
              <a:rPr lang="en-US" sz="2400" dirty="0" smtClean="0">
                <a:latin typeface="arial" panose="020B0604020202020204" pitchFamily="34" charset="0"/>
              </a:rPr>
              <a:t>Many </a:t>
            </a:r>
            <a:r>
              <a:rPr lang="en-US" sz="2400" dirty="0">
                <a:latin typeface="arial" panose="020B0604020202020204" pitchFamily="34" charset="0"/>
              </a:rPr>
              <a:t>developers are already using Angular 1, so the obvious question that comes to our mind is why should we use Angular 2.</a:t>
            </a:r>
            <a:r>
              <a:rPr lang="en-US" sz="2400" dirty="0">
                <a:latin typeface="Arial" panose="020B0604020202020204" pitchFamily="34" charset="0"/>
              </a:rPr>
              <a:t> </a:t>
            </a:r>
            <a:br>
              <a:rPr lang="en-US" sz="2400" dirty="0">
                <a:latin typeface="Arial" panose="020B0604020202020204" pitchFamily="34" charset="0"/>
              </a:rPr>
            </a:br>
            <a:r>
              <a:rPr lang="en-US" sz="2400" dirty="0">
                <a:latin typeface="Arial" panose="020B0604020202020204" pitchFamily="34" charset="0"/>
              </a:rPr>
              <a:t/>
            </a:r>
            <a:br>
              <a:rPr lang="en-US" sz="2400" dirty="0">
                <a:latin typeface="Arial" panose="020B0604020202020204" pitchFamily="34" charset="0"/>
              </a:rPr>
            </a:br>
            <a:r>
              <a:rPr lang="en-US" sz="2400" b="1" dirty="0">
                <a:latin typeface="arial" panose="020B0604020202020204" pitchFamily="34" charset="0"/>
              </a:rPr>
              <a:t>Angular 2 is not a simple upgrade from angular 1</a:t>
            </a:r>
            <a:r>
              <a:rPr lang="en-US" sz="2400" dirty="0">
                <a:latin typeface="arial" panose="020B0604020202020204" pitchFamily="34" charset="0"/>
              </a:rPr>
              <a:t>. </a:t>
            </a:r>
            <a:endParaRPr lang="en-US" sz="2400" dirty="0" smtClean="0">
              <a:latin typeface="arial" panose="020B0604020202020204" pitchFamily="34" charset="0"/>
            </a:endParaRPr>
          </a:p>
          <a:p>
            <a:r>
              <a:rPr lang="en-US" sz="2400" dirty="0" smtClean="0">
                <a:latin typeface="arial" panose="020B0604020202020204" pitchFamily="34" charset="0"/>
              </a:rPr>
              <a:t>Angular </a:t>
            </a:r>
            <a:r>
              <a:rPr lang="en-US" sz="2400" dirty="0">
                <a:latin typeface="arial" panose="020B0604020202020204" pitchFamily="34" charset="0"/>
              </a:rPr>
              <a:t>2 is completely rewritten, so it has lot of improvements when compared with Angular 1</a:t>
            </a:r>
            <a:r>
              <a:rPr lang="en-US" sz="2400" dirty="0" smtClean="0">
                <a:latin typeface="arial" panose="020B0604020202020204" pitchFamily="34" charset="0"/>
              </a:rPr>
              <a:t>.</a:t>
            </a:r>
          </a:p>
          <a:p>
            <a:endParaRPr lang="en-US" sz="2400" dirty="0">
              <a:latin typeface="arial" panose="020B0604020202020204" pitchFamily="34" charset="0"/>
            </a:endParaRPr>
          </a:p>
          <a:p>
            <a:endParaRPr lang="en-US" sz="2400" dirty="0" smtClean="0">
              <a:latin typeface="arial" panose="020B0604020202020204" pitchFamily="34" charset="0"/>
            </a:endParaRPr>
          </a:p>
          <a:p>
            <a:r>
              <a:rPr lang="en-US" sz="2400" dirty="0" smtClean="0">
                <a:latin typeface="arial" panose="020B0604020202020204" pitchFamily="34" charset="0"/>
              </a:rPr>
              <a:t> </a:t>
            </a:r>
            <a:r>
              <a:rPr lang="en-US" sz="2400" dirty="0">
                <a:latin typeface="arial" panose="020B0604020202020204" pitchFamily="34" charset="0"/>
              </a:rPr>
              <a:t>Let's look at a few of these improvements.</a:t>
            </a:r>
            <a:r>
              <a:rPr lang="en-US" sz="2400" dirty="0">
                <a:latin typeface="Arial" panose="020B0604020202020204" pitchFamily="34" charset="0"/>
              </a:rPr>
              <a:t> </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3024479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2937" y="801687"/>
            <a:ext cx="10300855" cy="570071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54794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6452" y="361434"/>
            <a:ext cx="3623108" cy="461665"/>
          </a:xfrm>
          <a:prstGeom prst="rect">
            <a:avLst/>
          </a:prstGeom>
        </p:spPr>
        <p:txBody>
          <a:bodyPr wrap="none">
            <a:spAutoFit/>
          </a:bodyPr>
          <a:lstStyle/>
          <a:p>
            <a:r>
              <a:rPr lang="en-US" sz="2400" b="1" dirty="0">
                <a:solidFill>
                  <a:srgbClr val="FFC000"/>
                </a:solidFill>
                <a:latin typeface="Arial" panose="020B0604020202020204" pitchFamily="34" charset="0"/>
              </a:rPr>
              <a:t>template </a:t>
            </a:r>
            <a:r>
              <a:rPr lang="en-US" sz="2400" b="1" dirty="0" err="1">
                <a:solidFill>
                  <a:srgbClr val="FFC000"/>
                </a:solidFill>
                <a:latin typeface="Arial" panose="020B0604020202020204" pitchFamily="34" charset="0"/>
              </a:rPr>
              <a:t>vs</a:t>
            </a:r>
            <a:r>
              <a:rPr lang="en-US" sz="2400" b="1" dirty="0">
                <a:solidFill>
                  <a:srgbClr val="FFC000"/>
                </a:solidFill>
                <a:latin typeface="Arial" panose="020B0604020202020204" pitchFamily="34" charset="0"/>
              </a:rPr>
              <a:t> </a:t>
            </a:r>
            <a:r>
              <a:rPr lang="en-US" sz="2400" b="1" dirty="0" err="1">
                <a:solidFill>
                  <a:srgbClr val="FFC000"/>
                </a:solidFill>
                <a:latin typeface="Arial" panose="020B0604020202020204" pitchFamily="34" charset="0"/>
              </a:rPr>
              <a:t>templateurl</a:t>
            </a:r>
            <a:endParaRPr lang="en-US" sz="2400" b="1" dirty="0">
              <a:solidFill>
                <a:srgbClr val="FFC000"/>
              </a:solidFill>
              <a:effectLst/>
              <a:latin typeface="Arial" panose="020B0604020202020204" pitchFamily="34" charset="0"/>
            </a:endParaRPr>
          </a:p>
        </p:txBody>
      </p:sp>
      <p:sp>
        <p:nvSpPr>
          <p:cNvPr id="3" name="Rectangle 2"/>
          <p:cNvSpPr/>
          <p:nvPr/>
        </p:nvSpPr>
        <p:spPr>
          <a:xfrm>
            <a:off x="538078" y="1110734"/>
            <a:ext cx="1257588" cy="646331"/>
          </a:xfrm>
          <a:prstGeom prst="rect">
            <a:avLst/>
          </a:prstGeom>
        </p:spPr>
        <p:txBody>
          <a:bodyPr wrap="none">
            <a:spAutoFit/>
          </a:bodyPr>
          <a:lstStyle/>
          <a:p>
            <a:r>
              <a:rPr lang="en-US" b="1" dirty="0" smtClean="0">
                <a:solidFill>
                  <a:srgbClr val="FFFF00"/>
                </a:solidFill>
                <a:latin typeface="arial" panose="020B0604020202020204" pitchFamily="34" charset="0"/>
              </a:rPr>
              <a:t>Template:</a:t>
            </a:r>
          </a:p>
          <a:p>
            <a:endParaRPr lang="en-US" dirty="0">
              <a:solidFill>
                <a:srgbClr val="FFFF00"/>
              </a:solidFill>
            </a:endParaRPr>
          </a:p>
        </p:txBody>
      </p:sp>
      <p:sp>
        <p:nvSpPr>
          <p:cNvPr id="6" name="Rectangle 5"/>
          <p:cNvSpPr/>
          <p:nvPr/>
        </p:nvSpPr>
        <p:spPr>
          <a:xfrm>
            <a:off x="1916750" y="1433899"/>
            <a:ext cx="9703750" cy="3108543"/>
          </a:xfrm>
          <a:prstGeom prst="rect">
            <a:avLst/>
          </a:prstGeom>
        </p:spPr>
        <p:txBody>
          <a:bodyPr wrap="square">
            <a:spAutoFit/>
          </a:bodyPr>
          <a:lstStyle/>
          <a:p>
            <a:r>
              <a:rPr lang="en-US" sz="2800" b="1" dirty="0">
                <a:latin typeface="arial" panose="020B0604020202020204" pitchFamily="34" charset="0"/>
              </a:rPr>
              <a:t>template: '&lt;h1&gt;Hello {{name }}&lt;/h1</a:t>
            </a:r>
            <a:r>
              <a:rPr lang="en-US" sz="2800" b="1" dirty="0" smtClean="0">
                <a:latin typeface="arial" panose="020B0604020202020204" pitchFamily="34" charset="0"/>
              </a:rPr>
              <a:t>&gt;‘</a:t>
            </a:r>
          </a:p>
          <a:p>
            <a:r>
              <a:rPr lang="en-US" sz="2800" b="1" dirty="0" smtClean="0">
                <a:latin typeface="arial" panose="020B0604020202020204" pitchFamily="34" charset="0"/>
              </a:rPr>
              <a:t>		OR</a:t>
            </a:r>
            <a:endParaRPr lang="en-US" sz="2800" b="1" dirty="0">
              <a:latin typeface="arial" panose="020B0604020202020204" pitchFamily="34" charset="0"/>
            </a:endParaRPr>
          </a:p>
          <a:p>
            <a:r>
              <a:rPr lang="en-US" sz="2800" b="1" dirty="0"/>
              <a:t>template: "&lt;h1&gt;Hello {{name }}&lt;/h1</a:t>
            </a:r>
            <a:r>
              <a:rPr lang="en-US" sz="2800" b="1" dirty="0" smtClean="0"/>
              <a:t>&gt;“</a:t>
            </a:r>
          </a:p>
          <a:p>
            <a:r>
              <a:rPr lang="en-US" sz="2800" b="1" dirty="0" smtClean="0"/>
              <a:t>		OR</a:t>
            </a:r>
            <a:endParaRPr lang="en-US" sz="2800" b="1" dirty="0"/>
          </a:p>
          <a:p>
            <a:r>
              <a:rPr lang="pt-BR" sz="2800" b="1" dirty="0"/>
              <a:t>template: `&lt;h1&gt;</a:t>
            </a:r>
            <a:r>
              <a:rPr lang="pt-BR" sz="2800" b="1" dirty="0"/>
              <a:t/>
            </a:r>
            <a:br>
              <a:rPr lang="pt-BR" sz="2800" b="1" dirty="0"/>
            </a:br>
            <a:r>
              <a:rPr lang="pt-BR" sz="2800" b="1" dirty="0"/>
              <a:t>                      Hello {{name }}</a:t>
            </a:r>
            <a:r>
              <a:rPr lang="pt-BR" sz="2800" b="1" dirty="0"/>
              <a:t/>
            </a:r>
            <a:br>
              <a:rPr lang="pt-BR" sz="2800" b="1" dirty="0"/>
            </a:br>
            <a:r>
              <a:rPr lang="pt-BR" sz="2800" b="1" dirty="0"/>
              <a:t>                &lt;/h1&gt;`</a:t>
            </a:r>
            <a:endParaRPr lang="en-US" sz="2800" b="1" dirty="0"/>
          </a:p>
        </p:txBody>
      </p:sp>
      <p:sp>
        <p:nvSpPr>
          <p:cNvPr id="7" name="Rectangle 6"/>
          <p:cNvSpPr/>
          <p:nvPr/>
        </p:nvSpPr>
        <p:spPr>
          <a:xfrm>
            <a:off x="342900" y="5051336"/>
            <a:ext cx="10401300" cy="923330"/>
          </a:xfrm>
          <a:prstGeom prst="rect">
            <a:avLst/>
          </a:prstGeom>
        </p:spPr>
        <p:txBody>
          <a:bodyPr wrap="square">
            <a:spAutoFit/>
          </a:bodyPr>
          <a:lstStyle/>
          <a:p>
            <a:r>
              <a:rPr lang="en-US" dirty="0">
                <a:latin typeface="arial" panose="020B0604020202020204" pitchFamily="34" charset="0"/>
              </a:rPr>
              <a:t>If you have the HTML in more than one line, then you have to use </a:t>
            </a:r>
            <a:r>
              <a:rPr lang="en-US" dirty="0" err="1">
                <a:latin typeface="arial" panose="020B0604020202020204" pitchFamily="34" charset="0"/>
              </a:rPr>
              <a:t>backticks</a:t>
            </a:r>
            <a:r>
              <a:rPr lang="en-US" dirty="0">
                <a:latin typeface="arial" panose="020B0604020202020204" pitchFamily="34" charset="0"/>
              </a:rPr>
              <a:t> instead of single or double quotes as shown below. </a:t>
            </a:r>
            <a:endParaRPr lang="en-US" dirty="0" smtClean="0">
              <a:latin typeface="arial" panose="020B0604020202020204" pitchFamily="34" charset="0"/>
            </a:endParaRPr>
          </a:p>
          <a:p>
            <a:r>
              <a:rPr lang="en-US" dirty="0" smtClean="0">
                <a:latin typeface="arial" panose="020B0604020202020204" pitchFamily="34" charset="0"/>
              </a:rPr>
              <a:t>If </a:t>
            </a:r>
            <a:r>
              <a:rPr lang="en-US" dirty="0">
                <a:latin typeface="arial" panose="020B0604020202020204" pitchFamily="34" charset="0"/>
              </a:rPr>
              <a:t>you use single or double quotes instead of </a:t>
            </a:r>
            <a:r>
              <a:rPr lang="en-US" dirty="0" err="1">
                <a:latin typeface="arial" panose="020B0604020202020204" pitchFamily="34" charset="0"/>
              </a:rPr>
              <a:t>backticks</a:t>
            </a:r>
            <a:r>
              <a:rPr lang="en-US" dirty="0">
                <a:latin typeface="arial" panose="020B0604020202020204" pitchFamily="34" charset="0"/>
              </a:rPr>
              <a:t> you will get an error.</a:t>
            </a:r>
            <a:endParaRPr lang="en-US" dirty="0"/>
          </a:p>
        </p:txBody>
      </p:sp>
    </p:spTree>
    <p:extLst>
      <p:ext uri="{BB962C8B-B14F-4D97-AF65-F5344CB8AC3E}">
        <p14:creationId xmlns:p14="http://schemas.microsoft.com/office/powerpoint/2010/main" val="255432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6452" y="361434"/>
            <a:ext cx="3623108" cy="461665"/>
          </a:xfrm>
          <a:prstGeom prst="rect">
            <a:avLst/>
          </a:prstGeom>
        </p:spPr>
        <p:txBody>
          <a:bodyPr wrap="none">
            <a:spAutoFit/>
          </a:bodyPr>
          <a:lstStyle/>
          <a:p>
            <a:r>
              <a:rPr lang="en-US" sz="2400" b="1" dirty="0">
                <a:solidFill>
                  <a:srgbClr val="FFC000"/>
                </a:solidFill>
                <a:latin typeface="Arial" panose="020B0604020202020204" pitchFamily="34" charset="0"/>
              </a:rPr>
              <a:t>template </a:t>
            </a:r>
            <a:r>
              <a:rPr lang="en-US" sz="2400" b="1" dirty="0" err="1">
                <a:solidFill>
                  <a:srgbClr val="FFC000"/>
                </a:solidFill>
                <a:latin typeface="Arial" panose="020B0604020202020204" pitchFamily="34" charset="0"/>
              </a:rPr>
              <a:t>vs</a:t>
            </a:r>
            <a:r>
              <a:rPr lang="en-US" sz="2400" b="1" dirty="0">
                <a:solidFill>
                  <a:srgbClr val="FFC000"/>
                </a:solidFill>
                <a:latin typeface="Arial" panose="020B0604020202020204" pitchFamily="34" charset="0"/>
              </a:rPr>
              <a:t> </a:t>
            </a:r>
            <a:r>
              <a:rPr lang="en-US" sz="2400" b="1" dirty="0" err="1">
                <a:solidFill>
                  <a:srgbClr val="FFC000"/>
                </a:solidFill>
                <a:latin typeface="Arial" panose="020B0604020202020204" pitchFamily="34" charset="0"/>
              </a:rPr>
              <a:t>templateurl</a:t>
            </a:r>
            <a:endParaRPr lang="en-US" sz="2400" b="1" dirty="0">
              <a:solidFill>
                <a:srgbClr val="FFC000"/>
              </a:solidFill>
              <a:effectLst/>
              <a:latin typeface="Arial" panose="020B0604020202020204" pitchFamily="34" charset="0"/>
            </a:endParaRPr>
          </a:p>
        </p:txBody>
      </p:sp>
      <p:sp>
        <p:nvSpPr>
          <p:cNvPr id="3" name="Rectangle 2"/>
          <p:cNvSpPr/>
          <p:nvPr/>
        </p:nvSpPr>
        <p:spPr>
          <a:xfrm>
            <a:off x="292100" y="974804"/>
            <a:ext cx="1552541" cy="646331"/>
          </a:xfrm>
          <a:prstGeom prst="rect">
            <a:avLst/>
          </a:prstGeom>
        </p:spPr>
        <p:txBody>
          <a:bodyPr wrap="none">
            <a:spAutoFit/>
          </a:bodyPr>
          <a:lstStyle/>
          <a:p>
            <a:r>
              <a:rPr lang="en-US" b="1" dirty="0" err="1" smtClean="0">
                <a:solidFill>
                  <a:srgbClr val="FFFF00"/>
                </a:solidFill>
                <a:latin typeface="arial" panose="020B0604020202020204" pitchFamily="34" charset="0"/>
              </a:rPr>
              <a:t>Templateurl</a:t>
            </a:r>
            <a:r>
              <a:rPr lang="en-US" b="1" dirty="0" smtClean="0">
                <a:solidFill>
                  <a:srgbClr val="FFFF00"/>
                </a:solidFill>
                <a:latin typeface="arial" panose="020B0604020202020204" pitchFamily="34" charset="0"/>
              </a:rPr>
              <a:t>:</a:t>
            </a:r>
          </a:p>
          <a:p>
            <a:endParaRPr lang="en-US" dirty="0">
              <a:solidFill>
                <a:srgbClr val="FFFF00"/>
              </a:solidFill>
            </a:endParaRPr>
          </a:p>
        </p:txBody>
      </p:sp>
      <p:sp>
        <p:nvSpPr>
          <p:cNvPr id="4" name="Rectangle 3"/>
          <p:cNvSpPr/>
          <p:nvPr/>
        </p:nvSpPr>
        <p:spPr>
          <a:xfrm>
            <a:off x="292100" y="1621135"/>
            <a:ext cx="10528300" cy="646331"/>
          </a:xfrm>
          <a:prstGeom prst="rect">
            <a:avLst/>
          </a:prstGeom>
        </p:spPr>
        <p:txBody>
          <a:bodyPr wrap="square">
            <a:spAutoFit/>
          </a:bodyPr>
          <a:lstStyle/>
          <a:p>
            <a:r>
              <a:rPr lang="en-US" dirty="0">
                <a:latin typeface="arial" panose="020B0604020202020204" pitchFamily="34" charset="0"/>
              </a:rPr>
              <a:t>Instead of using an inline view template, you can have it in a separate HTML file. Here are the steps to have the view template in a separate HTML file</a:t>
            </a:r>
            <a:endParaRPr lang="en-US" dirty="0"/>
          </a:p>
        </p:txBody>
      </p:sp>
      <p:pic>
        <p:nvPicPr>
          <p:cNvPr id="5" name="Picture 4"/>
          <p:cNvPicPr>
            <a:picLocks noChangeAspect="1"/>
          </p:cNvPicPr>
          <p:nvPr/>
        </p:nvPicPr>
        <p:blipFill>
          <a:blip r:embed="rId2"/>
          <a:stretch>
            <a:fillRect/>
          </a:stretch>
        </p:blipFill>
        <p:spPr>
          <a:xfrm>
            <a:off x="1068370" y="2419171"/>
            <a:ext cx="8181975" cy="2466975"/>
          </a:xfrm>
          <a:prstGeom prst="rect">
            <a:avLst/>
          </a:prstGeom>
        </p:spPr>
      </p:pic>
    </p:spTree>
    <p:extLst>
      <p:ext uri="{BB962C8B-B14F-4D97-AF65-F5344CB8AC3E}">
        <p14:creationId xmlns:p14="http://schemas.microsoft.com/office/powerpoint/2010/main" val="940592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6452" y="361434"/>
            <a:ext cx="3623108" cy="461665"/>
          </a:xfrm>
          <a:prstGeom prst="rect">
            <a:avLst/>
          </a:prstGeom>
        </p:spPr>
        <p:txBody>
          <a:bodyPr wrap="none">
            <a:spAutoFit/>
          </a:bodyPr>
          <a:lstStyle/>
          <a:p>
            <a:r>
              <a:rPr lang="en-US" sz="2400" b="1" dirty="0">
                <a:solidFill>
                  <a:srgbClr val="FFC000"/>
                </a:solidFill>
                <a:latin typeface="Arial" panose="020B0604020202020204" pitchFamily="34" charset="0"/>
              </a:rPr>
              <a:t>template </a:t>
            </a:r>
            <a:r>
              <a:rPr lang="en-US" sz="2400" b="1" dirty="0" err="1">
                <a:solidFill>
                  <a:srgbClr val="FFC000"/>
                </a:solidFill>
                <a:latin typeface="Arial" panose="020B0604020202020204" pitchFamily="34" charset="0"/>
              </a:rPr>
              <a:t>vs</a:t>
            </a:r>
            <a:r>
              <a:rPr lang="en-US" sz="2400" b="1" dirty="0">
                <a:solidFill>
                  <a:srgbClr val="FFC000"/>
                </a:solidFill>
                <a:latin typeface="Arial" panose="020B0604020202020204" pitchFamily="34" charset="0"/>
              </a:rPr>
              <a:t> </a:t>
            </a:r>
            <a:r>
              <a:rPr lang="en-US" sz="2400" b="1" dirty="0" err="1">
                <a:solidFill>
                  <a:srgbClr val="FFC000"/>
                </a:solidFill>
                <a:latin typeface="Arial" panose="020B0604020202020204" pitchFamily="34" charset="0"/>
              </a:rPr>
              <a:t>templateurl</a:t>
            </a:r>
            <a:endParaRPr lang="en-US" sz="2400" b="1" dirty="0">
              <a:solidFill>
                <a:srgbClr val="FFC000"/>
              </a:solidFill>
              <a:effectLst/>
              <a:latin typeface="Arial" panose="020B0604020202020204" pitchFamily="34" charset="0"/>
            </a:endParaRPr>
          </a:p>
        </p:txBody>
      </p:sp>
      <p:sp>
        <p:nvSpPr>
          <p:cNvPr id="3" name="Rectangle 2"/>
          <p:cNvSpPr/>
          <p:nvPr/>
        </p:nvSpPr>
        <p:spPr>
          <a:xfrm>
            <a:off x="444500" y="1185039"/>
            <a:ext cx="10109200" cy="4031873"/>
          </a:xfrm>
          <a:prstGeom prst="rect">
            <a:avLst/>
          </a:prstGeom>
        </p:spPr>
        <p:txBody>
          <a:bodyPr wrap="square">
            <a:spAutoFit/>
          </a:bodyPr>
          <a:lstStyle/>
          <a:p>
            <a:r>
              <a:rPr lang="en-US" sz="2400" b="1" u="sng" dirty="0">
                <a:latin typeface="arial" panose="020B0604020202020204" pitchFamily="34" charset="0"/>
              </a:rPr>
              <a:t>With an inline template</a:t>
            </a:r>
            <a:r>
              <a:rPr lang="en-US" sz="2400" u="sng" dirty="0">
                <a:latin typeface="arial" panose="020B0604020202020204" pitchFamily="34" charset="0"/>
              </a:rPr>
              <a:t> </a:t>
            </a:r>
          </a:p>
          <a:p>
            <a:endParaRPr lang="en-US" sz="2400" u="sng" dirty="0" smtClean="0">
              <a:latin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rPr>
              <a:t>We </a:t>
            </a:r>
            <a:r>
              <a:rPr lang="en-US" sz="2000" dirty="0">
                <a:latin typeface="arial" panose="020B0604020202020204" pitchFamily="34" charset="0"/>
              </a:rPr>
              <a:t>loose Visual Studio editor </a:t>
            </a:r>
            <a:r>
              <a:rPr lang="en-US" sz="2000" dirty="0" smtClean="0">
                <a:latin typeface="arial" panose="020B0604020202020204" pitchFamily="34" charset="0"/>
              </a:rPr>
              <a:t>intelligence, </a:t>
            </a:r>
            <a:r>
              <a:rPr lang="en-US" sz="2000" dirty="0">
                <a:latin typeface="arial" panose="020B0604020202020204" pitchFamily="34" charset="0"/>
              </a:rPr>
              <a:t>code-completion and formatting </a:t>
            </a:r>
            <a:r>
              <a:rPr lang="en-US" sz="2000" dirty="0" smtClean="0">
                <a:latin typeface="arial" panose="020B0604020202020204" pitchFamily="34" charset="0"/>
              </a:rPr>
              <a:t>features.</a:t>
            </a:r>
            <a:endParaRPr lang="en-US" sz="2000" dirty="0" smtClean="0">
              <a:latin typeface="Arial" panose="020B0604020202020204" pitchFamily="34" charset="0"/>
            </a:endParaRPr>
          </a:p>
          <a:p>
            <a:pPr marL="342900" indent="-342900">
              <a:buFont typeface="Arial" panose="020B0604020202020204" pitchFamily="34" charset="0"/>
              <a:buChar char="•"/>
            </a:pPr>
            <a:r>
              <a:rPr lang="en-US" sz="2000" dirty="0" err="1" smtClean="0">
                <a:latin typeface="arial" panose="020B0604020202020204" pitchFamily="34" charset="0"/>
              </a:rPr>
              <a:t>TypeScript</a:t>
            </a:r>
            <a:r>
              <a:rPr lang="en-US" sz="2000" dirty="0" smtClean="0">
                <a:latin typeface="arial" panose="020B0604020202020204" pitchFamily="34" charset="0"/>
              </a:rPr>
              <a:t> </a:t>
            </a:r>
            <a:r>
              <a:rPr lang="en-US" sz="2000" dirty="0">
                <a:latin typeface="arial" panose="020B0604020202020204" pitchFamily="34" charset="0"/>
              </a:rPr>
              <a:t>code is not easier to read and understand when it is mixed with the inline template HTML</a:t>
            </a:r>
            <a:r>
              <a:rPr lang="en-US" sz="2000" dirty="0" smtClean="0">
                <a:latin typeface="arial" panose="020B0604020202020204" pitchFamily="34" charset="0"/>
              </a:rPr>
              <a:t>.</a:t>
            </a:r>
          </a:p>
          <a:p>
            <a:endParaRPr lang="en-US" sz="2000" dirty="0">
              <a:latin typeface="Arial" panose="020B0604020202020204" pitchFamily="34" charset="0"/>
            </a:endParaRPr>
          </a:p>
          <a:p>
            <a:r>
              <a:rPr lang="en-US" sz="2400" b="1" u="sng" dirty="0">
                <a:latin typeface="arial" panose="020B0604020202020204" pitchFamily="34" charset="0"/>
              </a:rPr>
              <a:t>With an external view </a:t>
            </a:r>
            <a:r>
              <a:rPr lang="en-US" sz="2400" b="1" u="sng" dirty="0" smtClean="0">
                <a:latin typeface="arial" panose="020B0604020202020204" pitchFamily="34" charset="0"/>
              </a:rPr>
              <a:t>template</a:t>
            </a:r>
          </a:p>
          <a:p>
            <a:endParaRPr lang="en-US" sz="2400" b="1" u="sng" dirty="0" smtClean="0">
              <a:latin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rPr>
              <a:t>We </a:t>
            </a:r>
            <a:r>
              <a:rPr lang="en-US" sz="2000" dirty="0">
                <a:latin typeface="arial" panose="020B0604020202020204" pitchFamily="34" charset="0"/>
              </a:rPr>
              <a:t>have Visual Studio editor </a:t>
            </a:r>
            <a:r>
              <a:rPr lang="en-US" sz="2000" dirty="0" smtClean="0">
                <a:latin typeface="arial" panose="020B0604020202020204" pitchFamily="34" charset="0"/>
              </a:rPr>
              <a:t>intelligence, </a:t>
            </a:r>
            <a:r>
              <a:rPr lang="en-US" sz="2000" dirty="0">
                <a:latin typeface="arial" panose="020B0604020202020204" pitchFamily="34" charset="0"/>
              </a:rPr>
              <a:t>code-completion and formatting features and </a:t>
            </a:r>
            <a:endParaRPr lang="en-US" sz="2000" dirty="0" smtClean="0">
              <a:latin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rPr>
              <a:t>Not </a:t>
            </a:r>
            <a:r>
              <a:rPr lang="en-US" sz="2000" dirty="0">
                <a:latin typeface="arial" panose="020B0604020202020204" pitchFamily="34" charset="0"/>
              </a:rPr>
              <a:t>only the code in "</a:t>
            </a:r>
            <a:r>
              <a:rPr lang="en-US" sz="2000" dirty="0" err="1">
                <a:latin typeface="arial" panose="020B0604020202020204" pitchFamily="34" charset="0"/>
              </a:rPr>
              <a:t>app.component.ts</a:t>
            </a:r>
            <a:r>
              <a:rPr lang="en-US" sz="2000" dirty="0">
                <a:latin typeface="arial" panose="020B0604020202020204" pitchFamily="34" charset="0"/>
              </a:rPr>
              <a:t>" is clean, it is also easier to read and understand</a:t>
            </a: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3332086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668" y="247134"/>
            <a:ext cx="5040162" cy="523220"/>
          </a:xfrm>
          <a:prstGeom prst="rect">
            <a:avLst/>
          </a:prstGeom>
        </p:spPr>
        <p:txBody>
          <a:bodyPr wrap="none">
            <a:spAutoFit/>
          </a:bodyPr>
          <a:lstStyle/>
          <a:p>
            <a:r>
              <a:rPr lang="en-US" sz="2800" b="1" dirty="0" smtClean="0">
                <a:solidFill>
                  <a:srgbClr val="FFC000"/>
                </a:solidFill>
                <a:latin typeface="Arial" panose="020B0604020202020204" pitchFamily="34" charset="0"/>
              </a:rPr>
              <a:t>Angular </a:t>
            </a:r>
            <a:r>
              <a:rPr lang="en-US" sz="2800" b="1" dirty="0">
                <a:solidFill>
                  <a:srgbClr val="FFC000"/>
                </a:solidFill>
                <a:latin typeface="Arial" panose="020B0604020202020204" pitchFamily="34" charset="0"/>
              </a:rPr>
              <a:t>nested components</a:t>
            </a:r>
            <a:endParaRPr lang="en-US" sz="2800" b="1" dirty="0">
              <a:solidFill>
                <a:srgbClr val="FFC000"/>
              </a:solidFill>
              <a:effectLst/>
              <a:latin typeface="Arial" panose="020B0604020202020204" pitchFamily="34" charset="0"/>
            </a:endParaRPr>
          </a:p>
        </p:txBody>
      </p:sp>
      <p:sp>
        <p:nvSpPr>
          <p:cNvPr id="3" name="Rectangle 2"/>
          <p:cNvSpPr/>
          <p:nvPr/>
        </p:nvSpPr>
        <p:spPr>
          <a:xfrm>
            <a:off x="825500" y="1231037"/>
            <a:ext cx="10325100" cy="4401205"/>
          </a:xfrm>
          <a:prstGeom prst="rect">
            <a:avLst/>
          </a:prstGeom>
        </p:spPr>
        <p:txBody>
          <a:bodyPr wrap="square">
            <a:spAutoFit/>
          </a:bodyPr>
          <a:lstStyle/>
          <a:p>
            <a:r>
              <a:rPr lang="en-US" sz="2800" dirty="0">
                <a:latin typeface="arial" panose="020B0604020202020204" pitchFamily="34" charset="0"/>
              </a:rPr>
              <a:t>As we already know Angular </a:t>
            </a:r>
            <a:r>
              <a:rPr lang="en-US" sz="2800" dirty="0" smtClean="0">
                <a:latin typeface="arial" panose="020B0604020202020204" pitchFamily="34" charset="0"/>
              </a:rPr>
              <a:t> </a:t>
            </a:r>
            <a:r>
              <a:rPr lang="en-US" sz="2800" dirty="0">
                <a:latin typeface="arial" panose="020B0604020202020204" pitchFamily="34" charset="0"/>
              </a:rPr>
              <a:t>is all about components. </a:t>
            </a:r>
            <a:endParaRPr lang="en-US" sz="2800" dirty="0" smtClean="0">
              <a:latin typeface="arial" panose="020B0604020202020204" pitchFamily="34" charset="0"/>
            </a:endParaRPr>
          </a:p>
          <a:p>
            <a:endParaRPr lang="en-US" sz="2800" dirty="0">
              <a:latin typeface="arial" panose="020B0604020202020204" pitchFamily="34" charset="0"/>
            </a:endParaRPr>
          </a:p>
          <a:p>
            <a:r>
              <a:rPr lang="en-US" sz="2800" dirty="0" smtClean="0">
                <a:latin typeface="arial" panose="020B0604020202020204" pitchFamily="34" charset="0"/>
              </a:rPr>
              <a:t>A </a:t>
            </a:r>
            <a:r>
              <a:rPr lang="en-US" sz="2800" dirty="0">
                <a:latin typeface="arial" panose="020B0604020202020204" pitchFamily="34" charset="0"/>
              </a:rPr>
              <a:t>component in Angular allows us to create a reusable UI widget. </a:t>
            </a:r>
            <a:endParaRPr lang="en-US" sz="2800" dirty="0" smtClean="0">
              <a:latin typeface="arial" panose="020B0604020202020204" pitchFamily="34" charset="0"/>
            </a:endParaRPr>
          </a:p>
          <a:p>
            <a:endParaRPr lang="en-US" sz="2800" dirty="0">
              <a:latin typeface="arial" panose="020B0604020202020204" pitchFamily="34" charset="0"/>
            </a:endParaRPr>
          </a:p>
          <a:p>
            <a:r>
              <a:rPr lang="en-US" sz="2800" dirty="0" smtClean="0">
                <a:latin typeface="arial" panose="020B0604020202020204" pitchFamily="34" charset="0"/>
              </a:rPr>
              <a:t>A </a:t>
            </a:r>
            <a:r>
              <a:rPr lang="en-US" sz="2800" dirty="0">
                <a:latin typeface="arial" panose="020B0604020202020204" pitchFamily="34" charset="0"/>
              </a:rPr>
              <a:t>component can be used by any other component. </a:t>
            </a:r>
            <a:endParaRPr lang="en-US" sz="2800" dirty="0" smtClean="0">
              <a:latin typeface="arial" panose="020B0604020202020204" pitchFamily="34" charset="0"/>
            </a:endParaRPr>
          </a:p>
          <a:p>
            <a:endParaRPr lang="en-US" sz="2800" dirty="0">
              <a:latin typeface="arial" panose="020B0604020202020204" pitchFamily="34" charset="0"/>
            </a:endParaRPr>
          </a:p>
          <a:p>
            <a:r>
              <a:rPr lang="en-US" sz="2800" dirty="0" smtClean="0">
                <a:latin typeface="arial" panose="020B0604020202020204" pitchFamily="34" charset="0"/>
              </a:rPr>
              <a:t>Let's </a:t>
            </a:r>
            <a:r>
              <a:rPr lang="en-US" sz="2800" dirty="0">
                <a:latin typeface="arial" panose="020B0604020202020204" pitchFamily="34" charset="0"/>
              </a:rPr>
              <a:t>look at a simple example of nesting a component inside another component.</a:t>
            </a:r>
            <a:r>
              <a:rPr lang="en-US" sz="2800" dirty="0"/>
              <a:t/>
            </a:r>
            <a:br>
              <a:rPr lang="en-US" sz="2800" dirty="0"/>
            </a:br>
            <a:endParaRPr lang="en-US" sz="2800" dirty="0"/>
          </a:p>
        </p:txBody>
      </p:sp>
    </p:spTree>
    <p:extLst>
      <p:ext uri="{BB962C8B-B14F-4D97-AF65-F5344CB8AC3E}">
        <p14:creationId xmlns:p14="http://schemas.microsoft.com/office/powerpoint/2010/main" val="1089709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579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075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69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679" y="385412"/>
            <a:ext cx="11005625" cy="5940088"/>
          </a:xfrm>
          <a:prstGeom prst="rect">
            <a:avLst/>
          </a:prstGeom>
        </p:spPr>
        <p:txBody>
          <a:bodyPr wrap="square">
            <a:spAutoFit/>
          </a:bodyPr>
          <a:lstStyle/>
          <a:p>
            <a:r>
              <a:rPr lang="en-US" sz="2000" b="1" dirty="0">
                <a:solidFill>
                  <a:srgbClr val="FFFF00"/>
                </a:solidFill>
                <a:latin typeface="arial" panose="020B0604020202020204" pitchFamily="34" charset="0"/>
              </a:rPr>
              <a:t>Performance : </a:t>
            </a:r>
            <a:endParaRPr lang="en-US" sz="2000" b="1" dirty="0" smtClean="0">
              <a:solidFill>
                <a:srgbClr val="FFFF00"/>
              </a:solidFill>
              <a:latin typeface="arial" panose="020B0604020202020204" pitchFamily="34" charset="0"/>
            </a:endParaRPr>
          </a:p>
          <a:p>
            <a:r>
              <a:rPr lang="en-US" sz="2000" b="1" dirty="0" smtClean="0">
                <a:latin typeface="arial" panose="020B0604020202020204" pitchFamily="34" charset="0"/>
              </a:rPr>
              <a:t>From </a:t>
            </a:r>
            <a:r>
              <a:rPr lang="en-US" sz="2000" b="1" dirty="0">
                <a:latin typeface="arial" panose="020B0604020202020204" pitchFamily="34" charset="0"/>
              </a:rPr>
              <a:t>a performance standpoint, Angular 2 has faster initial loads, change detection, and improved rendering time. </a:t>
            </a:r>
            <a:r>
              <a:rPr lang="en-US" sz="2000" b="1" dirty="0" smtClean="0">
                <a:latin typeface="arial" panose="020B0604020202020204" pitchFamily="34" charset="0"/>
              </a:rPr>
              <a:t>Not </a:t>
            </a:r>
            <a:r>
              <a:rPr lang="en-US" sz="2000" b="1" dirty="0">
                <a:latin typeface="arial" panose="020B0604020202020204" pitchFamily="34" charset="0"/>
              </a:rPr>
              <a:t>just performance, we also have improved modularity, Dependency injection and testability. </a:t>
            </a:r>
            <a:r>
              <a:rPr lang="en-US" sz="2000" b="1" dirty="0" smtClean="0">
                <a:latin typeface="arial" panose="020B0604020202020204" pitchFamily="34" charset="0"/>
              </a:rPr>
              <a:t>According </a:t>
            </a:r>
            <a:r>
              <a:rPr lang="en-US" sz="2000" b="1" dirty="0">
                <a:latin typeface="arial" panose="020B0604020202020204" pitchFamily="34" charset="0"/>
              </a:rPr>
              <a:t>to angular conference </a:t>
            </a:r>
            <a:r>
              <a:rPr lang="en-US" sz="2000" b="1" dirty="0" err="1">
                <a:latin typeface="arial" panose="020B0604020202020204" pitchFamily="34" charset="0"/>
              </a:rPr>
              <a:t>meetup</a:t>
            </a:r>
            <a:r>
              <a:rPr lang="en-US" sz="2000" b="1" dirty="0">
                <a:latin typeface="arial" panose="020B0604020202020204" pitchFamily="34" charset="0"/>
              </a:rPr>
              <a:t>, Angular 2 is 5 times faster compared to </a:t>
            </a:r>
            <a:r>
              <a:rPr lang="en-US" sz="2000" b="1" dirty="0" err="1">
                <a:latin typeface="arial" panose="020B0604020202020204" pitchFamily="34" charset="0"/>
              </a:rPr>
              <a:t>AngularJS</a:t>
            </a:r>
            <a:r>
              <a:rPr lang="en-US" sz="2000" b="1" dirty="0">
                <a:latin typeface="arial" panose="020B0604020202020204" pitchFamily="34" charset="0"/>
              </a:rPr>
              <a:t> 1.</a:t>
            </a:r>
            <a:r>
              <a:rPr lang="en-US" sz="2000" b="1" dirty="0">
                <a:solidFill>
                  <a:srgbClr val="FFFF00"/>
                </a:solidFill>
                <a:latin typeface="arial" panose="020B0604020202020204" pitchFamily="34" charset="0"/>
              </a:rPr>
              <a:t> </a:t>
            </a:r>
            <a:endParaRPr lang="en-US" sz="2000" b="1" dirty="0" smtClean="0">
              <a:solidFill>
                <a:srgbClr val="FFFF00"/>
              </a:solidFill>
              <a:latin typeface="arial" panose="020B0604020202020204" pitchFamily="34" charset="0"/>
            </a:endParaRPr>
          </a:p>
          <a:p>
            <a:endParaRPr lang="en-US" sz="2000" b="1" dirty="0">
              <a:solidFill>
                <a:srgbClr val="FFFF00"/>
              </a:solidFill>
              <a:latin typeface="arial" panose="020B0604020202020204" pitchFamily="34" charset="0"/>
            </a:endParaRPr>
          </a:p>
          <a:p>
            <a:r>
              <a:rPr lang="en-US" sz="2000" b="1" dirty="0">
                <a:solidFill>
                  <a:srgbClr val="FFFF00"/>
                </a:solidFill>
              </a:rPr>
              <a:t>Mobile Support :</a:t>
            </a:r>
            <a:r>
              <a:rPr lang="en-US" sz="2000" b="1" dirty="0"/>
              <a:t> Angular 1 was not built for mobile devices. It is possible to run Angular 1 on mobile but we will have to use other frameworks. Angular 2 on the other hand is designed from the ground up with mobile support. Mobile device features and limitations like touch interfaces, limited screen real estate, and mobile hardware have all been considered in Angular 2. So with Angular 2 we can build a single application that works across mobile and desktop devices</a:t>
            </a:r>
            <a:r>
              <a:rPr lang="en-US" sz="2000" b="1" dirty="0" smtClean="0"/>
              <a:t>.</a:t>
            </a:r>
          </a:p>
          <a:p>
            <a:endParaRPr lang="en-US" sz="2000" b="1" dirty="0">
              <a:solidFill>
                <a:srgbClr val="FFFF00"/>
              </a:solidFill>
            </a:endParaRPr>
          </a:p>
          <a:p>
            <a:r>
              <a:rPr lang="en-US" sz="2000" b="1" dirty="0">
                <a:solidFill>
                  <a:srgbClr val="FFFF00"/>
                </a:solidFill>
              </a:rPr>
              <a:t>Component Based Development : </a:t>
            </a:r>
            <a:r>
              <a:rPr lang="en-US" sz="2000" b="1" dirty="0"/>
              <a:t>Component based web development is the future of web development. In Angular 2, "everything is a component". Components are the building blocks of an Angular application. The advantage of the component-based approach is that, it facilitates greater code reuse. From unit testing standpoint, the use of components make Angular2 more testable. We will discuss what a component is and how to build components with examples in detail, in our upcoming videos. </a:t>
            </a:r>
            <a:endParaRPr lang="en-US" sz="2000" b="1" dirty="0"/>
          </a:p>
        </p:txBody>
      </p:sp>
    </p:spTree>
    <p:extLst>
      <p:ext uri="{BB962C8B-B14F-4D97-AF65-F5344CB8AC3E}">
        <p14:creationId xmlns:p14="http://schemas.microsoft.com/office/powerpoint/2010/main" val="2877176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1" y="497954"/>
            <a:ext cx="11132234" cy="5632311"/>
          </a:xfrm>
          <a:prstGeom prst="rect">
            <a:avLst/>
          </a:prstGeom>
        </p:spPr>
        <p:txBody>
          <a:bodyPr wrap="square">
            <a:spAutoFit/>
          </a:bodyPr>
          <a:lstStyle/>
          <a:p>
            <a:r>
              <a:rPr lang="en-US" sz="2400" b="1" u="sng" dirty="0">
                <a:solidFill>
                  <a:srgbClr val="FFFF00"/>
                </a:solidFill>
                <a:latin typeface="arial" panose="020B0604020202020204" pitchFamily="34" charset="0"/>
              </a:rPr>
              <a:t>More language choices : </a:t>
            </a:r>
            <a:endParaRPr lang="en-US" sz="2400" b="1" u="sng" dirty="0" smtClean="0">
              <a:solidFill>
                <a:srgbClr val="FFFF00"/>
              </a:solidFill>
              <a:latin typeface="arial" panose="020B0604020202020204" pitchFamily="34" charset="0"/>
            </a:endParaRPr>
          </a:p>
          <a:p>
            <a:r>
              <a:rPr lang="en-US" sz="2400" dirty="0" smtClean="0">
                <a:latin typeface="arial" panose="020B0604020202020204" pitchFamily="34" charset="0"/>
              </a:rPr>
              <a:t>There </a:t>
            </a:r>
            <a:r>
              <a:rPr lang="en-US" sz="2400" dirty="0">
                <a:latin typeface="arial" panose="020B0604020202020204" pitchFamily="34" charset="0"/>
              </a:rPr>
              <a:t>are several languages that we can use to develop Angular applications. To name a few, we have</a:t>
            </a:r>
            <a:r>
              <a:rPr lang="en-US" sz="2400" dirty="0"/>
              <a:t/>
            </a:r>
            <a:br>
              <a:rPr lang="en-US" sz="2400" dirty="0"/>
            </a:br>
            <a:r>
              <a:rPr lang="en-US" sz="2400" dirty="0">
                <a:latin typeface="arial" panose="020B0604020202020204" pitchFamily="34" charset="0"/>
              </a:rPr>
              <a:t>1. </a:t>
            </a:r>
            <a:r>
              <a:rPr lang="en-US" sz="2400" dirty="0" err="1">
                <a:latin typeface="arial" panose="020B0604020202020204" pitchFamily="34" charset="0"/>
              </a:rPr>
              <a:t>ECMAScript</a:t>
            </a:r>
            <a:r>
              <a:rPr lang="en-US" sz="2400" dirty="0">
                <a:latin typeface="arial" panose="020B0604020202020204" pitchFamily="34" charset="0"/>
              </a:rPr>
              <a:t> 5</a:t>
            </a:r>
            <a:r>
              <a:rPr lang="en-US" sz="2400" dirty="0"/>
              <a:t/>
            </a:r>
            <a:br>
              <a:rPr lang="en-US" sz="2400" dirty="0"/>
            </a:br>
            <a:r>
              <a:rPr lang="en-US" sz="2400" dirty="0">
                <a:latin typeface="arial" panose="020B0604020202020204" pitchFamily="34" charset="0"/>
              </a:rPr>
              <a:t>2. </a:t>
            </a:r>
            <a:r>
              <a:rPr lang="en-US" sz="2400" dirty="0" err="1">
                <a:latin typeface="arial" panose="020B0604020202020204" pitchFamily="34" charset="0"/>
              </a:rPr>
              <a:t>ECMAScript</a:t>
            </a:r>
            <a:r>
              <a:rPr lang="en-US" sz="2400" dirty="0">
                <a:latin typeface="arial" panose="020B0604020202020204" pitchFamily="34" charset="0"/>
              </a:rPr>
              <a:t> 6 (also called ES 2015)</a:t>
            </a:r>
            <a:r>
              <a:rPr lang="en-US" sz="2400" dirty="0"/>
              <a:t/>
            </a:r>
            <a:br>
              <a:rPr lang="en-US" sz="2400" dirty="0"/>
            </a:br>
            <a:r>
              <a:rPr lang="en-US" sz="2400" dirty="0">
                <a:latin typeface="arial" panose="020B0604020202020204" pitchFamily="34" charset="0"/>
              </a:rPr>
              <a:t>3. </a:t>
            </a:r>
            <a:r>
              <a:rPr lang="en-US" sz="2400" dirty="0" err="1">
                <a:latin typeface="arial" panose="020B0604020202020204" pitchFamily="34" charset="0"/>
              </a:rPr>
              <a:t>TypeScript</a:t>
            </a:r>
            <a:r>
              <a:rPr lang="en-US" sz="2400" dirty="0">
                <a:latin typeface="arial" panose="020B0604020202020204" pitchFamily="34" charset="0"/>
              </a:rPr>
              <a:t> etc.</a:t>
            </a:r>
            <a:r>
              <a:rPr lang="en-US" sz="2400" dirty="0">
                <a:latin typeface="Arial" panose="020B0604020202020204" pitchFamily="34" charset="0"/>
              </a:rPr>
              <a:t> </a:t>
            </a:r>
            <a:endParaRPr lang="en-US" sz="2400" dirty="0" smtClean="0">
              <a:latin typeface="Arial" panose="020B0604020202020204" pitchFamily="34" charset="0"/>
            </a:endParaRPr>
          </a:p>
          <a:p>
            <a:endParaRPr lang="en-US" sz="2400" dirty="0" smtClean="0">
              <a:latin typeface="Arial" panose="020B0604020202020204" pitchFamily="34" charset="0"/>
            </a:endParaRPr>
          </a:p>
          <a:p>
            <a:r>
              <a:rPr lang="en-US" sz="2400" b="1" dirty="0" smtClean="0"/>
              <a:t>Besides </a:t>
            </a:r>
            <a:r>
              <a:rPr lang="en-US" sz="2400" b="1" dirty="0"/>
              <a:t>these 3 languages we can also use Dart, </a:t>
            </a:r>
            <a:r>
              <a:rPr lang="en-US" sz="2400" b="1" dirty="0" err="1"/>
              <a:t>PureScript</a:t>
            </a:r>
            <a:r>
              <a:rPr lang="en-US" sz="2400" b="1" dirty="0"/>
              <a:t>, Elm, </a:t>
            </a:r>
            <a:r>
              <a:rPr lang="en-US" sz="2400" b="1" dirty="0" err="1"/>
              <a:t>etc</a:t>
            </a:r>
            <a:r>
              <a:rPr lang="en-US" sz="2400" b="1" dirty="0"/>
              <a:t>, but among all these, </a:t>
            </a:r>
            <a:r>
              <a:rPr lang="en-US" sz="2400" b="1" dirty="0" err="1"/>
              <a:t>TypeScript</a:t>
            </a:r>
            <a:r>
              <a:rPr lang="en-US" sz="2400" b="1" dirty="0"/>
              <a:t> is the most popular language.  </a:t>
            </a:r>
            <a:r>
              <a:rPr lang="en-US" sz="2400" b="1" dirty="0"/>
              <a:t/>
            </a:r>
            <a:br>
              <a:rPr lang="en-US" sz="2400" b="1" dirty="0"/>
            </a:br>
            <a:r>
              <a:rPr lang="en-US" sz="2400" b="1" dirty="0"/>
              <a:t/>
            </a:r>
            <a:br>
              <a:rPr lang="en-US" sz="2400" b="1" dirty="0"/>
            </a:br>
            <a:r>
              <a:rPr lang="en-US" sz="2400" b="1" dirty="0"/>
              <a:t>Angular 2 itself, is built using </a:t>
            </a:r>
            <a:r>
              <a:rPr lang="en-US" sz="2400" b="1" dirty="0" err="1"/>
              <a:t>TypeScript</a:t>
            </a:r>
            <a:r>
              <a:rPr lang="en-US" sz="2400" b="1" dirty="0"/>
              <a:t>. </a:t>
            </a:r>
            <a:endParaRPr lang="en-US" sz="2400" b="1" dirty="0" smtClean="0"/>
          </a:p>
          <a:p>
            <a:r>
              <a:rPr lang="en-US" sz="2400" b="1" dirty="0" err="1" smtClean="0"/>
              <a:t>TypeScript</a:t>
            </a:r>
            <a:r>
              <a:rPr lang="en-US" sz="2400" b="1" dirty="0" smtClean="0"/>
              <a:t> </a:t>
            </a:r>
            <a:r>
              <a:rPr lang="en-US" sz="2400" b="1" dirty="0"/>
              <a:t>has great support of </a:t>
            </a:r>
            <a:r>
              <a:rPr lang="en-US" sz="2400" b="1" dirty="0" err="1"/>
              <a:t>ECMAScript</a:t>
            </a:r>
            <a:r>
              <a:rPr lang="en-US" sz="2400" b="1" dirty="0"/>
              <a:t> 6 standard</a:t>
            </a:r>
            <a:r>
              <a:rPr lang="en-US" sz="2400" b="1" dirty="0" smtClean="0"/>
              <a:t>.</a:t>
            </a:r>
          </a:p>
          <a:p>
            <a:r>
              <a:rPr lang="en-US" sz="2400" b="1" dirty="0" smtClean="0"/>
              <a:t>So </a:t>
            </a:r>
            <a:r>
              <a:rPr lang="en-US" sz="2400" b="1" dirty="0"/>
              <a:t>the obvious questions that come to our mind at this point are </a:t>
            </a:r>
            <a:r>
              <a:rPr lang="en-US" sz="2400" b="1" dirty="0"/>
              <a:t/>
            </a:r>
            <a:br>
              <a:rPr lang="en-US" sz="2400" b="1" dirty="0"/>
            </a:br>
            <a:r>
              <a:rPr lang="en-US" sz="2400" b="1" dirty="0"/>
              <a:t>1. What is </a:t>
            </a:r>
            <a:r>
              <a:rPr lang="en-US" sz="2400" b="1" dirty="0" err="1"/>
              <a:t>ECMAScript</a:t>
            </a:r>
            <a:r>
              <a:rPr lang="en-US" sz="2400" b="1" dirty="0"/>
              <a:t> </a:t>
            </a:r>
            <a:r>
              <a:rPr lang="en-US" sz="2400" b="1" dirty="0"/>
              <a:t/>
            </a:r>
            <a:br>
              <a:rPr lang="en-US" sz="2400" b="1" dirty="0"/>
            </a:br>
            <a:r>
              <a:rPr lang="en-US" sz="2400" b="1" dirty="0"/>
              <a:t>2. </a:t>
            </a:r>
            <a:r>
              <a:rPr lang="en-US" sz="2400" b="1" dirty="0" smtClean="0"/>
              <a:t>What </a:t>
            </a:r>
            <a:r>
              <a:rPr lang="en-US" sz="2400" b="1" dirty="0"/>
              <a:t>is Type Script</a:t>
            </a:r>
            <a:endParaRPr lang="en-US" sz="2400" b="1" dirty="0"/>
          </a:p>
        </p:txBody>
      </p:sp>
    </p:spTree>
    <p:extLst>
      <p:ext uri="{BB962C8B-B14F-4D97-AF65-F5344CB8AC3E}">
        <p14:creationId xmlns:p14="http://schemas.microsoft.com/office/powerpoint/2010/main" val="1986841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814" y="204882"/>
            <a:ext cx="11075963" cy="5632311"/>
          </a:xfrm>
          <a:prstGeom prst="rect">
            <a:avLst/>
          </a:prstGeom>
        </p:spPr>
        <p:txBody>
          <a:bodyPr wrap="square">
            <a:spAutoFit/>
          </a:bodyPr>
          <a:lstStyle/>
          <a:p>
            <a:r>
              <a:rPr lang="en-US" sz="2400" b="1" u="sng" dirty="0">
                <a:solidFill>
                  <a:srgbClr val="FFFF00"/>
                </a:solidFill>
                <a:latin typeface="arial" panose="020B0604020202020204" pitchFamily="34" charset="0"/>
              </a:rPr>
              <a:t>What is </a:t>
            </a:r>
            <a:r>
              <a:rPr lang="en-US" sz="2400" b="1" u="sng" dirty="0" err="1">
                <a:solidFill>
                  <a:srgbClr val="FFFF00"/>
                </a:solidFill>
                <a:latin typeface="arial" panose="020B0604020202020204" pitchFamily="34" charset="0"/>
              </a:rPr>
              <a:t>ECMAScript</a:t>
            </a:r>
            <a:r>
              <a:rPr lang="en-US" sz="2400" b="1" u="sng" dirty="0">
                <a:solidFill>
                  <a:srgbClr val="FFFF00"/>
                </a:solidFill>
                <a:latin typeface="arial" panose="020B0604020202020204" pitchFamily="34" charset="0"/>
              </a:rPr>
              <a:t> :</a:t>
            </a:r>
            <a:r>
              <a:rPr lang="en-US" sz="2400" u="sng" dirty="0">
                <a:solidFill>
                  <a:srgbClr val="FFFF00"/>
                </a:solidFill>
                <a:latin typeface="arial" panose="020B0604020202020204" pitchFamily="34" charset="0"/>
              </a:rPr>
              <a:t> </a:t>
            </a:r>
            <a:endParaRPr lang="en-US" sz="2400" u="sng" dirty="0" smtClean="0">
              <a:solidFill>
                <a:srgbClr val="FFFF00"/>
              </a:solidFill>
              <a:latin typeface="arial" panose="020B0604020202020204" pitchFamily="34" charset="0"/>
            </a:endParaRPr>
          </a:p>
          <a:p>
            <a:pPr marL="342900" indent="-342900">
              <a:lnSpc>
                <a:spcPct val="150000"/>
              </a:lnSpc>
              <a:buFont typeface="Arial" panose="020B0604020202020204" pitchFamily="34" charset="0"/>
              <a:buChar char="•"/>
            </a:pPr>
            <a:r>
              <a:rPr lang="en-US" sz="2000" dirty="0" smtClean="0">
                <a:latin typeface="arial" panose="020B0604020202020204" pitchFamily="34" charset="0"/>
              </a:rPr>
              <a:t>The </a:t>
            </a:r>
            <a:r>
              <a:rPr lang="en-US" sz="2000" dirty="0">
                <a:latin typeface="arial" panose="020B0604020202020204" pitchFamily="34" charset="0"/>
              </a:rPr>
              <a:t>JavaScript language standard is officially called </a:t>
            </a:r>
            <a:r>
              <a:rPr lang="en-US" sz="2000" dirty="0" err="1">
                <a:latin typeface="arial" panose="020B0604020202020204" pitchFamily="34" charset="0"/>
              </a:rPr>
              <a:t>ECMAScript</a:t>
            </a:r>
            <a:r>
              <a:rPr lang="en-US" sz="2000" dirty="0">
                <a:latin typeface="arial" panose="020B0604020202020204" pitchFamily="34" charset="0"/>
              </a:rPr>
              <a:t>. </a:t>
            </a:r>
            <a:endParaRPr lang="en-US" sz="2000" dirty="0" smtClean="0">
              <a:latin typeface="arial" panose="020B0604020202020204" pitchFamily="34" charset="0"/>
            </a:endParaRPr>
          </a:p>
          <a:p>
            <a:pPr marL="342900" indent="-342900">
              <a:lnSpc>
                <a:spcPct val="150000"/>
              </a:lnSpc>
              <a:buFont typeface="Arial" panose="020B0604020202020204" pitchFamily="34" charset="0"/>
              <a:buChar char="•"/>
            </a:pPr>
            <a:r>
              <a:rPr lang="en-US" sz="2000" dirty="0" smtClean="0">
                <a:latin typeface="arial" panose="020B0604020202020204" pitchFamily="34" charset="0"/>
              </a:rPr>
              <a:t>Over </a:t>
            </a:r>
            <a:r>
              <a:rPr lang="en-US" sz="2000" dirty="0">
                <a:latin typeface="arial" panose="020B0604020202020204" pitchFamily="34" charset="0"/>
              </a:rPr>
              <a:t>the past several years many versions of </a:t>
            </a:r>
            <a:r>
              <a:rPr lang="en-US" sz="2000" dirty="0" err="1">
                <a:latin typeface="arial" panose="020B0604020202020204" pitchFamily="34" charset="0"/>
              </a:rPr>
              <a:t>ECMAScript</a:t>
            </a:r>
            <a:r>
              <a:rPr lang="en-US" sz="2000" dirty="0">
                <a:latin typeface="arial" panose="020B0604020202020204" pitchFamily="34" charset="0"/>
              </a:rPr>
              <a:t> were released starting with </a:t>
            </a:r>
            <a:r>
              <a:rPr lang="en-US" sz="2000" dirty="0" err="1">
                <a:latin typeface="arial" panose="020B0604020202020204" pitchFamily="34" charset="0"/>
              </a:rPr>
              <a:t>ECMAScript</a:t>
            </a:r>
            <a:r>
              <a:rPr lang="en-US" sz="2000" dirty="0">
                <a:latin typeface="arial" panose="020B0604020202020204" pitchFamily="34" charset="0"/>
              </a:rPr>
              <a:t> version 1 all the way till </a:t>
            </a:r>
            <a:r>
              <a:rPr lang="en-US" sz="2000" dirty="0" err="1">
                <a:latin typeface="arial" panose="020B0604020202020204" pitchFamily="34" charset="0"/>
              </a:rPr>
              <a:t>ECMAScript</a:t>
            </a:r>
            <a:r>
              <a:rPr lang="en-US" sz="2000" dirty="0">
                <a:latin typeface="arial" panose="020B0604020202020204" pitchFamily="34" charset="0"/>
              </a:rPr>
              <a:t> version 7</a:t>
            </a:r>
            <a:r>
              <a:rPr lang="en-US" sz="2000" dirty="0" smtClean="0">
                <a:latin typeface="arial" panose="020B0604020202020204" pitchFamily="34" charset="0"/>
              </a:rPr>
              <a:t>.</a:t>
            </a:r>
          </a:p>
          <a:p>
            <a:pPr marL="342900" indent="-342900">
              <a:lnSpc>
                <a:spcPct val="150000"/>
              </a:lnSpc>
              <a:buFont typeface="Arial" panose="020B0604020202020204" pitchFamily="34" charset="0"/>
              <a:buChar char="•"/>
            </a:pPr>
            <a:r>
              <a:rPr lang="en-US" sz="2000" dirty="0" smtClean="0">
                <a:latin typeface="arial" panose="020B0604020202020204" pitchFamily="34" charset="0"/>
              </a:rPr>
              <a:t>Most </a:t>
            </a:r>
            <a:r>
              <a:rPr lang="en-US" sz="2000" dirty="0">
                <a:latin typeface="arial" panose="020B0604020202020204" pitchFamily="34" charset="0"/>
              </a:rPr>
              <a:t>of the modern browsers available today support </a:t>
            </a:r>
            <a:r>
              <a:rPr lang="en-US" sz="2000" dirty="0" err="1">
                <a:latin typeface="arial" panose="020B0604020202020204" pitchFamily="34" charset="0"/>
              </a:rPr>
              <a:t>ECMAScript</a:t>
            </a:r>
            <a:r>
              <a:rPr lang="en-US" sz="2000" dirty="0">
                <a:latin typeface="arial" panose="020B0604020202020204" pitchFamily="34" charset="0"/>
              </a:rPr>
              <a:t> 5. </a:t>
            </a:r>
            <a:endParaRPr lang="en-US" sz="2000" dirty="0" smtClean="0">
              <a:latin typeface="arial" panose="020B0604020202020204" pitchFamily="34" charset="0"/>
            </a:endParaRPr>
          </a:p>
          <a:p>
            <a:pPr marL="342900" indent="-342900">
              <a:lnSpc>
                <a:spcPct val="150000"/>
              </a:lnSpc>
              <a:buFont typeface="Arial" panose="020B0604020202020204" pitchFamily="34" charset="0"/>
              <a:buChar char="•"/>
            </a:pPr>
            <a:r>
              <a:rPr lang="en-US" sz="2000" dirty="0" smtClean="0">
                <a:latin typeface="arial" panose="020B0604020202020204" pitchFamily="34" charset="0"/>
              </a:rPr>
              <a:t>The </a:t>
            </a:r>
            <a:r>
              <a:rPr lang="en-US" sz="2000" dirty="0">
                <a:latin typeface="arial" panose="020B0604020202020204" pitchFamily="34" charset="0"/>
              </a:rPr>
              <a:t>browser support for </a:t>
            </a:r>
            <a:r>
              <a:rPr lang="en-US" sz="2000" dirty="0" err="1">
                <a:latin typeface="arial" panose="020B0604020202020204" pitchFamily="34" charset="0"/>
              </a:rPr>
              <a:t>ECMAScript</a:t>
            </a:r>
            <a:r>
              <a:rPr lang="en-US" sz="2000" dirty="0">
                <a:latin typeface="arial" panose="020B0604020202020204" pitchFamily="34" charset="0"/>
              </a:rPr>
              <a:t> 6 is still incomplete. </a:t>
            </a:r>
            <a:endParaRPr lang="en-US" sz="2000" dirty="0" smtClean="0">
              <a:latin typeface="arial" panose="020B0604020202020204" pitchFamily="34" charset="0"/>
            </a:endParaRPr>
          </a:p>
          <a:p>
            <a:pPr marL="342900" indent="-342900">
              <a:lnSpc>
                <a:spcPct val="150000"/>
              </a:lnSpc>
              <a:buFont typeface="Arial" panose="020B0604020202020204" pitchFamily="34" charset="0"/>
              <a:buChar char="•"/>
            </a:pPr>
            <a:r>
              <a:rPr lang="en-US" sz="2000" dirty="0" smtClean="0">
                <a:latin typeface="arial" panose="020B0604020202020204" pitchFamily="34" charset="0"/>
              </a:rPr>
              <a:t>However</a:t>
            </a:r>
            <a:r>
              <a:rPr lang="en-US" sz="2000" dirty="0">
                <a:latin typeface="arial" panose="020B0604020202020204" pitchFamily="34" charset="0"/>
              </a:rPr>
              <a:t>, using a process called </a:t>
            </a:r>
            <a:r>
              <a:rPr lang="en-US" sz="2000" dirty="0" err="1">
                <a:latin typeface="arial" panose="020B0604020202020204" pitchFamily="34" charset="0"/>
              </a:rPr>
              <a:t>Transpilation</a:t>
            </a:r>
            <a:r>
              <a:rPr lang="en-US" sz="2000" dirty="0">
                <a:latin typeface="arial" panose="020B0604020202020204" pitchFamily="34" charset="0"/>
              </a:rPr>
              <a:t>, </a:t>
            </a:r>
            <a:r>
              <a:rPr lang="en-US" sz="2000" dirty="0" err="1">
                <a:latin typeface="arial" panose="020B0604020202020204" pitchFamily="34" charset="0"/>
              </a:rPr>
              <a:t>ECMAScript</a:t>
            </a:r>
            <a:r>
              <a:rPr lang="en-US" sz="2000" dirty="0">
                <a:latin typeface="arial" panose="020B0604020202020204" pitchFamily="34" charset="0"/>
              </a:rPr>
              <a:t> 6 can be converted to </a:t>
            </a:r>
            <a:r>
              <a:rPr lang="en-US" sz="2000" dirty="0" err="1">
                <a:latin typeface="arial" panose="020B0604020202020204" pitchFamily="34" charset="0"/>
              </a:rPr>
              <a:t>ECMAScript</a:t>
            </a:r>
            <a:r>
              <a:rPr lang="en-US" sz="2000" dirty="0">
                <a:latin typeface="arial" panose="020B0604020202020204" pitchFamily="34" charset="0"/>
              </a:rPr>
              <a:t> 5 which is supported by all the modern browsers. </a:t>
            </a:r>
            <a:endParaRPr lang="en-US" sz="2000" dirty="0" smtClean="0">
              <a:latin typeface="arial" panose="020B0604020202020204" pitchFamily="34" charset="0"/>
            </a:endParaRPr>
          </a:p>
          <a:p>
            <a:pPr marL="342900" indent="-342900">
              <a:lnSpc>
                <a:spcPct val="150000"/>
              </a:lnSpc>
              <a:buFont typeface="Arial" panose="020B0604020202020204" pitchFamily="34" charset="0"/>
              <a:buChar char="•"/>
            </a:pPr>
            <a:r>
              <a:rPr lang="en-US" sz="2000" dirty="0" err="1" smtClean="0">
                <a:latin typeface="arial" panose="020B0604020202020204" pitchFamily="34" charset="0"/>
              </a:rPr>
              <a:t>ECMAScript</a:t>
            </a:r>
            <a:r>
              <a:rPr lang="en-US" sz="2000" dirty="0" smtClean="0">
                <a:latin typeface="arial" panose="020B0604020202020204" pitchFamily="34" charset="0"/>
              </a:rPr>
              <a:t> </a:t>
            </a:r>
            <a:r>
              <a:rPr lang="en-US" sz="2000" dirty="0">
                <a:latin typeface="arial" panose="020B0604020202020204" pitchFamily="34" charset="0"/>
              </a:rPr>
              <a:t>6 is officially known as </a:t>
            </a:r>
            <a:r>
              <a:rPr lang="en-US" sz="2000" dirty="0" err="1">
                <a:latin typeface="arial" panose="020B0604020202020204" pitchFamily="34" charset="0"/>
              </a:rPr>
              <a:t>ECMAScript</a:t>
            </a:r>
            <a:r>
              <a:rPr lang="en-US" sz="2000" dirty="0">
                <a:latin typeface="arial" panose="020B0604020202020204" pitchFamily="34" charset="0"/>
              </a:rPr>
              <a:t> 2015. </a:t>
            </a:r>
            <a:endParaRPr lang="en-US" sz="2000" dirty="0" smtClean="0">
              <a:latin typeface="arial" panose="020B0604020202020204" pitchFamily="34" charset="0"/>
            </a:endParaRPr>
          </a:p>
          <a:p>
            <a:pPr marL="342900" indent="-342900">
              <a:buFont typeface="Arial" panose="020B0604020202020204" pitchFamily="34" charset="0"/>
              <a:buChar char="•"/>
            </a:pPr>
            <a:r>
              <a:rPr lang="en-US" sz="2000" dirty="0" err="1" smtClean="0">
                <a:latin typeface="arial" panose="020B0604020202020204" pitchFamily="34" charset="0"/>
              </a:rPr>
              <a:t>ECMAScript</a:t>
            </a:r>
            <a:r>
              <a:rPr lang="en-US" sz="2000" dirty="0" smtClean="0">
                <a:latin typeface="arial" panose="020B0604020202020204" pitchFamily="34" charset="0"/>
              </a:rPr>
              <a:t> </a:t>
            </a:r>
            <a:r>
              <a:rPr lang="en-US" sz="2000" dirty="0">
                <a:latin typeface="arial" panose="020B0604020202020204" pitchFamily="34" charset="0"/>
              </a:rPr>
              <a:t>2015 introduced several new features like classes, modules, arrow functions etc.</a:t>
            </a:r>
            <a:r>
              <a:rPr lang="en-US" sz="2000" dirty="0"/>
              <a:t/>
            </a:r>
            <a:br>
              <a:rPr lang="en-US" sz="2000" dirty="0"/>
            </a:br>
            <a:endParaRPr lang="en-US" sz="2000" dirty="0" smtClean="0"/>
          </a:p>
          <a:p>
            <a:pPr marL="342900" indent="-342900">
              <a:buFont typeface="Arial" panose="020B0604020202020204" pitchFamily="34" charset="0"/>
              <a:buChar char="•"/>
            </a:pPr>
            <a:r>
              <a:rPr lang="en-US" dirty="0" smtClean="0">
                <a:latin typeface="arial" panose="020B0604020202020204" pitchFamily="34" charset="0"/>
              </a:rPr>
              <a:t>If </a:t>
            </a:r>
            <a:r>
              <a:rPr lang="en-US" dirty="0">
                <a:latin typeface="arial" panose="020B0604020202020204" pitchFamily="34" charset="0"/>
              </a:rPr>
              <a:t>you are interested in reading more about the </a:t>
            </a:r>
            <a:r>
              <a:rPr lang="en-US" dirty="0" err="1">
                <a:latin typeface="arial" panose="020B0604020202020204" pitchFamily="34" charset="0"/>
              </a:rPr>
              <a:t>ECMAScript</a:t>
            </a:r>
            <a:r>
              <a:rPr lang="en-US" dirty="0">
                <a:latin typeface="arial" panose="020B0604020202020204" pitchFamily="34" charset="0"/>
              </a:rPr>
              <a:t> standard and what these different versions of </a:t>
            </a:r>
            <a:r>
              <a:rPr lang="en-US" dirty="0" err="1">
                <a:latin typeface="arial" panose="020B0604020202020204" pitchFamily="34" charset="0"/>
              </a:rPr>
              <a:t>ECMAScript</a:t>
            </a:r>
            <a:r>
              <a:rPr lang="en-US" dirty="0">
                <a:latin typeface="arial" panose="020B0604020202020204" pitchFamily="34" charset="0"/>
              </a:rPr>
              <a:t> have to offer, please refer to the </a:t>
            </a:r>
            <a:r>
              <a:rPr lang="en-US" dirty="0" err="1">
                <a:latin typeface="arial" panose="020B0604020202020204" pitchFamily="34" charset="0"/>
              </a:rPr>
              <a:t>the</a:t>
            </a:r>
            <a:r>
              <a:rPr lang="en-US" dirty="0">
                <a:latin typeface="arial" panose="020B0604020202020204" pitchFamily="34" charset="0"/>
              </a:rPr>
              <a:t> following Wikipedia article.</a:t>
            </a:r>
            <a:r>
              <a:rPr lang="en-US" sz="2000" dirty="0"/>
              <a:t/>
            </a:r>
            <a:br>
              <a:rPr lang="en-US" sz="2000" dirty="0"/>
            </a:br>
            <a:r>
              <a:rPr lang="en-US" sz="2000" dirty="0">
                <a:solidFill>
                  <a:srgbClr val="FFC000"/>
                </a:solidFill>
                <a:latin typeface="arial" panose="020B0604020202020204" pitchFamily="34" charset="0"/>
                <a:hlinkClick r:id="rId2"/>
              </a:rPr>
              <a:t>https://en.wikipedia.org/wiki/ECMAScript</a:t>
            </a:r>
            <a:endParaRPr lang="en-US" sz="2000" dirty="0">
              <a:solidFill>
                <a:srgbClr val="FFC000"/>
              </a:solidFill>
            </a:endParaRPr>
          </a:p>
        </p:txBody>
      </p:sp>
    </p:spTree>
    <p:extLst>
      <p:ext uri="{BB962C8B-B14F-4D97-AF65-F5344CB8AC3E}">
        <p14:creationId xmlns:p14="http://schemas.microsoft.com/office/powerpoint/2010/main" val="3239914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93" y="135546"/>
            <a:ext cx="11061896" cy="5632311"/>
          </a:xfrm>
          <a:prstGeom prst="rect">
            <a:avLst/>
          </a:prstGeom>
        </p:spPr>
        <p:txBody>
          <a:bodyPr wrap="square">
            <a:spAutoFit/>
          </a:bodyPr>
          <a:lstStyle/>
          <a:p>
            <a:r>
              <a:rPr lang="en-US" sz="2400" b="1" u="sng" dirty="0" smtClean="0">
                <a:solidFill>
                  <a:srgbClr val="FFFF00"/>
                </a:solidFill>
                <a:latin typeface="arial" panose="020B0604020202020204" pitchFamily="34" charset="0"/>
              </a:rPr>
              <a:t>What </a:t>
            </a:r>
            <a:r>
              <a:rPr lang="en-US" sz="2400" b="1" u="sng" dirty="0">
                <a:solidFill>
                  <a:srgbClr val="FFFF00"/>
                </a:solidFill>
                <a:latin typeface="arial" panose="020B0604020202020204" pitchFamily="34" charset="0"/>
              </a:rPr>
              <a:t>is Type Script :</a:t>
            </a:r>
            <a:r>
              <a:rPr lang="en-US" sz="2400" dirty="0">
                <a:latin typeface="arial" panose="020B0604020202020204" pitchFamily="34" charset="0"/>
              </a:rPr>
              <a:t> </a:t>
            </a:r>
            <a:r>
              <a:rPr lang="en-US" sz="2400" dirty="0" err="1">
                <a:latin typeface="arial" panose="020B0604020202020204" pitchFamily="34" charset="0"/>
              </a:rPr>
              <a:t>TypeScript</a:t>
            </a:r>
            <a:r>
              <a:rPr lang="en-US" sz="2400" dirty="0">
                <a:latin typeface="arial" panose="020B0604020202020204" pitchFamily="34" charset="0"/>
              </a:rPr>
              <a:t> is a free and open-source programming language developed by Microsoft. It is a superset of JavaScript and compiles to JavaScript through a process called </a:t>
            </a:r>
            <a:r>
              <a:rPr lang="en-US" sz="2400" dirty="0" err="1">
                <a:latin typeface="arial" panose="020B0604020202020204" pitchFamily="34" charset="0"/>
              </a:rPr>
              <a:t>transpilation</a:t>
            </a:r>
            <a:r>
              <a:rPr lang="en-US" sz="2400" dirty="0">
                <a:latin typeface="arial" panose="020B0604020202020204" pitchFamily="34" charset="0"/>
              </a:rPr>
              <a:t>. Using </a:t>
            </a:r>
            <a:r>
              <a:rPr lang="en-US" sz="2400" dirty="0" err="1">
                <a:latin typeface="arial" panose="020B0604020202020204" pitchFamily="34" charset="0"/>
              </a:rPr>
              <a:t>TypeScript</a:t>
            </a:r>
            <a:r>
              <a:rPr lang="en-US" sz="2400" dirty="0">
                <a:latin typeface="arial" panose="020B0604020202020204" pitchFamily="34" charset="0"/>
              </a:rPr>
              <a:t> to build angular applications provides several benefits</a:t>
            </a:r>
            <a:r>
              <a:rPr lang="en-US" sz="2400" dirty="0" smtClean="0">
                <a:latin typeface="arial" panose="020B0604020202020204" pitchFamily="34" charset="0"/>
              </a:rPr>
              <a:t>.</a:t>
            </a:r>
          </a:p>
          <a:p>
            <a:r>
              <a:rPr lang="en-US" sz="2400" dirty="0" smtClean="0"/>
              <a:t/>
            </a:r>
            <a:br>
              <a:rPr lang="en-US" sz="2400" dirty="0" smtClean="0"/>
            </a:br>
            <a:r>
              <a:rPr lang="en-US" sz="2400" dirty="0" smtClean="0">
                <a:latin typeface="arial" panose="020B0604020202020204" pitchFamily="34" charset="0"/>
              </a:rPr>
              <a:t>1</a:t>
            </a:r>
            <a:r>
              <a:rPr lang="en-US" sz="2400" dirty="0">
                <a:latin typeface="arial" panose="020B0604020202020204" pitchFamily="34" charset="0"/>
              </a:rPr>
              <a:t>. </a:t>
            </a:r>
            <a:r>
              <a:rPr lang="en-US" sz="2400" dirty="0" smtClean="0">
                <a:latin typeface="arial" panose="020B0604020202020204" pitchFamily="34" charset="0"/>
              </a:rPr>
              <a:t>Intelligence</a:t>
            </a:r>
            <a:r>
              <a:rPr lang="en-US" sz="2400" dirty="0">
                <a:latin typeface="arial" panose="020B0604020202020204" pitchFamily="34" charset="0"/>
              </a:rPr>
              <a:t> </a:t>
            </a:r>
            <a:r>
              <a:rPr lang="en-US" sz="2400" dirty="0"/>
              <a:t/>
            </a:r>
            <a:br>
              <a:rPr lang="en-US" sz="2400" dirty="0"/>
            </a:br>
            <a:r>
              <a:rPr lang="en-US" sz="2400" dirty="0">
                <a:latin typeface="arial" panose="020B0604020202020204" pitchFamily="34" charset="0"/>
              </a:rPr>
              <a:t>2. </a:t>
            </a:r>
            <a:r>
              <a:rPr lang="en-US" sz="2400" dirty="0" smtClean="0">
                <a:latin typeface="arial" panose="020B0604020202020204" pitchFamily="34" charset="0"/>
              </a:rPr>
              <a:t>Auto completion</a:t>
            </a:r>
            <a:r>
              <a:rPr lang="en-US" sz="2400" dirty="0"/>
              <a:t/>
            </a:r>
            <a:br>
              <a:rPr lang="en-US" sz="2400" dirty="0"/>
            </a:br>
            <a:r>
              <a:rPr lang="en-US" sz="2400" dirty="0">
                <a:latin typeface="arial" panose="020B0604020202020204" pitchFamily="34" charset="0"/>
              </a:rPr>
              <a:t>3. Code navigation</a:t>
            </a:r>
            <a:r>
              <a:rPr lang="en-US" sz="2400" dirty="0"/>
              <a:t/>
            </a:r>
            <a:br>
              <a:rPr lang="en-US" sz="2400" dirty="0"/>
            </a:br>
            <a:r>
              <a:rPr lang="en-US" sz="2400" dirty="0">
                <a:latin typeface="arial" panose="020B0604020202020204" pitchFamily="34" charset="0"/>
              </a:rPr>
              <a:t>4. Advanced refactoring</a:t>
            </a:r>
            <a:r>
              <a:rPr lang="en-US" sz="2400" dirty="0"/>
              <a:t/>
            </a:r>
            <a:br>
              <a:rPr lang="en-US" sz="2400" dirty="0"/>
            </a:br>
            <a:r>
              <a:rPr lang="en-US" sz="2400" dirty="0">
                <a:latin typeface="arial" panose="020B0604020202020204" pitchFamily="34" charset="0"/>
              </a:rPr>
              <a:t>5. Strong Typing</a:t>
            </a:r>
            <a:r>
              <a:rPr lang="en-US" sz="2400" dirty="0"/>
              <a:t/>
            </a:r>
            <a:br>
              <a:rPr lang="en-US" sz="2400" dirty="0"/>
            </a:br>
            <a:r>
              <a:rPr lang="en-US" sz="2400" dirty="0">
                <a:latin typeface="arial" panose="020B0604020202020204" pitchFamily="34" charset="0"/>
              </a:rPr>
              <a:t>6. Supports ES 2015 (also called ES 6) features like classes, interfaces and inheritance. </a:t>
            </a:r>
            <a:endParaRPr lang="en-US" sz="2400" dirty="0" smtClean="0">
              <a:latin typeface="arial" panose="020B0604020202020204" pitchFamily="34" charset="0"/>
            </a:endParaRPr>
          </a:p>
          <a:p>
            <a:endParaRPr lang="en-US" sz="2400" dirty="0">
              <a:latin typeface="arial" panose="020B0604020202020204" pitchFamily="34" charset="0"/>
            </a:endParaRPr>
          </a:p>
          <a:p>
            <a:r>
              <a:rPr lang="en-US" sz="2400" dirty="0" smtClean="0">
                <a:latin typeface="arial" panose="020B0604020202020204" pitchFamily="34" charset="0"/>
              </a:rPr>
              <a:t>If </a:t>
            </a:r>
            <a:r>
              <a:rPr lang="en-US" sz="2400" dirty="0">
                <a:latin typeface="arial" panose="020B0604020202020204" pitchFamily="34" charset="0"/>
              </a:rPr>
              <a:t>you have any experience with object oriented programming languages like C# and Java, learning </a:t>
            </a:r>
            <a:r>
              <a:rPr lang="en-US" sz="2400" dirty="0" err="1">
                <a:latin typeface="arial" panose="020B0604020202020204" pitchFamily="34" charset="0"/>
              </a:rPr>
              <a:t>TypeScript</a:t>
            </a:r>
            <a:r>
              <a:rPr lang="en-US" sz="2400" dirty="0">
                <a:latin typeface="arial" panose="020B0604020202020204" pitchFamily="34" charset="0"/>
              </a:rPr>
              <a:t> is easy.</a:t>
            </a:r>
            <a:endParaRPr lang="en-US" sz="2400" dirty="0"/>
          </a:p>
        </p:txBody>
      </p:sp>
    </p:spTree>
    <p:extLst>
      <p:ext uri="{BB962C8B-B14F-4D97-AF65-F5344CB8AC3E}">
        <p14:creationId xmlns:p14="http://schemas.microsoft.com/office/powerpoint/2010/main" val="3795490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169" y="1004392"/>
            <a:ext cx="9753599" cy="3539430"/>
          </a:xfrm>
          <a:prstGeom prst="rect">
            <a:avLst/>
          </a:prstGeom>
        </p:spPr>
        <p:txBody>
          <a:bodyPr wrap="square">
            <a:spAutoFit/>
          </a:bodyPr>
          <a:lstStyle/>
          <a:p>
            <a:r>
              <a:rPr lang="en-US" sz="3200" b="1" dirty="0" err="1">
                <a:solidFill>
                  <a:srgbClr val="FFC000"/>
                </a:solidFill>
                <a:latin typeface="arial" panose="020B0604020202020204" pitchFamily="34" charset="0"/>
              </a:rPr>
              <a:t>TypeScript</a:t>
            </a:r>
            <a:r>
              <a:rPr lang="en-US" sz="3200" b="1" dirty="0">
                <a:solidFill>
                  <a:srgbClr val="FFC000"/>
                </a:solidFill>
                <a:latin typeface="arial" panose="020B0604020202020204" pitchFamily="34" charset="0"/>
              </a:rPr>
              <a:t> is supported by several </a:t>
            </a:r>
            <a:r>
              <a:rPr lang="en-US" sz="3200" b="1" dirty="0" smtClean="0">
                <a:solidFill>
                  <a:srgbClr val="FFC000"/>
                </a:solidFill>
                <a:latin typeface="arial" panose="020B0604020202020204" pitchFamily="34" charset="0"/>
              </a:rPr>
              <a:t>IDEs like</a:t>
            </a:r>
          </a:p>
          <a:p>
            <a:r>
              <a:rPr lang="en-US" sz="3200" dirty="0"/>
              <a:t/>
            </a:r>
            <a:br>
              <a:rPr lang="en-US" sz="3200" dirty="0"/>
            </a:br>
            <a:r>
              <a:rPr lang="en-US" sz="3200" dirty="0">
                <a:latin typeface="arial" panose="020B0604020202020204" pitchFamily="34" charset="0"/>
              </a:rPr>
              <a:t>1. Visual Studio Code</a:t>
            </a:r>
            <a:r>
              <a:rPr lang="en-US" sz="3200" dirty="0"/>
              <a:t/>
            </a:r>
            <a:br>
              <a:rPr lang="en-US" sz="3200" dirty="0"/>
            </a:br>
            <a:r>
              <a:rPr lang="en-US" sz="3200" dirty="0">
                <a:latin typeface="arial" panose="020B0604020202020204" pitchFamily="34" charset="0"/>
              </a:rPr>
              <a:t>2. Eclipse</a:t>
            </a:r>
            <a:r>
              <a:rPr lang="en-US" sz="3200" dirty="0"/>
              <a:t/>
            </a:r>
            <a:br>
              <a:rPr lang="en-US" sz="3200" dirty="0"/>
            </a:br>
            <a:r>
              <a:rPr lang="en-US" sz="3200" dirty="0">
                <a:latin typeface="arial" panose="020B0604020202020204" pitchFamily="34" charset="0"/>
              </a:rPr>
              <a:t>3. </a:t>
            </a:r>
            <a:r>
              <a:rPr lang="en-US" sz="3200" dirty="0" err="1">
                <a:latin typeface="arial" panose="020B0604020202020204" pitchFamily="34" charset="0"/>
              </a:rPr>
              <a:t>WebStorm</a:t>
            </a:r>
            <a:r>
              <a:rPr lang="en-US" sz="3200" dirty="0"/>
              <a:t/>
            </a:r>
            <a:br>
              <a:rPr lang="en-US" sz="3200" dirty="0"/>
            </a:br>
            <a:r>
              <a:rPr lang="en-US" sz="3200" dirty="0">
                <a:latin typeface="arial" panose="020B0604020202020204" pitchFamily="34" charset="0"/>
              </a:rPr>
              <a:t>4. Atom</a:t>
            </a:r>
            <a:r>
              <a:rPr lang="en-US" sz="3200" dirty="0"/>
              <a:t/>
            </a:r>
            <a:br>
              <a:rPr lang="en-US" sz="3200" dirty="0"/>
            </a:br>
            <a:r>
              <a:rPr lang="en-US" sz="3200" dirty="0">
                <a:latin typeface="arial" panose="020B0604020202020204" pitchFamily="34" charset="0"/>
              </a:rPr>
              <a:t>5. Sublime Text etc.</a:t>
            </a:r>
            <a:endParaRPr lang="en-US" sz="3200" dirty="0"/>
          </a:p>
        </p:txBody>
      </p:sp>
    </p:spTree>
    <p:extLst>
      <p:ext uri="{BB962C8B-B14F-4D97-AF65-F5344CB8AC3E}">
        <p14:creationId xmlns:p14="http://schemas.microsoft.com/office/powerpoint/2010/main" val="139996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808" y="444863"/>
            <a:ext cx="7490897" cy="1077218"/>
          </a:xfrm>
          <a:prstGeom prst="rect">
            <a:avLst/>
          </a:prstGeom>
        </p:spPr>
        <p:txBody>
          <a:bodyPr wrap="none">
            <a:spAutoFit/>
          </a:bodyPr>
          <a:lstStyle/>
          <a:p>
            <a:r>
              <a:rPr lang="en-US" sz="3200" b="1" u="sng" dirty="0">
                <a:solidFill>
                  <a:srgbClr val="FFC000"/>
                </a:solidFill>
                <a:latin typeface="Arial" panose="020B0604020202020204" pitchFamily="34" charset="0"/>
              </a:rPr>
              <a:t>Setting up Angular </a:t>
            </a:r>
            <a:r>
              <a:rPr lang="en-US" sz="3200" b="1" u="sng" dirty="0" smtClean="0">
                <a:solidFill>
                  <a:srgbClr val="FFC000"/>
                </a:solidFill>
                <a:latin typeface="Arial" panose="020B0604020202020204" pitchFamily="34" charset="0"/>
              </a:rPr>
              <a:t>7 </a:t>
            </a:r>
            <a:r>
              <a:rPr lang="en-US" sz="3200" b="1" u="sng" dirty="0">
                <a:solidFill>
                  <a:srgbClr val="FFC000"/>
                </a:solidFill>
                <a:latin typeface="Arial" panose="020B0604020202020204" pitchFamily="34" charset="0"/>
              </a:rPr>
              <a:t>in Visual </a:t>
            </a:r>
            <a:r>
              <a:rPr lang="en-US" sz="3200" b="1" u="sng" dirty="0" smtClean="0">
                <a:solidFill>
                  <a:srgbClr val="FFC000"/>
                </a:solidFill>
                <a:latin typeface="Arial" panose="020B0604020202020204" pitchFamily="34" charset="0"/>
              </a:rPr>
              <a:t>Studio:</a:t>
            </a:r>
          </a:p>
          <a:p>
            <a:endParaRPr lang="en-US" sz="3200" b="1" u="sng" dirty="0">
              <a:solidFill>
                <a:srgbClr val="FFC000"/>
              </a:solidFill>
              <a:effectLst/>
              <a:latin typeface="Arial" panose="020B0604020202020204" pitchFamily="34" charset="0"/>
            </a:endParaRPr>
          </a:p>
        </p:txBody>
      </p:sp>
      <p:sp>
        <p:nvSpPr>
          <p:cNvPr id="3" name="Rectangle 2"/>
          <p:cNvSpPr/>
          <p:nvPr/>
        </p:nvSpPr>
        <p:spPr>
          <a:xfrm>
            <a:off x="421208" y="1090281"/>
            <a:ext cx="10322992" cy="5324535"/>
          </a:xfrm>
          <a:prstGeom prst="rect">
            <a:avLst/>
          </a:prstGeom>
        </p:spPr>
        <p:txBody>
          <a:bodyPr wrap="square">
            <a:spAutoFit/>
          </a:bodyPr>
          <a:lstStyle/>
          <a:p>
            <a:r>
              <a:rPr lang="en-US" sz="2400" b="1" dirty="0">
                <a:solidFill>
                  <a:srgbClr val="FFFF00"/>
                </a:solidFill>
                <a:latin typeface="arial" panose="020B0604020202020204" pitchFamily="34" charset="0"/>
              </a:rPr>
              <a:t>Step 1 :</a:t>
            </a:r>
            <a:r>
              <a:rPr lang="en-US" sz="2400" dirty="0">
                <a:latin typeface="arial" panose="020B0604020202020204" pitchFamily="34" charset="0"/>
              </a:rPr>
              <a:t> </a:t>
            </a:r>
            <a:r>
              <a:rPr lang="en-US" sz="2400" dirty="0" smtClean="0">
                <a:latin typeface="arial" panose="020B0604020202020204" pitchFamily="34" charset="0"/>
              </a:rPr>
              <a:t>Download </a:t>
            </a:r>
            <a:r>
              <a:rPr lang="en-US" sz="2400" dirty="0" err="1" smtClean="0">
                <a:latin typeface="arial" panose="020B0604020202020204" pitchFamily="34" charset="0"/>
              </a:rPr>
              <a:t>git</a:t>
            </a:r>
            <a:r>
              <a:rPr lang="en-US" sz="2400" dirty="0">
                <a:latin typeface="arial" panose="020B0604020202020204" pitchFamily="34" charset="0"/>
              </a:rPr>
              <a:t> from </a:t>
            </a:r>
            <a:r>
              <a:rPr lang="en-US" sz="2400" dirty="0">
                <a:solidFill>
                  <a:schemeClr val="tx2"/>
                </a:solidFill>
                <a:latin typeface="arial" panose="020B0604020202020204" pitchFamily="34" charset="0"/>
                <a:hlinkClick r:id="rId2"/>
              </a:rPr>
              <a:t>https://</a:t>
            </a:r>
            <a:r>
              <a:rPr lang="en-US" sz="2400" dirty="0" smtClean="0">
                <a:solidFill>
                  <a:schemeClr val="tx2"/>
                </a:solidFill>
                <a:latin typeface="arial" panose="020B0604020202020204" pitchFamily="34" charset="0"/>
                <a:hlinkClick r:id="rId2"/>
              </a:rPr>
              <a:t>git-scm.com/</a:t>
            </a:r>
            <a:r>
              <a:rPr lang="en-US" sz="2400" dirty="0" smtClean="0">
                <a:latin typeface="arial" panose="020B0604020202020204" pitchFamily="34" charset="0"/>
              </a:rPr>
              <a:t> link</a:t>
            </a:r>
          </a:p>
          <a:p>
            <a:r>
              <a:rPr lang="en-US" sz="2800" i="1" dirty="0" smtClean="0">
                <a:latin typeface="arial" panose="020B0604020202020204" pitchFamily="34" charset="0"/>
              </a:rPr>
              <a:t>Verify:	</a:t>
            </a:r>
            <a:r>
              <a:rPr lang="en-US" sz="2800" i="1" dirty="0" err="1" smtClean="0">
                <a:latin typeface="arial" panose="020B0604020202020204" pitchFamily="34" charset="0"/>
              </a:rPr>
              <a:t>git</a:t>
            </a:r>
            <a:r>
              <a:rPr lang="en-US" sz="2800" i="1" dirty="0" smtClean="0">
                <a:latin typeface="arial" panose="020B0604020202020204" pitchFamily="34" charset="0"/>
              </a:rPr>
              <a:t> --version		{2.18.0}</a:t>
            </a:r>
          </a:p>
          <a:p>
            <a:r>
              <a:rPr lang="en-US" sz="2400" b="1" dirty="0">
                <a:solidFill>
                  <a:srgbClr val="FFFF00"/>
                </a:solidFill>
                <a:latin typeface="arial" panose="020B0604020202020204" pitchFamily="34" charset="0"/>
              </a:rPr>
              <a:t>Step </a:t>
            </a:r>
            <a:r>
              <a:rPr lang="en-US" sz="2400" b="1" dirty="0" smtClean="0">
                <a:solidFill>
                  <a:srgbClr val="FFFF00"/>
                </a:solidFill>
                <a:latin typeface="arial" panose="020B0604020202020204" pitchFamily="34" charset="0"/>
              </a:rPr>
              <a:t>2 </a:t>
            </a:r>
            <a:r>
              <a:rPr lang="en-US" sz="2400" b="1" dirty="0">
                <a:solidFill>
                  <a:srgbClr val="FFFF00"/>
                </a:solidFill>
                <a:latin typeface="arial" panose="020B0604020202020204" pitchFamily="34" charset="0"/>
              </a:rPr>
              <a:t>:</a:t>
            </a:r>
            <a:r>
              <a:rPr lang="en-US" sz="2400" dirty="0">
                <a:latin typeface="arial" panose="020B0604020202020204" pitchFamily="34" charset="0"/>
              </a:rPr>
              <a:t> </a:t>
            </a:r>
            <a:r>
              <a:rPr lang="en-US" sz="2400" dirty="0" smtClean="0">
                <a:latin typeface="arial" panose="020B0604020202020204" pitchFamily="34" charset="0"/>
              </a:rPr>
              <a:t>Install </a:t>
            </a:r>
            <a:r>
              <a:rPr lang="en-US" sz="2400" dirty="0">
                <a:latin typeface="arial" panose="020B0604020202020204" pitchFamily="34" charset="0"/>
              </a:rPr>
              <a:t>Node and NPM using the link below. </a:t>
            </a:r>
            <a:r>
              <a:rPr lang="en-US" sz="2400" dirty="0"/>
              <a:t/>
            </a:r>
            <a:br>
              <a:rPr lang="en-US" sz="2400" dirty="0"/>
            </a:br>
            <a:r>
              <a:rPr lang="en-US" sz="2400" b="1" dirty="0">
                <a:latin typeface="arial" panose="020B0604020202020204" pitchFamily="34" charset="0"/>
                <a:hlinkClick r:id="rId3"/>
              </a:rPr>
              <a:t>https</a:t>
            </a:r>
            <a:r>
              <a:rPr lang="en-US" sz="2400" dirty="0">
                <a:latin typeface="arial" panose="020B0604020202020204" pitchFamily="34" charset="0"/>
                <a:hlinkClick r:id="rId3"/>
              </a:rPr>
              <a:t>://nodejs.org/en/download</a:t>
            </a:r>
            <a:r>
              <a:rPr lang="en-US" sz="2400" dirty="0" smtClean="0">
                <a:latin typeface="arial" panose="020B0604020202020204" pitchFamily="34" charset="0"/>
                <a:hlinkClick r:id="rId3"/>
              </a:rPr>
              <a:t>/</a:t>
            </a:r>
            <a:endParaRPr lang="en-US" sz="2400" dirty="0" smtClean="0">
              <a:latin typeface="arial" panose="020B0604020202020204" pitchFamily="34" charset="0"/>
            </a:endParaRPr>
          </a:p>
          <a:p>
            <a:r>
              <a:rPr lang="en-US" sz="2400" i="1" dirty="0">
                <a:latin typeface="arial" panose="020B0604020202020204" pitchFamily="34" charset="0"/>
              </a:rPr>
              <a:t>Verify:	</a:t>
            </a:r>
            <a:r>
              <a:rPr lang="en-US" sz="2400" i="1" dirty="0" smtClean="0">
                <a:latin typeface="arial" panose="020B0604020202020204" pitchFamily="34" charset="0"/>
              </a:rPr>
              <a:t>	node –version		{8.x}</a:t>
            </a:r>
          </a:p>
          <a:p>
            <a:r>
              <a:rPr lang="en-US" sz="2400" i="1" dirty="0">
                <a:latin typeface="arial" panose="020B0604020202020204" pitchFamily="34" charset="0"/>
              </a:rPr>
              <a:t>	</a:t>
            </a:r>
            <a:r>
              <a:rPr lang="en-US" sz="2400" i="1" dirty="0" smtClean="0">
                <a:latin typeface="arial" panose="020B0604020202020204" pitchFamily="34" charset="0"/>
              </a:rPr>
              <a:t>		</a:t>
            </a:r>
            <a:r>
              <a:rPr lang="en-US" sz="2400" i="1" dirty="0" err="1" smtClean="0">
                <a:latin typeface="arial" panose="020B0604020202020204" pitchFamily="34" charset="0"/>
              </a:rPr>
              <a:t>npm</a:t>
            </a:r>
            <a:r>
              <a:rPr lang="en-US" sz="2400" i="1" dirty="0" smtClean="0">
                <a:latin typeface="arial" panose="020B0604020202020204" pitchFamily="34" charset="0"/>
              </a:rPr>
              <a:t>	--version		{5.x}</a:t>
            </a:r>
          </a:p>
          <a:p>
            <a:r>
              <a:rPr lang="en-US" sz="2400" b="1" dirty="0">
                <a:solidFill>
                  <a:srgbClr val="FFFF00"/>
                </a:solidFill>
                <a:latin typeface="arial" panose="020B0604020202020204" pitchFamily="34" charset="0"/>
              </a:rPr>
              <a:t>Step </a:t>
            </a:r>
            <a:r>
              <a:rPr lang="en-US" sz="2400" b="1" dirty="0" smtClean="0">
                <a:solidFill>
                  <a:srgbClr val="FFFF00"/>
                </a:solidFill>
                <a:latin typeface="arial" panose="020B0604020202020204" pitchFamily="34" charset="0"/>
              </a:rPr>
              <a:t>3 </a:t>
            </a:r>
            <a:r>
              <a:rPr lang="en-US" sz="2400" b="1" dirty="0">
                <a:solidFill>
                  <a:srgbClr val="FFFF00"/>
                </a:solidFill>
                <a:latin typeface="arial" panose="020B0604020202020204" pitchFamily="34" charset="0"/>
              </a:rPr>
              <a:t>:</a:t>
            </a:r>
            <a:r>
              <a:rPr lang="en-US" sz="2400" dirty="0">
                <a:latin typeface="arial" panose="020B0604020202020204" pitchFamily="34" charset="0"/>
              </a:rPr>
              <a:t> </a:t>
            </a:r>
            <a:r>
              <a:rPr lang="en-US" sz="2400" dirty="0" smtClean="0">
                <a:latin typeface="arial" panose="020B0604020202020204" pitchFamily="34" charset="0"/>
              </a:rPr>
              <a:t>Install angular cli 7</a:t>
            </a:r>
          </a:p>
          <a:p>
            <a:r>
              <a:rPr lang="en-US" sz="2400" i="1" dirty="0">
                <a:latin typeface="arial" panose="020B0604020202020204" pitchFamily="34" charset="0"/>
              </a:rPr>
              <a:t>	</a:t>
            </a:r>
            <a:r>
              <a:rPr lang="en-US" sz="2400" i="1" dirty="0" err="1" smtClean="0">
                <a:latin typeface="arial" panose="020B0604020202020204" pitchFamily="34" charset="0"/>
              </a:rPr>
              <a:t>npm</a:t>
            </a:r>
            <a:r>
              <a:rPr lang="en-US" sz="2400" i="1" dirty="0" smtClean="0">
                <a:latin typeface="arial" panose="020B0604020202020204" pitchFamily="34" charset="0"/>
              </a:rPr>
              <a:t> install –g @</a:t>
            </a:r>
            <a:r>
              <a:rPr lang="en-US" sz="2400" i="1" dirty="0" err="1" smtClean="0">
                <a:latin typeface="arial" panose="020B0604020202020204" pitchFamily="34" charset="0"/>
              </a:rPr>
              <a:t>angular@cli</a:t>
            </a:r>
            <a:r>
              <a:rPr lang="en-US" sz="2400" i="1" dirty="0" smtClean="0">
                <a:latin typeface="arial" panose="020B0604020202020204" pitchFamily="34" charset="0"/>
              </a:rPr>
              <a:t>				{First Time}</a:t>
            </a:r>
          </a:p>
          <a:p>
            <a:r>
              <a:rPr lang="en-US" sz="2400" i="1" dirty="0">
                <a:latin typeface="arial" panose="020B0604020202020204" pitchFamily="34" charset="0"/>
              </a:rPr>
              <a:t>	</a:t>
            </a:r>
            <a:r>
              <a:rPr lang="en-US" sz="2400" i="1" dirty="0" smtClean="0">
                <a:latin typeface="arial" panose="020B0604020202020204" pitchFamily="34" charset="0"/>
              </a:rPr>
              <a:t>		OR</a:t>
            </a:r>
          </a:p>
          <a:p>
            <a:r>
              <a:rPr lang="en-US" sz="2400" i="1" dirty="0">
                <a:latin typeface="arial" panose="020B0604020202020204" pitchFamily="34" charset="0"/>
              </a:rPr>
              <a:t>	</a:t>
            </a:r>
            <a:r>
              <a:rPr lang="en-US" sz="2400" i="1" dirty="0" err="1">
                <a:latin typeface="arial" panose="020B0604020202020204" pitchFamily="34" charset="0"/>
              </a:rPr>
              <a:t>npm</a:t>
            </a:r>
            <a:r>
              <a:rPr lang="en-US" sz="2400" i="1" dirty="0">
                <a:latin typeface="arial" panose="020B0604020202020204" pitchFamily="34" charset="0"/>
              </a:rPr>
              <a:t> install –g @</a:t>
            </a:r>
            <a:r>
              <a:rPr lang="en-US" sz="2400" i="1" dirty="0" err="1" smtClean="0">
                <a:latin typeface="arial" panose="020B0604020202020204" pitchFamily="34" charset="0"/>
              </a:rPr>
              <a:t>angular@cli@latest</a:t>
            </a:r>
            <a:r>
              <a:rPr lang="en-US" sz="2400" i="1" dirty="0">
                <a:latin typeface="arial" panose="020B0604020202020204" pitchFamily="34" charset="0"/>
              </a:rPr>
              <a:t>	</a:t>
            </a:r>
            <a:r>
              <a:rPr lang="en-US" sz="2400" i="1" dirty="0" smtClean="0">
                <a:latin typeface="arial" panose="020B0604020202020204" pitchFamily="34" charset="0"/>
              </a:rPr>
              <a:t>	{Update}</a:t>
            </a:r>
            <a:endParaRPr lang="en-US" sz="2400" i="1" dirty="0">
              <a:latin typeface="arial" panose="020B0604020202020204" pitchFamily="34" charset="0"/>
            </a:endParaRPr>
          </a:p>
          <a:p>
            <a:r>
              <a:rPr lang="en-US" sz="2400" i="1" dirty="0" smtClean="0">
                <a:latin typeface="arial" panose="020B0604020202020204" pitchFamily="34" charset="0"/>
              </a:rPr>
              <a:t>Verify</a:t>
            </a:r>
            <a:r>
              <a:rPr lang="en-US" sz="2400" i="1" dirty="0">
                <a:latin typeface="arial" panose="020B0604020202020204" pitchFamily="34" charset="0"/>
              </a:rPr>
              <a:t>:	</a:t>
            </a:r>
            <a:r>
              <a:rPr lang="en-US" sz="2400" i="1" dirty="0" smtClean="0">
                <a:latin typeface="arial" panose="020B0604020202020204" pitchFamily="34" charset="0"/>
              </a:rPr>
              <a:t>	</a:t>
            </a:r>
            <a:r>
              <a:rPr lang="en-US" sz="2400" i="1" dirty="0" err="1" smtClean="0">
                <a:latin typeface="arial" panose="020B0604020202020204" pitchFamily="34" charset="0"/>
              </a:rPr>
              <a:t>ng</a:t>
            </a:r>
            <a:r>
              <a:rPr lang="en-US" sz="2400" i="1" dirty="0" smtClean="0">
                <a:latin typeface="arial" panose="020B0604020202020204" pitchFamily="34" charset="0"/>
              </a:rPr>
              <a:t> –version		{7.x}</a:t>
            </a:r>
            <a:endParaRPr lang="en-US" sz="2400" dirty="0" smtClean="0">
              <a:latin typeface="arial" panose="020B0604020202020204" pitchFamily="34" charset="0"/>
            </a:endParaRPr>
          </a:p>
          <a:p>
            <a:endParaRPr lang="en-US" sz="2400" dirty="0" smtClean="0">
              <a:latin typeface="arial" panose="020B0604020202020204" pitchFamily="34" charset="0"/>
            </a:endParaRPr>
          </a:p>
          <a:p>
            <a:r>
              <a:rPr lang="en-US" sz="2400" b="1" dirty="0">
                <a:solidFill>
                  <a:srgbClr val="FFFF00"/>
                </a:solidFill>
                <a:latin typeface="arial" panose="020B0604020202020204" pitchFamily="34" charset="0"/>
              </a:rPr>
              <a:t>Step </a:t>
            </a:r>
            <a:r>
              <a:rPr lang="en-US" sz="2400" b="1" dirty="0" smtClean="0">
                <a:solidFill>
                  <a:srgbClr val="FFFF00"/>
                </a:solidFill>
                <a:latin typeface="arial" panose="020B0604020202020204" pitchFamily="34" charset="0"/>
              </a:rPr>
              <a:t>4:Download visual studio </a:t>
            </a:r>
            <a:r>
              <a:rPr lang="en-US" sz="2400" b="1" dirty="0">
                <a:solidFill>
                  <a:srgbClr val="FFFF00"/>
                </a:solidFill>
                <a:latin typeface="arial" panose="020B0604020202020204" pitchFamily="34" charset="0"/>
              </a:rPr>
              <a:t>code from </a:t>
            </a:r>
            <a:r>
              <a:rPr lang="en-US" sz="2400" b="1" dirty="0" smtClean="0">
                <a:solidFill>
                  <a:srgbClr val="FFFF00"/>
                </a:solidFill>
                <a:latin typeface="arial" panose="020B0604020202020204" pitchFamily="34" charset="0"/>
              </a:rPr>
              <a:t>			</a:t>
            </a:r>
            <a:r>
              <a:rPr lang="en-US" sz="2400" b="1" u="sng" dirty="0" smtClean="0">
                <a:solidFill>
                  <a:schemeClr val="bg1"/>
                </a:solidFill>
                <a:latin typeface="arial" panose="020B0604020202020204" pitchFamily="34" charset="0"/>
              </a:rPr>
              <a:t>https</a:t>
            </a:r>
            <a:r>
              <a:rPr lang="en-US" sz="2400" b="1" u="sng" dirty="0">
                <a:solidFill>
                  <a:schemeClr val="bg1"/>
                </a:solidFill>
                <a:latin typeface="arial" panose="020B0604020202020204" pitchFamily="34" charset="0"/>
              </a:rPr>
              <a:t>://code.visualstudio.com/download</a:t>
            </a:r>
            <a:endParaRPr lang="en-US" sz="2400" u="sng" dirty="0">
              <a:solidFill>
                <a:schemeClr val="bg1"/>
              </a:solidFill>
            </a:endParaRPr>
          </a:p>
        </p:txBody>
      </p:sp>
    </p:spTree>
    <p:extLst>
      <p:ext uri="{BB962C8B-B14F-4D97-AF65-F5344CB8AC3E}">
        <p14:creationId xmlns:p14="http://schemas.microsoft.com/office/powerpoint/2010/main" val="361226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642035"/>
            <a:ext cx="10033000" cy="4154984"/>
          </a:xfrm>
          <a:prstGeom prst="rect">
            <a:avLst/>
          </a:prstGeom>
        </p:spPr>
        <p:txBody>
          <a:bodyPr wrap="square">
            <a:spAutoFit/>
          </a:bodyPr>
          <a:lstStyle/>
          <a:p>
            <a:r>
              <a:rPr lang="en-US" sz="2400" b="1" dirty="0">
                <a:solidFill>
                  <a:srgbClr val="FFFF00"/>
                </a:solidFill>
                <a:latin typeface="arial" panose="020B0604020202020204" pitchFamily="34" charset="0"/>
              </a:rPr>
              <a:t>Create a new Angular </a:t>
            </a:r>
            <a:r>
              <a:rPr lang="en-US" sz="2400" b="1" dirty="0" smtClean="0">
                <a:solidFill>
                  <a:srgbClr val="FFFF00"/>
                </a:solidFill>
                <a:latin typeface="arial" panose="020B0604020202020204" pitchFamily="34" charset="0"/>
              </a:rPr>
              <a:t>7 </a:t>
            </a:r>
            <a:r>
              <a:rPr lang="en-US" sz="2400" b="1" dirty="0">
                <a:solidFill>
                  <a:srgbClr val="FFFF00"/>
                </a:solidFill>
                <a:latin typeface="arial" panose="020B0604020202020204" pitchFamily="34" charset="0"/>
              </a:rPr>
              <a:t>project using the Angular CLI </a:t>
            </a:r>
            <a:r>
              <a:rPr lang="en-US" sz="2400" b="1" dirty="0" smtClean="0">
                <a:solidFill>
                  <a:srgbClr val="FFFF00"/>
                </a:solidFill>
                <a:latin typeface="arial" panose="020B0604020202020204" pitchFamily="34" charset="0"/>
              </a:rPr>
              <a:t>:</a:t>
            </a:r>
          </a:p>
          <a:p>
            <a:endParaRPr lang="en-US" sz="2400" b="1" dirty="0" smtClean="0">
              <a:solidFill>
                <a:srgbClr val="FFFF00"/>
              </a:solidFill>
              <a:latin typeface="arial" panose="020B0604020202020204" pitchFamily="34" charset="0"/>
            </a:endParaRPr>
          </a:p>
          <a:p>
            <a:r>
              <a:rPr lang="en-US" sz="2400" b="1" dirty="0" smtClean="0">
                <a:solidFill>
                  <a:srgbClr val="FFFF00"/>
                </a:solidFill>
                <a:latin typeface="arial" panose="020B0604020202020204" pitchFamily="34" charset="0"/>
              </a:rPr>
              <a:t>Step1:</a:t>
            </a:r>
          </a:p>
          <a:p>
            <a:r>
              <a:rPr lang="en-US" sz="2400" b="1" dirty="0" smtClean="0">
                <a:latin typeface="arial" panose="020B0604020202020204" pitchFamily="34" charset="0"/>
              </a:rPr>
              <a:t>			</a:t>
            </a:r>
            <a:r>
              <a:rPr lang="en-US" sz="2400" b="1" dirty="0" err="1" smtClean="0">
                <a:latin typeface="arial" panose="020B0604020202020204" pitchFamily="34" charset="0"/>
              </a:rPr>
              <a:t>ng</a:t>
            </a:r>
            <a:r>
              <a:rPr lang="en-US" sz="2400" b="1" dirty="0">
                <a:latin typeface="arial" panose="020B0604020202020204" pitchFamily="34" charset="0"/>
              </a:rPr>
              <a:t>	</a:t>
            </a:r>
            <a:r>
              <a:rPr lang="en-US" sz="2400" b="1" dirty="0" smtClean="0">
                <a:latin typeface="arial" panose="020B0604020202020204" pitchFamily="34" charset="0"/>
              </a:rPr>
              <a:t>	new	</a:t>
            </a:r>
            <a:r>
              <a:rPr lang="en-US" sz="2400" b="1" dirty="0" err="1" smtClean="0">
                <a:latin typeface="arial" panose="020B0604020202020204" pitchFamily="34" charset="0"/>
              </a:rPr>
              <a:t>ProjectName</a:t>
            </a:r>
            <a:r>
              <a:rPr lang="en-US" sz="2400" b="1" dirty="0" smtClean="0">
                <a:latin typeface="arial" panose="020B0604020202020204" pitchFamily="34" charset="0"/>
              </a:rPr>
              <a:t>	-d</a:t>
            </a:r>
          </a:p>
          <a:p>
            <a:r>
              <a:rPr lang="en-US" sz="2400" b="1" dirty="0">
                <a:latin typeface="arial" panose="020B0604020202020204" pitchFamily="34" charset="0"/>
              </a:rPr>
              <a:t>	</a:t>
            </a:r>
            <a:r>
              <a:rPr lang="en-US" sz="2400" b="1" dirty="0" smtClean="0">
                <a:latin typeface="arial" panose="020B0604020202020204" pitchFamily="34" charset="0"/>
              </a:rPr>
              <a:t>				OR</a:t>
            </a:r>
          </a:p>
          <a:p>
            <a:r>
              <a:rPr lang="en-US" sz="2400" b="1" dirty="0" smtClean="0">
                <a:latin typeface="arial" panose="020B0604020202020204" pitchFamily="34" charset="0"/>
              </a:rPr>
              <a:t>			</a:t>
            </a:r>
            <a:r>
              <a:rPr lang="en-US" sz="2400" b="1" dirty="0" err="1" smtClean="0">
                <a:latin typeface="arial" panose="020B0604020202020204" pitchFamily="34" charset="0"/>
              </a:rPr>
              <a:t>ng</a:t>
            </a:r>
            <a:r>
              <a:rPr lang="en-US" sz="2400" b="1" dirty="0" smtClean="0">
                <a:latin typeface="arial" panose="020B0604020202020204" pitchFamily="34" charset="0"/>
              </a:rPr>
              <a:t> 		new </a:t>
            </a:r>
            <a:r>
              <a:rPr lang="en-US" sz="2400" b="1" dirty="0" err="1" smtClean="0">
                <a:latin typeface="arial" panose="020B0604020202020204" pitchFamily="34" charset="0"/>
              </a:rPr>
              <a:t>ProjectName</a:t>
            </a:r>
            <a:r>
              <a:rPr lang="en-US" sz="2400" b="1" dirty="0" smtClean="0">
                <a:latin typeface="arial" panose="020B0604020202020204" pitchFamily="34" charset="0"/>
              </a:rPr>
              <a:t>	--skip-tests</a:t>
            </a:r>
          </a:p>
          <a:p>
            <a:r>
              <a:rPr lang="en-US" sz="2400" b="1" dirty="0" smtClean="0">
                <a:solidFill>
                  <a:srgbClr val="FFFF00"/>
                </a:solidFill>
                <a:latin typeface="arial" panose="020B0604020202020204" pitchFamily="34" charset="0"/>
              </a:rPr>
              <a:t>Step2:</a:t>
            </a:r>
          </a:p>
          <a:p>
            <a:r>
              <a:rPr lang="en-US" sz="2400" b="1" dirty="0">
                <a:latin typeface="arial" panose="020B0604020202020204" pitchFamily="34" charset="0"/>
              </a:rPr>
              <a:t>	</a:t>
            </a:r>
            <a:r>
              <a:rPr lang="en-US" sz="2400" b="1" dirty="0" smtClean="0">
                <a:latin typeface="arial" panose="020B0604020202020204" pitchFamily="34" charset="0"/>
              </a:rPr>
              <a:t>		cd		</a:t>
            </a:r>
            <a:r>
              <a:rPr lang="en-US" sz="2400" b="1" dirty="0" err="1" smtClean="0">
                <a:latin typeface="arial" panose="020B0604020202020204" pitchFamily="34" charset="0"/>
              </a:rPr>
              <a:t>ProjectName</a:t>
            </a:r>
            <a:endParaRPr lang="en-US" sz="2400" b="1" dirty="0" smtClean="0">
              <a:latin typeface="arial" panose="020B0604020202020204" pitchFamily="34" charset="0"/>
            </a:endParaRPr>
          </a:p>
          <a:p>
            <a:r>
              <a:rPr lang="en-US" sz="2400" b="1" dirty="0" smtClean="0">
                <a:solidFill>
                  <a:srgbClr val="FFFF00"/>
                </a:solidFill>
                <a:latin typeface="arial" panose="020B0604020202020204" pitchFamily="34" charset="0"/>
              </a:rPr>
              <a:t>Step3:</a:t>
            </a:r>
          </a:p>
          <a:p>
            <a:r>
              <a:rPr lang="en-US" sz="2400" b="1" dirty="0">
                <a:latin typeface="arial" panose="020B0604020202020204" pitchFamily="34" charset="0"/>
              </a:rPr>
              <a:t>	</a:t>
            </a:r>
            <a:r>
              <a:rPr lang="en-US" sz="2400" b="1" dirty="0" smtClean="0">
                <a:latin typeface="arial" panose="020B0604020202020204" pitchFamily="34" charset="0"/>
              </a:rPr>
              <a:t>		</a:t>
            </a:r>
            <a:r>
              <a:rPr lang="en-US" sz="2400" b="1" dirty="0" err="1" smtClean="0">
                <a:latin typeface="arial" panose="020B0604020202020204" pitchFamily="34" charset="0"/>
              </a:rPr>
              <a:t>ng</a:t>
            </a:r>
            <a:r>
              <a:rPr lang="en-US" sz="2400" b="1" dirty="0" smtClean="0">
                <a:latin typeface="arial" panose="020B0604020202020204" pitchFamily="34" charset="0"/>
              </a:rPr>
              <a:t>		serve		-o</a:t>
            </a:r>
          </a:p>
          <a:p>
            <a:r>
              <a:rPr lang="en-US" sz="2400" b="1" dirty="0">
                <a:solidFill>
                  <a:srgbClr val="FFFF00"/>
                </a:solidFill>
                <a:latin typeface="arial" panose="020B0604020202020204" pitchFamily="34" charset="0"/>
              </a:rPr>
              <a:t> </a:t>
            </a:r>
            <a:endParaRPr lang="en-US" sz="2400" dirty="0">
              <a:solidFill>
                <a:srgbClr val="FFFF00"/>
              </a:solidFill>
            </a:endParaRPr>
          </a:p>
        </p:txBody>
      </p:sp>
    </p:spTree>
    <p:extLst>
      <p:ext uri="{BB962C8B-B14F-4D97-AF65-F5344CB8AC3E}">
        <p14:creationId xmlns:p14="http://schemas.microsoft.com/office/powerpoint/2010/main" val="2936388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160" y="336034"/>
            <a:ext cx="4870051" cy="461665"/>
          </a:xfrm>
          <a:prstGeom prst="rect">
            <a:avLst/>
          </a:prstGeom>
        </p:spPr>
        <p:txBody>
          <a:bodyPr wrap="none">
            <a:spAutoFit/>
          </a:bodyPr>
          <a:lstStyle/>
          <a:p>
            <a:r>
              <a:rPr lang="en-US" sz="2400" b="1" dirty="0">
                <a:solidFill>
                  <a:srgbClr val="FFFF00"/>
                </a:solidFill>
                <a:latin typeface="arial" panose="020B0604020202020204" pitchFamily="34" charset="0"/>
              </a:rPr>
              <a:t>What is a component in Angular</a:t>
            </a:r>
            <a:endParaRPr lang="en-US" sz="2400" dirty="0">
              <a:solidFill>
                <a:srgbClr val="FFFF00"/>
              </a:solidFill>
            </a:endParaRPr>
          </a:p>
        </p:txBody>
      </p:sp>
      <p:sp>
        <p:nvSpPr>
          <p:cNvPr id="3" name="Rectangle 2"/>
          <p:cNvSpPr/>
          <p:nvPr/>
        </p:nvSpPr>
        <p:spPr>
          <a:xfrm>
            <a:off x="371160" y="797699"/>
            <a:ext cx="10500040" cy="5693866"/>
          </a:xfrm>
          <a:prstGeom prst="rect">
            <a:avLst/>
          </a:prstGeom>
        </p:spPr>
        <p:txBody>
          <a:bodyPr wrap="square">
            <a:spAutoFit/>
          </a:bodyPr>
          <a:lstStyle/>
          <a:p>
            <a:pPr algn="just">
              <a:buFont typeface="Arial" panose="020B0604020202020204" pitchFamily="34" charset="0"/>
              <a:buChar char="•"/>
            </a:pPr>
            <a:r>
              <a:rPr lang="en-US" sz="2000" dirty="0">
                <a:latin typeface="arial" panose="020B0604020202020204" pitchFamily="34" charset="0"/>
              </a:rPr>
              <a:t>A component in Angular is a </a:t>
            </a:r>
            <a:r>
              <a:rPr lang="en-US" sz="2400" b="1" dirty="0">
                <a:effectLst>
                  <a:outerShdw blurRad="38100" dist="38100" dir="2700000" algn="tl">
                    <a:srgbClr val="000000">
                      <a:alpha val="43137"/>
                    </a:srgbClr>
                  </a:outerShdw>
                </a:effectLst>
                <a:latin typeface="arial" panose="020B0604020202020204" pitchFamily="34" charset="0"/>
              </a:rPr>
              <a:t>class with a template and a decorator</a:t>
            </a:r>
            <a:r>
              <a:rPr lang="en-US" sz="2000" dirty="0">
                <a:latin typeface="arial" panose="020B0604020202020204" pitchFamily="34" charset="0"/>
              </a:rPr>
              <a:t>. So in simple terms a component in Angular is composed of these 3 </a:t>
            </a:r>
            <a:r>
              <a:rPr lang="en-US" sz="2000" dirty="0" smtClean="0">
                <a:latin typeface="arial" panose="020B0604020202020204" pitchFamily="34" charset="0"/>
              </a:rPr>
              <a:t>thing</a:t>
            </a:r>
          </a:p>
          <a:p>
            <a:pPr algn="just"/>
            <a:r>
              <a:rPr lang="en-US" sz="2000" dirty="0"/>
              <a:t/>
            </a:r>
            <a:br>
              <a:rPr lang="en-US" sz="2000" dirty="0"/>
            </a:br>
            <a:r>
              <a:rPr lang="en-US" sz="2000" b="1" i="1" dirty="0">
                <a:solidFill>
                  <a:srgbClr val="FFC000"/>
                </a:solidFill>
                <a:latin typeface="arial" panose="020B0604020202020204" pitchFamily="34" charset="0"/>
              </a:rPr>
              <a:t>Template</a:t>
            </a:r>
            <a:r>
              <a:rPr lang="en-US" sz="2000" i="1" dirty="0">
                <a:solidFill>
                  <a:srgbClr val="FFC000"/>
                </a:solidFill>
                <a:latin typeface="arial" panose="020B0604020202020204" pitchFamily="34" charset="0"/>
              </a:rPr>
              <a:t> - </a:t>
            </a:r>
            <a:endParaRPr lang="en-US" sz="2000" i="1" dirty="0" smtClean="0">
              <a:solidFill>
                <a:srgbClr val="FFC000"/>
              </a:solidFill>
              <a:latin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rPr>
              <a:t>Defines </a:t>
            </a:r>
            <a:r>
              <a:rPr lang="en-US" sz="2000" dirty="0">
                <a:latin typeface="arial" panose="020B0604020202020204" pitchFamily="34" charset="0"/>
              </a:rPr>
              <a:t>the user interface</a:t>
            </a:r>
            <a:r>
              <a:rPr lang="en-US" sz="2000" dirty="0" smtClean="0">
                <a:latin typeface="arial" panose="020B0604020202020204" pitchFamily="34" charset="0"/>
              </a:rPr>
              <a:t>.</a:t>
            </a:r>
          </a:p>
          <a:p>
            <a:pPr marL="342900" indent="-342900" algn="just">
              <a:buFont typeface="Arial" panose="020B0604020202020204" pitchFamily="34" charset="0"/>
              <a:buChar char="•"/>
            </a:pPr>
            <a:r>
              <a:rPr lang="en-US" sz="2000" dirty="0" smtClean="0">
                <a:latin typeface="arial" panose="020B0604020202020204" pitchFamily="34" charset="0"/>
              </a:rPr>
              <a:t>Contains </a:t>
            </a:r>
            <a:r>
              <a:rPr lang="en-US" sz="2000" dirty="0">
                <a:latin typeface="arial" panose="020B0604020202020204" pitchFamily="34" charset="0"/>
              </a:rPr>
              <a:t>the HTML, directives and bindings</a:t>
            </a:r>
            <a:r>
              <a:rPr lang="en-US" sz="2000" dirty="0" smtClean="0">
                <a:latin typeface="arial" panose="020B0604020202020204" pitchFamily="34" charset="0"/>
              </a:rPr>
              <a:t>.</a:t>
            </a:r>
          </a:p>
          <a:p>
            <a:pPr algn="just"/>
            <a:r>
              <a:rPr lang="en-US" sz="2000" b="1" i="1" dirty="0" smtClean="0">
                <a:solidFill>
                  <a:srgbClr val="FFC000"/>
                </a:solidFill>
                <a:latin typeface="arial" panose="020B0604020202020204" pitchFamily="34" charset="0"/>
              </a:rPr>
              <a:t>Class</a:t>
            </a:r>
            <a:r>
              <a:rPr lang="en-US" sz="2000" i="1" dirty="0">
                <a:solidFill>
                  <a:srgbClr val="FFC000"/>
                </a:solidFill>
                <a:latin typeface="arial" panose="020B0604020202020204" pitchFamily="34" charset="0"/>
              </a:rPr>
              <a:t> </a:t>
            </a:r>
            <a:r>
              <a:rPr lang="en-US" sz="2000" i="1" dirty="0" smtClean="0">
                <a:solidFill>
                  <a:srgbClr val="FFC000"/>
                </a:solidFill>
                <a:latin typeface="arial" panose="020B0604020202020204" pitchFamily="34" charset="0"/>
              </a:rPr>
              <a:t>-</a:t>
            </a:r>
          </a:p>
          <a:p>
            <a:pPr marL="342900" indent="-342900" algn="just">
              <a:buFont typeface="Arial" panose="020B0604020202020204" pitchFamily="34" charset="0"/>
              <a:buChar char="•"/>
            </a:pPr>
            <a:r>
              <a:rPr lang="en-US" sz="2000" dirty="0" smtClean="0">
                <a:latin typeface="arial" panose="020B0604020202020204" pitchFamily="34" charset="0"/>
              </a:rPr>
              <a:t>Contains </a:t>
            </a:r>
            <a:r>
              <a:rPr lang="en-US" sz="2000" dirty="0">
                <a:latin typeface="arial" panose="020B0604020202020204" pitchFamily="34" charset="0"/>
              </a:rPr>
              <a:t>the code required for template. </a:t>
            </a:r>
            <a:endParaRPr lang="en-US" sz="2000" dirty="0" smtClean="0">
              <a:latin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rPr>
              <a:t>Just </a:t>
            </a:r>
            <a:r>
              <a:rPr lang="en-US" sz="2000" dirty="0">
                <a:latin typeface="arial" panose="020B0604020202020204" pitchFamily="34" charset="0"/>
              </a:rPr>
              <a:t>like a class in any object oriented programming language like C# or Java, a class in angular can contain methods and properties. </a:t>
            </a:r>
            <a:endParaRPr lang="en-US" sz="2000" dirty="0" smtClean="0">
              <a:latin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rPr>
              <a:t>Properties </a:t>
            </a:r>
            <a:r>
              <a:rPr lang="en-US" sz="2000" dirty="0">
                <a:latin typeface="arial" panose="020B0604020202020204" pitchFamily="34" charset="0"/>
              </a:rPr>
              <a:t>contain the data that we want to display in the view template and methods contain the logic for the view</a:t>
            </a:r>
            <a:r>
              <a:rPr lang="en-US" sz="2000" dirty="0" smtClean="0">
                <a:latin typeface="arial" panose="020B0604020202020204" pitchFamily="34" charset="0"/>
              </a:rPr>
              <a:t>.</a:t>
            </a:r>
          </a:p>
          <a:p>
            <a:pPr marL="342900" indent="-342900" algn="just">
              <a:buFont typeface="Arial" panose="020B0604020202020204" pitchFamily="34" charset="0"/>
              <a:buChar char="•"/>
            </a:pPr>
            <a:r>
              <a:rPr lang="en-US" sz="2000" dirty="0" smtClean="0">
                <a:latin typeface="arial" panose="020B0604020202020204" pitchFamily="34" charset="0"/>
              </a:rPr>
              <a:t>We </a:t>
            </a:r>
            <a:r>
              <a:rPr lang="en-US" sz="2000" dirty="0">
                <a:latin typeface="arial" panose="020B0604020202020204" pitchFamily="34" charset="0"/>
              </a:rPr>
              <a:t>use </a:t>
            </a:r>
            <a:r>
              <a:rPr lang="en-US" sz="2000" dirty="0" err="1">
                <a:latin typeface="arial" panose="020B0604020202020204" pitchFamily="34" charset="0"/>
              </a:rPr>
              <a:t>TypeScript</a:t>
            </a:r>
            <a:r>
              <a:rPr lang="en-US" sz="2000" dirty="0">
                <a:latin typeface="arial" panose="020B0604020202020204" pitchFamily="34" charset="0"/>
              </a:rPr>
              <a:t> to create the class.</a:t>
            </a:r>
            <a:endParaRPr lang="en-US" sz="2000" dirty="0">
              <a:latin typeface="Arial" panose="020B0604020202020204" pitchFamily="34" charset="0"/>
            </a:endParaRPr>
          </a:p>
          <a:p>
            <a:pPr algn="just"/>
            <a:r>
              <a:rPr lang="en-US" sz="2000" b="1" i="1" dirty="0">
                <a:solidFill>
                  <a:srgbClr val="FFC000"/>
                </a:solidFill>
                <a:latin typeface="arial" panose="020B0604020202020204" pitchFamily="34" charset="0"/>
              </a:rPr>
              <a:t>Decorator</a:t>
            </a:r>
            <a:r>
              <a:rPr lang="en-US" sz="2000" i="1" dirty="0">
                <a:solidFill>
                  <a:srgbClr val="FFC000"/>
                </a:solidFill>
                <a:latin typeface="arial" panose="020B0604020202020204" pitchFamily="34" charset="0"/>
              </a:rPr>
              <a:t> - </a:t>
            </a:r>
            <a:endParaRPr lang="en-US" sz="2000" i="1" dirty="0" smtClean="0">
              <a:solidFill>
                <a:srgbClr val="FFC000"/>
              </a:solidFill>
              <a:latin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rPr>
              <a:t>We </a:t>
            </a:r>
            <a:r>
              <a:rPr lang="en-US" sz="2000" dirty="0">
                <a:latin typeface="arial" panose="020B0604020202020204" pitchFamily="34" charset="0"/>
              </a:rPr>
              <a:t>use the Component decorator provided by Angular to add metadata to the class. </a:t>
            </a:r>
            <a:endParaRPr lang="en-US" sz="2000" dirty="0" smtClean="0">
              <a:latin typeface="arial" panose="020B0604020202020204" pitchFamily="34" charset="0"/>
            </a:endParaRPr>
          </a:p>
          <a:p>
            <a:pPr marL="342900" indent="-342900" algn="just">
              <a:buFont typeface="Arial" panose="020B0604020202020204" pitchFamily="34" charset="0"/>
              <a:buChar char="•"/>
            </a:pPr>
            <a:r>
              <a:rPr lang="en-US" sz="2000" dirty="0" smtClean="0">
                <a:latin typeface="arial" panose="020B0604020202020204" pitchFamily="34" charset="0"/>
              </a:rPr>
              <a:t>A </a:t>
            </a:r>
            <a:r>
              <a:rPr lang="en-US" sz="2000" dirty="0">
                <a:latin typeface="arial" panose="020B0604020202020204" pitchFamily="34" charset="0"/>
              </a:rPr>
              <a:t>class becomes an Angular component, when it is decorated with the Component decorator</a:t>
            </a:r>
            <a:r>
              <a:rPr lang="en-US" sz="2000" dirty="0" smtClean="0">
                <a:latin typeface="arial" panose="020B0604020202020204" pitchFamily="34" charset="0"/>
              </a:rPr>
              <a:t>.</a:t>
            </a:r>
          </a:p>
          <a:p>
            <a:pPr marL="342900" indent="-342900" algn="just">
              <a:buFont typeface="Arial" panose="020B0604020202020204" pitchFamily="34" charset="0"/>
              <a:buChar char="•"/>
            </a:pPr>
            <a:r>
              <a:rPr lang="en-US" sz="2000" dirty="0" smtClean="0">
                <a:latin typeface="Arial" panose="020B0604020202020204" pitchFamily="34" charset="0"/>
              </a:rPr>
              <a:t>Visit		:		 https</a:t>
            </a:r>
            <a:r>
              <a:rPr lang="en-US" sz="2000" dirty="0">
                <a:latin typeface="Arial" panose="020B0604020202020204" pitchFamily="34" charset="0"/>
              </a:rPr>
              <a:t>://angular.io/api/core/Component</a:t>
            </a:r>
            <a:endParaRPr lang="en-US" sz="2000" b="0" i="0" dirty="0">
              <a:effectLst/>
              <a:latin typeface="Arial" panose="020B0604020202020204" pitchFamily="34" charset="0"/>
            </a:endParaRPr>
          </a:p>
        </p:txBody>
      </p:sp>
    </p:spTree>
    <p:extLst>
      <p:ext uri="{BB962C8B-B14F-4D97-AF65-F5344CB8AC3E}">
        <p14:creationId xmlns:p14="http://schemas.microsoft.com/office/powerpoint/2010/main" val="524693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85</TotalTime>
  <Words>244</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chanti</dc:creator>
  <cp:lastModifiedBy>chanti</cp:lastModifiedBy>
  <cp:revision>43</cp:revision>
  <dcterms:created xsi:type="dcterms:W3CDTF">2019-01-18T04:02:24Z</dcterms:created>
  <dcterms:modified xsi:type="dcterms:W3CDTF">2019-01-18T05:27:48Z</dcterms:modified>
</cp:coreProperties>
</file>