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7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9535" y="16764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7969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IMapObject</a:t>
            </a:r>
            <a:endParaRPr lang="en-US" dirty="0"/>
          </a:p>
        </p:txBody>
      </p:sp>
      <p:cxnSp>
        <p:nvCxnSpPr>
          <p:cNvPr id="8" name="Curved Connector 7"/>
          <p:cNvCxnSpPr>
            <a:stCxn id="5" idx="2"/>
            <a:endCxn id="7" idx="1"/>
          </p:cNvCxnSpPr>
          <p:nvPr/>
        </p:nvCxnSpPr>
        <p:spPr>
          <a:xfrm rot="16200000" flipH="1">
            <a:off x="4631720" y="1990682"/>
            <a:ext cx="418630" cy="528729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6138" y="2295085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8C866E"/>
                </a:solidFill>
              </a:rPr>
              <a:t>Only types that implement </a:t>
            </a:r>
            <a:r>
              <a:rPr lang="en-US" sz="800" dirty="0" err="1" smtClean="0">
                <a:solidFill>
                  <a:srgbClr val="8C866E"/>
                </a:solidFill>
              </a:rPr>
              <a:t>IMapObject</a:t>
            </a:r>
            <a:endParaRPr lang="en-US" sz="800" dirty="0" smtClean="0">
              <a:solidFill>
                <a:srgbClr val="8C866E"/>
              </a:solidFill>
            </a:endParaRPr>
          </a:p>
          <a:p>
            <a:r>
              <a:rPr lang="en-US" sz="800" dirty="0" smtClean="0">
                <a:solidFill>
                  <a:srgbClr val="8C866E"/>
                </a:solidFill>
              </a:rPr>
              <a:t>can be added to the map</a:t>
            </a:r>
            <a:endParaRPr lang="en-US" sz="800" dirty="0">
              <a:solidFill>
                <a:srgbClr val="8C866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87868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49533"/>
            <a:ext cx="2794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This gets handed items, acts like an in game</a:t>
            </a: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database</a:t>
            </a:r>
          </a:p>
          <a:p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There is no direct relationship between the map</a:t>
            </a: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and the world.  A map could be specialized to only</a:t>
            </a: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hold a subset of things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4495" y="3962400"/>
            <a:ext cx="13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CameraPool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9535" y="3916233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C866E"/>
                </a:solidFill>
              </a:rPr>
              <a:t>This is used to maintain a viewport </a:t>
            </a:r>
            <a:r>
              <a:rPr lang="en-US" sz="800" dirty="0" smtClean="0">
                <a:solidFill>
                  <a:srgbClr val="8C866E"/>
                </a:solidFill>
              </a:rPr>
              <a:t>scene</a:t>
            </a:r>
          </a:p>
          <a:p>
            <a:r>
              <a:rPr lang="en-US" sz="800" dirty="0" smtClean="0">
                <a:solidFill>
                  <a:srgbClr val="8C866E"/>
                </a:solidFill>
              </a:rPr>
              <a:t>across </a:t>
            </a:r>
            <a:r>
              <a:rPr lang="en-US" sz="800" dirty="0">
                <a:solidFill>
                  <a:srgbClr val="8C866E"/>
                </a:solidFill>
              </a:rPr>
              <a:t>several threads.  This allows </a:t>
            </a:r>
            <a:r>
              <a:rPr lang="en-US" sz="800" dirty="0" err="1">
                <a:solidFill>
                  <a:srgbClr val="8C866E"/>
                </a:solidFill>
              </a:rPr>
              <a:t>ai</a:t>
            </a:r>
            <a:r>
              <a:rPr lang="en-US" sz="800" dirty="0">
                <a:solidFill>
                  <a:srgbClr val="8C866E"/>
                </a:solidFill>
              </a:rPr>
              <a:t> </a:t>
            </a:r>
            <a:r>
              <a:rPr lang="en-US" sz="800" dirty="0" smtClean="0">
                <a:solidFill>
                  <a:srgbClr val="8C866E"/>
                </a:solidFill>
              </a:rPr>
              <a:t>bots</a:t>
            </a:r>
          </a:p>
          <a:p>
            <a:r>
              <a:rPr lang="en-US" sz="800" dirty="0" smtClean="0">
                <a:solidFill>
                  <a:srgbClr val="8C866E"/>
                </a:solidFill>
              </a:rPr>
              <a:t>to </a:t>
            </a:r>
            <a:r>
              <a:rPr lang="en-US" sz="800" dirty="0">
                <a:solidFill>
                  <a:srgbClr val="8C866E"/>
                </a:solidFill>
              </a:rPr>
              <a:t>see </a:t>
            </a:r>
            <a:r>
              <a:rPr lang="en-US" sz="800" dirty="0" err="1">
                <a:solidFill>
                  <a:srgbClr val="8C866E"/>
                </a:solidFill>
              </a:rPr>
              <a:t>wpf</a:t>
            </a:r>
            <a:r>
              <a:rPr lang="en-US" sz="800" dirty="0">
                <a:solidFill>
                  <a:srgbClr val="8C866E"/>
                </a:solidFill>
              </a:rPr>
              <a:t> 3D scenes</a:t>
            </a:r>
          </a:p>
        </p:txBody>
      </p:sp>
      <p:cxnSp>
        <p:nvCxnSpPr>
          <p:cNvPr id="25" name="Curved Connector 24"/>
          <p:cNvCxnSpPr>
            <a:stCxn id="5" idx="2"/>
            <a:endCxn id="23" idx="0"/>
          </p:cNvCxnSpPr>
          <p:nvPr/>
        </p:nvCxnSpPr>
        <p:spPr>
          <a:xfrm rot="5400000">
            <a:off x="3136009" y="2521738"/>
            <a:ext cx="1916668" cy="964656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" y="87868"/>
            <a:ext cx="152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Containers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533918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This is a way to handle quantities.  It only deals with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pure numbers, not lists of items (fuel, energy, hit points)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6677" y="5864867"/>
            <a:ext cx="3010952" cy="461665"/>
            <a:chOff x="5867400" y="318474"/>
            <a:chExt cx="301095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7029769" y="318474"/>
              <a:ext cx="1848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The base definition of a container:</a:t>
              </a:r>
            </a:p>
            <a:p>
              <a:r>
                <a:rPr lang="en-US" sz="800" dirty="0">
                  <a:solidFill>
                    <a:srgbClr val="8C866E"/>
                  </a:solidFill>
                </a:rPr>
                <a:t> </a:t>
              </a:r>
              <a:r>
                <a:rPr lang="en-US" sz="800" dirty="0" smtClean="0">
                  <a:solidFill>
                    <a:srgbClr val="8C866E"/>
                  </a:solidFill>
                </a:rPr>
                <a:t>  double </a:t>
              </a:r>
              <a:r>
                <a:rPr lang="en-US" sz="800" dirty="0" err="1" smtClean="0">
                  <a:solidFill>
                    <a:srgbClr val="8C866E"/>
                  </a:solidFill>
                </a:rPr>
                <a:t>QuantityCurrent</a:t>
              </a:r>
              <a:r>
                <a:rPr lang="en-US" sz="800" dirty="0" smtClean="0">
                  <a:solidFill>
                    <a:srgbClr val="8C866E"/>
                  </a:solidFill>
                </a:rPr>
                <a:t>, </a:t>
              </a:r>
              <a:r>
                <a:rPr lang="en-US" sz="800" dirty="0" err="1" smtClean="0">
                  <a:solidFill>
                    <a:srgbClr val="8C866E"/>
                  </a:solidFill>
                </a:rPr>
                <a:t>QuantityMax</a:t>
              </a:r>
              <a:endParaRPr lang="en-US" sz="800" dirty="0" smtClean="0">
                <a:solidFill>
                  <a:srgbClr val="8C866E"/>
                </a:solidFill>
              </a:endParaRPr>
            </a:p>
            <a:p>
              <a:r>
                <a:rPr lang="en-US" sz="800" dirty="0">
                  <a:solidFill>
                    <a:srgbClr val="8C866E"/>
                  </a:solidFill>
                </a:rPr>
                <a:t> </a:t>
              </a:r>
              <a:r>
                <a:rPr lang="en-US" sz="800" dirty="0" smtClean="0">
                  <a:solidFill>
                    <a:srgbClr val="8C866E"/>
                  </a:solidFill>
                </a:rPr>
                <a:t>  Add(double), Remove(double)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364641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IContainer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3385" y="1166765"/>
            <a:ext cx="4648200" cy="2683638"/>
            <a:chOff x="4267200" y="3381619"/>
            <a:chExt cx="4648200" cy="2683638"/>
          </a:xfrm>
        </p:grpSpPr>
        <p:cxnSp>
          <p:nvCxnSpPr>
            <p:cNvPr id="6" name="Curved Connector 5"/>
            <p:cNvCxnSpPr>
              <a:stCxn id="14" idx="2"/>
              <a:endCxn id="15" idx="1"/>
            </p:cNvCxnSpPr>
            <p:nvPr/>
          </p:nvCxnSpPr>
          <p:spPr>
            <a:xfrm rot="16200000" flipH="1">
              <a:off x="6776181" y="3978035"/>
              <a:ext cx="283421" cy="838051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79631" y="3886019"/>
              <a:ext cx="283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ContainerGroup</a:t>
              </a:r>
              <a:r>
                <a:rPr lang="en-US" dirty="0" smtClean="0"/>
                <a:t> : </a:t>
              </a:r>
              <a:r>
                <a:rPr lang="en-US" dirty="0" err="1"/>
                <a:t>IContainer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6917" y="4354106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IContainer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6917" y="4722912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IContainer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36916" y="5092244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IContainer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4" idx="2"/>
              <a:endCxn id="16" idx="1"/>
            </p:cNvCxnSpPr>
            <p:nvPr/>
          </p:nvCxnSpPr>
          <p:spPr>
            <a:xfrm rot="16200000" flipH="1">
              <a:off x="6591778" y="4162438"/>
              <a:ext cx="652227" cy="838051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4" idx="2"/>
              <a:endCxn id="17" idx="1"/>
            </p:cNvCxnSpPr>
            <p:nvPr/>
          </p:nvCxnSpPr>
          <p:spPr>
            <a:xfrm rot="16200000" flipH="1">
              <a:off x="6407112" y="4347105"/>
              <a:ext cx="1021559" cy="838050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29812" y="4564756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Lets a set containers be represented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like a single item.  Any add/remove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will evenly distribute that value among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the child containers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  <p:sp>
          <p:nvSpPr>
            <p:cNvPr id="55" name="Cloud 54"/>
            <p:cNvSpPr/>
            <p:nvPr/>
          </p:nvSpPr>
          <p:spPr>
            <a:xfrm>
              <a:off x="4267200" y="3381619"/>
              <a:ext cx="4648200" cy="2683638"/>
            </a:xfrm>
            <a:prstGeom prst="cloud">
              <a:avLst/>
            </a:prstGeom>
            <a:noFill/>
            <a:ln>
              <a:solidFill>
                <a:srgbClr val="385D8A">
                  <a:alpha val="1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45547" y="3359231"/>
            <a:ext cx="4876800" cy="3014771"/>
            <a:chOff x="216333" y="1546736"/>
            <a:chExt cx="4876800" cy="3014771"/>
          </a:xfrm>
        </p:grpSpPr>
        <p:sp>
          <p:nvSpPr>
            <p:cNvPr id="36" name="TextBox 35"/>
            <p:cNvSpPr txBox="1"/>
            <p:nvPr/>
          </p:nvSpPr>
          <p:spPr>
            <a:xfrm>
              <a:off x="2722765" y="1867764"/>
              <a:ext cx="20056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This is a way to transfer from one converter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to another (with a ratio)</a:t>
              </a:r>
            </a:p>
            <a:p>
              <a:endParaRPr lang="en-US" sz="800" dirty="0">
                <a:solidFill>
                  <a:srgbClr val="8C866E"/>
                </a:solidFill>
              </a:endParaRP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For example, you may call your converter a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furnace, the source represents wood, the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destination represents electricity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331" y="2098597"/>
              <a:ext cx="1115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Converter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" y="3303896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IContainer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63234" y="3303896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IContainer</a:t>
              </a:r>
              <a:endParaRPr lang="en-US" dirty="0"/>
            </a:p>
          </p:txBody>
        </p:sp>
        <p:cxnSp>
          <p:nvCxnSpPr>
            <p:cNvPr id="40" name="Curved Connector 39"/>
            <p:cNvCxnSpPr>
              <a:stCxn id="37" idx="2"/>
              <a:endCxn id="38" idx="0"/>
            </p:cNvCxnSpPr>
            <p:nvPr/>
          </p:nvCxnSpPr>
          <p:spPr>
            <a:xfrm rot="5400000">
              <a:off x="1259934" y="2398781"/>
              <a:ext cx="835967" cy="9742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37" idx="2"/>
              <a:endCxn id="39" idx="0"/>
            </p:cNvCxnSpPr>
            <p:nvPr/>
          </p:nvCxnSpPr>
          <p:spPr>
            <a:xfrm rot="16200000" flipH="1">
              <a:off x="2236750" y="2396226"/>
              <a:ext cx="835967" cy="9793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3"/>
              <a:endCxn id="39" idx="1"/>
            </p:cNvCxnSpPr>
            <p:nvPr/>
          </p:nvCxnSpPr>
          <p:spPr>
            <a:xfrm>
              <a:off x="1771969" y="3488562"/>
              <a:ext cx="791265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loud 55"/>
            <p:cNvSpPr/>
            <p:nvPr/>
          </p:nvSpPr>
          <p:spPr>
            <a:xfrm>
              <a:off x="216333" y="1546736"/>
              <a:ext cx="4876800" cy="3014771"/>
            </a:xfrm>
            <a:prstGeom prst="cloud">
              <a:avLst/>
            </a:prstGeom>
            <a:noFill/>
            <a:ln>
              <a:solidFill>
                <a:srgbClr val="385D8A">
                  <a:alpha val="1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6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7868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object chase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33918"/>
            <a:ext cx="34355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These pull bodies 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toward an ideal position/orientation/speed.</a:t>
            </a:r>
          </a:p>
          <a:p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They can be built up, and turned into shock absorbers, or a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way to make a camera that has mass to follow a point, or keep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an object spinning forever, </a:t>
            </a:r>
            <a:r>
              <a:rPr lang="en-US" sz="1000" dirty="0" err="1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42490" y="1686187"/>
            <a:ext cx="3443487" cy="545264"/>
            <a:chOff x="230986" y="1752767"/>
            <a:chExt cx="3443487" cy="545264"/>
          </a:xfrm>
        </p:grpSpPr>
        <p:sp>
          <p:nvSpPr>
            <p:cNvPr id="10" name="TextBox 9"/>
            <p:cNvSpPr txBox="1"/>
            <p:nvPr/>
          </p:nvSpPr>
          <p:spPr>
            <a:xfrm>
              <a:off x="230986" y="1752767"/>
              <a:ext cx="2578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dirty="0" err="1">
                  <a:solidFill>
                    <a:prstClr val="black"/>
                  </a:solidFill>
                </a:rPr>
                <a:t>MapObject_ChasePoint_Velocity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172" y="2082587"/>
              <a:ext cx="32993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Chases a point, modifies velocity directly.  The </a:t>
              </a:r>
              <a:r>
                <a:rPr lang="en-US" sz="800" dirty="0" smtClean="0">
                  <a:solidFill>
                    <a:srgbClr val="8C866E"/>
                  </a:solidFill>
                </a:rPr>
                <a:t>only modifier is max velocity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52618" y="2329425"/>
            <a:ext cx="2468240" cy="522749"/>
            <a:chOff x="2819400" y="2819400"/>
            <a:chExt cx="2468240" cy="522749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2819400"/>
              <a:ext cx="2468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MapObject_ChasePoint_Forces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799" y="3126705"/>
              <a:ext cx="2313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Chases a point, moves the body by </a:t>
              </a:r>
              <a:r>
                <a:rPr lang="en-US" sz="800" dirty="0" smtClean="0">
                  <a:solidFill>
                    <a:srgbClr val="8C866E"/>
                  </a:solidFill>
                </a:rPr>
                <a:t>applying forces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2490" y="161152"/>
            <a:ext cx="2597634" cy="655487"/>
            <a:chOff x="2819400" y="2819400"/>
            <a:chExt cx="2597634" cy="655487"/>
          </a:xfrm>
        </p:grpSpPr>
        <p:sp>
          <p:nvSpPr>
            <p:cNvPr id="19" name="TextBox 18"/>
            <p:cNvSpPr txBox="1"/>
            <p:nvPr/>
          </p:nvSpPr>
          <p:spPr>
            <a:xfrm>
              <a:off x="2819400" y="2819400"/>
              <a:ext cx="259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UNFINISHED</a:t>
              </a:r>
            </a:p>
            <a:p>
              <a:r>
                <a:rPr lang="en-US" sz="1400" dirty="0" err="1" smtClean="0"/>
                <a:t>MapObject_ChaseAngVel_Forces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799" y="3259443"/>
              <a:ext cx="2313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8C866E"/>
                  </a:solidFill>
                </a:rPr>
                <a:t>This applies torque if the angular velocity isn't right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42490" y="917451"/>
            <a:ext cx="2929648" cy="671017"/>
            <a:chOff x="2819400" y="2819400"/>
            <a:chExt cx="2929648" cy="671017"/>
          </a:xfrm>
        </p:grpSpPr>
        <p:sp>
          <p:nvSpPr>
            <p:cNvPr id="23" name="TextBox 22"/>
            <p:cNvSpPr txBox="1"/>
            <p:nvPr/>
          </p:nvSpPr>
          <p:spPr>
            <a:xfrm>
              <a:off x="2819400" y="2819400"/>
              <a:ext cx="2929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UNFINISHED</a:t>
              </a:r>
            </a:p>
            <a:p>
              <a:r>
                <a:rPr lang="en-US" sz="1400" dirty="0" err="1"/>
                <a:t>MapObject_ChaseOrientation_Forces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799" y="3274973"/>
              <a:ext cx="2127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8C866E"/>
                  </a:solidFill>
                </a:rPr>
                <a:t>This applies torque if the </a:t>
              </a:r>
              <a:r>
                <a:rPr lang="en-US" sz="800" dirty="0" smtClean="0">
                  <a:solidFill>
                    <a:srgbClr val="8C866E"/>
                  </a:solidFill>
                </a:rPr>
                <a:t>orientation </a:t>
              </a:r>
              <a:r>
                <a:rPr lang="en-US" sz="800" dirty="0">
                  <a:solidFill>
                    <a:srgbClr val="8C866E"/>
                  </a:solidFill>
                </a:rPr>
                <a:t>isn't right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cxnSp>
        <p:nvCxnSpPr>
          <p:cNvPr id="44" name="Curved Connector 43"/>
          <p:cNvCxnSpPr>
            <a:stCxn id="87" idx="2"/>
            <a:endCxn id="55" idx="1"/>
          </p:cNvCxnSpPr>
          <p:nvPr/>
        </p:nvCxnSpPr>
        <p:spPr>
          <a:xfrm rot="16200000" flipH="1">
            <a:off x="6108636" y="5909211"/>
            <a:ext cx="376948" cy="807232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00726" y="6270468"/>
            <a:ext cx="232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ChaseForcesGradientStop</a:t>
            </a:r>
            <a:r>
              <a:rPr lang="en-US" sz="1400" dirty="0" smtClean="0"/>
              <a:t>&lt;T&gt;</a:t>
            </a:r>
          </a:p>
          <a:p>
            <a:r>
              <a:rPr lang="en-US" sz="1000" dirty="0" smtClean="0"/>
              <a:t>where T : </a:t>
            </a:r>
            <a:r>
              <a:rPr lang="en-US" sz="1000" dirty="0" err="1" smtClean="0"/>
              <a:t>ChaseForcesForceBase</a:t>
            </a:r>
            <a:endParaRPr lang="en-US" sz="1000" dirty="0"/>
          </a:p>
        </p:txBody>
      </p:sp>
      <p:cxnSp>
        <p:nvCxnSpPr>
          <p:cNvPr id="56" name="Curved Connector 55"/>
          <p:cNvCxnSpPr>
            <a:stCxn id="55" idx="0"/>
            <a:endCxn id="31" idx="3"/>
          </p:cNvCxnSpPr>
          <p:nvPr/>
        </p:nvCxnSpPr>
        <p:spPr>
          <a:xfrm rot="16200000" flipV="1">
            <a:off x="4363379" y="2768828"/>
            <a:ext cx="1733533" cy="5269748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38163" y="5192728"/>
            <a:ext cx="2500035" cy="931625"/>
            <a:chOff x="4512829" y="4594974"/>
            <a:chExt cx="2500035" cy="931625"/>
          </a:xfrm>
        </p:grpSpPr>
        <p:sp>
          <p:nvSpPr>
            <p:cNvPr id="40" name="TextBox 39"/>
            <p:cNvSpPr txBox="1"/>
            <p:nvPr/>
          </p:nvSpPr>
          <p:spPr>
            <a:xfrm>
              <a:off x="4512829" y="4594974"/>
              <a:ext cx="19984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ChaseForcesGradient</a:t>
              </a:r>
              <a:r>
                <a:rPr lang="en-US" sz="1400" dirty="0"/>
                <a:t>&lt;T&gt;</a:t>
              </a:r>
              <a:endParaRPr lang="en-US" sz="1400" dirty="0" smtClean="0"/>
            </a:p>
            <a:p>
              <a:r>
                <a:rPr lang="en-US" sz="1000" dirty="0" smtClean="0"/>
                <a:t>: </a:t>
              </a:r>
              <a:r>
                <a:rPr lang="en-US" sz="1000" dirty="0" err="1" smtClean="0"/>
                <a:t>ChaseForcesBase</a:t>
              </a:r>
              <a:endParaRPr lang="en-US" sz="1000" dirty="0" smtClean="0"/>
            </a:p>
            <a:p>
              <a:r>
                <a:rPr lang="en-US" sz="1000" dirty="0"/>
                <a:t>where T : </a:t>
              </a:r>
              <a:r>
                <a:rPr lang="en-US" sz="1000" dirty="0" err="1"/>
                <a:t>ChaseForcesForceBase</a:t>
              </a:r>
              <a:endParaRPr 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23455" y="5188045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From the outside, this just has </a:t>
              </a:r>
              <a:r>
                <a:rPr lang="en-US" sz="800" dirty="0" err="1" smtClean="0">
                  <a:solidFill>
                    <a:srgbClr val="8C866E"/>
                  </a:solidFill>
                </a:rPr>
                <a:t>GetForce</a:t>
              </a:r>
              <a:r>
                <a:rPr lang="en-US" sz="800" dirty="0" smtClean="0">
                  <a:solidFill>
                    <a:srgbClr val="8C866E"/>
                  </a:solidFill>
                </a:rPr>
                <a:t>(), but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internally, it is a gradient of other force definitions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cxnSp>
        <p:nvCxnSpPr>
          <p:cNvPr id="93" name="Curved Connector 92"/>
          <p:cNvCxnSpPr>
            <a:stCxn id="132" idx="2"/>
            <a:endCxn id="31" idx="0"/>
          </p:cNvCxnSpPr>
          <p:nvPr/>
        </p:nvCxnSpPr>
        <p:spPr>
          <a:xfrm rot="16200000" flipH="1">
            <a:off x="1086870" y="3715323"/>
            <a:ext cx="653709" cy="52784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133" idx="2"/>
            <a:endCxn id="31" idx="0"/>
          </p:cNvCxnSpPr>
          <p:nvPr/>
        </p:nvCxnSpPr>
        <p:spPr>
          <a:xfrm rot="5400000">
            <a:off x="1917009" y="3413034"/>
            <a:ext cx="653708" cy="1132429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0025" y="4306102"/>
            <a:ext cx="2829215" cy="1773252"/>
            <a:chOff x="2045955" y="3799004"/>
            <a:chExt cx="2829215" cy="1773252"/>
          </a:xfrm>
        </p:grpSpPr>
        <p:grpSp>
          <p:nvGrpSpPr>
            <p:cNvPr id="27" name="Group 26"/>
            <p:cNvGrpSpPr/>
            <p:nvPr/>
          </p:nvGrpSpPr>
          <p:grpSpPr>
            <a:xfrm>
              <a:off x="2150996" y="5076349"/>
              <a:ext cx="2017538" cy="495907"/>
              <a:chOff x="2048309" y="5790009"/>
              <a:chExt cx="2017538" cy="49590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048309" y="5790009"/>
                <a:ext cx="1436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ChaseForcesBase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41309" y="6070472"/>
                <a:ext cx="1824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This is an abstract that has a </a:t>
                </a:r>
                <a:r>
                  <a:rPr lang="en-US" sz="800" dirty="0" err="1" smtClean="0">
                    <a:solidFill>
                      <a:srgbClr val="8C866E"/>
                    </a:solidFill>
                  </a:rPr>
                  <a:t>GetForce</a:t>
                </a:r>
                <a:r>
                  <a:rPr lang="en-US" sz="800" dirty="0" smtClean="0">
                    <a:solidFill>
                      <a:srgbClr val="8C866E"/>
                    </a:solidFill>
                  </a:rPr>
                  <a:t>()</a:t>
                </a:r>
                <a:endParaRPr lang="en-US" sz="800" dirty="0">
                  <a:solidFill>
                    <a:srgbClr val="8C866E"/>
                  </a:solidFill>
                </a:endParaRPr>
              </a:p>
            </p:txBody>
          </p:sp>
        </p:grpSp>
        <p:cxnSp>
          <p:nvCxnSpPr>
            <p:cNvPr id="32" name="Curved Connector 31"/>
            <p:cNvCxnSpPr>
              <a:endCxn id="25" idx="0"/>
            </p:cNvCxnSpPr>
            <p:nvPr/>
          </p:nvCxnSpPr>
          <p:spPr>
            <a:xfrm rot="16200000" flipH="1">
              <a:off x="2640845" y="4848019"/>
              <a:ext cx="360525" cy="961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2045955" y="3799004"/>
              <a:ext cx="2829215" cy="916820"/>
              <a:chOff x="2045955" y="3799004"/>
              <a:chExt cx="2829215" cy="91682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045955" y="3799004"/>
                <a:ext cx="1835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ChaseForcesForceBase</a:t>
                </a:r>
                <a:endParaRPr lang="en-US" sz="1400" dirty="0" smtClean="0"/>
              </a:p>
              <a:p>
                <a:r>
                  <a:rPr lang="en-US" sz="1000" dirty="0" smtClean="0"/>
                  <a:t>: </a:t>
                </a:r>
                <a:r>
                  <a:rPr lang="en-US" sz="1000" dirty="0" err="1"/>
                  <a:t>ChaseForcesBase</a:t>
                </a:r>
                <a:endParaRPr lang="en-US" sz="10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286000" y="4254159"/>
                <a:ext cx="2589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This adds hooks to apply rules about when to apply force</a:t>
                </a:r>
              </a:p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and how much to apply, and along which vector (velocity,</a:t>
                </a:r>
              </a:p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direction, </a:t>
                </a:r>
                <a:r>
                  <a:rPr lang="en-US" sz="800" dirty="0" err="1" smtClean="0">
                    <a:solidFill>
                      <a:srgbClr val="8C866E"/>
                    </a:solidFill>
                  </a:rPr>
                  <a:t>etc</a:t>
                </a:r>
                <a:r>
                  <a:rPr lang="en-US" sz="800" dirty="0" smtClean="0">
                    <a:solidFill>
                      <a:srgbClr val="8C866E"/>
                    </a:solidFill>
                  </a:rPr>
                  <a:t>)</a:t>
                </a:r>
                <a:endParaRPr lang="en-US" sz="800" dirty="0">
                  <a:solidFill>
                    <a:srgbClr val="8C866E"/>
                  </a:solidFill>
                </a:endParaRPr>
              </a:p>
            </p:txBody>
          </p:sp>
        </p:grpSp>
      </p:grpSp>
      <p:cxnSp>
        <p:nvCxnSpPr>
          <p:cNvPr id="113" name="Curved Connector 112"/>
          <p:cNvCxnSpPr>
            <a:stCxn id="40" idx="1"/>
            <a:endCxn id="25" idx="3"/>
          </p:cNvCxnSpPr>
          <p:nvPr/>
        </p:nvCxnSpPr>
        <p:spPr>
          <a:xfrm rot="10800000" flipV="1">
            <a:off x="2301421" y="5500504"/>
            <a:ext cx="2236742" cy="23683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36267" y="2852176"/>
            <a:ext cx="1682333" cy="800217"/>
            <a:chOff x="236267" y="2852176"/>
            <a:chExt cx="1682333" cy="800217"/>
          </a:xfrm>
        </p:grpSpPr>
        <p:sp>
          <p:nvSpPr>
            <p:cNvPr id="92" name="TextBox 91"/>
            <p:cNvSpPr txBox="1"/>
            <p:nvPr/>
          </p:nvSpPr>
          <p:spPr>
            <a:xfrm>
              <a:off x="236267" y="2852176"/>
              <a:ext cx="1432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ChaseForcesDrag</a:t>
              </a:r>
              <a:endParaRPr lang="en-US" sz="1400" dirty="0" smtClean="0"/>
            </a:p>
            <a:p>
              <a:r>
                <a:rPr lang="en-US" sz="1000" dirty="0"/>
                <a:t>: </a:t>
              </a:r>
              <a:r>
                <a:rPr lang="en-US" sz="1000" dirty="0" err="1"/>
                <a:t>ChaseForcesForceBase</a:t>
              </a:r>
              <a:endParaRPr lang="en-US" sz="1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000" y="3313839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This applies forces to slow down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the body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918600" y="2852176"/>
            <a:ext cx="1744708" cy="800218"/>
            <a:chOff x="1793978" y="2852174"/>
            <a:chExt cx="1744708" cy="800218"/>
          </a:xfrm>
        </p:grpSpPr>
        <p:sp>
          <p:nvSpPr>
            <p:cNvPr id="99" name="TextBox 98"/>
            <p:cNvSpPr txBox="1"/>
            <p:nvPr/>
          </p:nvSpPr>
          <p:spPr>
            <a:xfrm>
              <a:off x="1793978" y="2852174"/>
              <a:ext cx="174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ChaseForcesConstant</a:t>
              </a:r>
              <a:endParaRPr lang="en-US" sz="1400" dirty="0" smtClean="0"/>
            </a:p>
            <a:p>
              <a:r>
                <a:rPr lang="en-US" sz="1000" dirty="0"/>
                <a:t>: </a:t>
              </a:r>
              <a:r>
                <a:rPr lang="en-US" sz="1000" dirty="0" err="1"/>
                <a:t>ChaseForcesForceBase</a:t>
              </a:r>
              <a:endParaRPr lang="en-US" sz="1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51119" y="3313838"/>
              <a:ext cx="1468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This applies forces to speed up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the body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05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374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Rix, Charlie</dc:creator>
  <cp:lastModifiedBy>charlie.rix</cp:lastModifiedBy>
  <cp:revision>39</cp:revision>
  <dcterms:created xsi:type="dcterms:W3CDTF">2006-08-16T00:00:00Z</dcterms:created>
  <dcterms:modified xsi:type="dcterms:W3CDTF">2014-08-05T14:17:21Z</dcterms:modified>
</cp:coreProperties>
</file>