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wtondynamics.com/wiki/index.php5?title=API_Database" TargetMode="External"/><Relationship Id="rId2" Type="http://schemas.openxmlformats.org/officeDocument/2006/relationships/hyperlink" Target="http://newtondynamics.com/forum/newton.ph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urved Connector 51"/>
          <p:cNvCxnSpPr>
            <a:stCxn id="8" idx="1"/>
            <a:endCxn id="10" idx="0"/>
          </p:cNvCxnSpPr>
          <p:nvPr/>
        </p:nvCxnSpPr>
        <p:spPr>
          <a:xfrm rot="10800000" flipV="1">
            <a:off x="638092" y="336132"/>
            <a:ext cx="6288572" cy="2373372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" y="87868"/>
            <a:ext cx="3064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Newton Dynamics 2.35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45720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This uses the Newton Dynamics physics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engine 2.35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857873"/>
            <a:ext cx="297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sz="800" u="sng" dirty="0" smtClean="0">
                <a:solidFill>
                  <a:schemeClr val="accent1"/>
                </a:solidFill>
                <a:hlinkClick r:id="rId2"/>
              </a:rPr>
              <a:t>newtondynamics.com/forum/newton.php</a:t>
            </a:r>
            <a:endParaRPr lang="en-US" sz="800" u="sng" dirty="0" smtClean="0">
              <a:solidFill>
                <a:schemeClr val="accent1"/>
              </a:solidFill>
            </a:endParaRPr>
          </a:p>
          <a:p>
            <a:endParaRPr lang="en-US" sz="800" u="sng" dirty="0" smtClean="0">
              <a:solidFill>
                <a:schemeClr val="accent1"/>
              </a:solidFill>
              <a:hlinkClick r:id="rId3"/>
            </a:endParaRPr>
          </a:p>
          <a:p>
            <a:r>
              <a:rPr lang="en-US" sz="800" u="sng" dirty="0" smtClean="0">
                <a:solidFill>
                  <a:schemeClr val="accent1"/>
                </a:solidFill>
                <a:hlinkClick r:id="rId3"/>
              </a:rPr>
              <a:t>http</a:t>
            </a:r>
            <a:r>
              <a:rPr lang="en-US" sz="800" u="sng" dirty="0">
                <a:solidFill>
                  <a:schemeClr val="accent1"/>
                </a:solidFill>
                <a:hlinkClick r:id="rId3"/>
              </a:rPr>
              <a:t>://</a:t>
            </a:r>
            <a:r>
              <a:rPr lang="en-US" sz="800" u="sng" dirty="0" smtClean="0">
                <a:solidFill>
                  <a:schemeClr val="accent1"/>
                </a:solidFill>
                <a:hlinkClick r:id="rId3"/>
              </a:rPr>
              <a:t>newtondynamics.com/wiki/index.php5?title=API_Database</a:t>
            </a:r>
            <a:endParaRPr lang="en-US" sz="800" u="sng" dirty="0" smtClean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26664" y="151466"/>
            <a:ext cx="2046331" cy="823142"/>
            <a:chOff x="4071016" y="1524000"/>
            <a:chExt cx="2046331" cy="823142"/>
          </a:xfrm>
        </p:grpSpPr>
        <p:sp>
          <p:nvSpPr>
            <p:cNvPr id="8" name="TextBox 7"/>
            <p:cNvSpPr txBox="1"/>
            <p:nvPr/>
          </p:nvSpPr>
          <p:spPr>
            <a:xfrm>
              <a:off x="4071016" y="1524000"/>
              <a:ext cx="756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World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6554" y="1885477"/>
              <a:ext cx="1960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is the highest level.  Bodies, Joints are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added to it.  Call its tick method, and it will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do all the physics for one step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9316" y="2709504"/>
            <a:ext cx="4378839" cy="1664732"/>
            <a:chOff x="3050563" y="3200400"/>
            <a:chExt cx="4378839" cy="1664732"/>
          </a:xfrm>
        </p:grpSpPr>
        <p:cxnSp>
          <p:nvCxnSpPr>
            <p:cNvPr id="12" name="Curved Connector 11"/>
            <p:cNvCxnSpPr>
              <a:stCxn id="10" idx="2"/>
              <a:endCxn id="11" idx="1"/>
            </p:cNvCxnSpPr>
            <p:nvPr/>
          </p:nvCxnSpPr>
          <p:spPr>
            <a:xfrm rot="16200000" flipH="1">
              <a:off x="3474173" y="3474897"/>
              <a:ext cx="501134" cy="690803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2"/>
              <a:endCxn id="17" idx="1"/>
            </p:cNvCxnSpPr>
            <p:nvPr/>
          </p:nvCxnSpPr>
          <p:spPr>
            <a:xfrm rot="16200000" flipH="1">
              <a:off x="3261899" y="3687172"/>
              <a:ext cx="1110734" cy="875854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050563" y="3200400"/>
              <a:ext cx="2501326" cy="369332"/>
              <a:chOff x="3050563" y="3200400"/>
              <a:chExt cx="2501326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50563" y="3200400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Body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08115" y="3215660"/>
                <a:ext cx="18437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This is a single item (a rigid body) that is</a:t>
                </a:r>
              </a:p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free floating in the world</a:t>
                </a:r>
                <a:endParaRPr lang="en-US" sz="800" dirty="0">
                  <a:solidFill>
                    <a:srgbClr val="8C866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070142" y="3886200"/>
              <a:ext cx="2967800" cy="369332"/>
              <a:chOff x="4070142" y="3886200"/>
              <a:chExt cx="2967800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70142" y="3886200"/>
                <a:ext cx="134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CollisionHull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16985" y="3963144"/>
                <a:ext cx="16209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This defines the shape of the body</a:t>
                </a:r>
                <a:endParaRPr lang="en-US" sz="800" dirty="0">
                  <a:solidFill>
                    <a:srgbClr val="8C866E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255193" y="4495800"/>
              <a:ext cx="3174209" cy="369332"/>
              <a:chOff x="4255193" y="4495800"/>
              <a:chExt cx="3174209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255193" y="4495800"/>
                <a:ext cx="976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Material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16937" y="4511189"/>
                <a:ext cx="22124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This defines elasticity.  Also a good way</a:t>
                </a:r>
              </a:p>
              <a:p>
                <a:r>
                  <a:rPr lang="en-US" sz="800" dirty="0" smtClean="0">
                    <a:solidFill>
                      <a:srgbClr val="8C866E"/>
                    </a:solidFill>
                  </a:rPr>
                  <a:t>of differentiating types of items (</a:t>
                </a:r>
                <a:r>
                  <a:rPr lang="en-US" sz="800" dirty="0" err="1" smtClean="0">
                    <a:solidFill>
                      <a:srgbClr val="8C866E"/>
                    </a:solidFill>
                  </a:rPr>
                  <a:t>treaure</a:t>
                </a:r>
                <a:r>
                  <a:rPr lang="en-US" sz="800" dirty="0" smtClean="0">
                    <a:solidFill>
                      <a:srgbClr val="8C866E"/>
                    </a:solidFill>
                  </a:rPr>
                  <a:t> vs rock)</a:t>
                </a:r>
                <a:endParaRPr lang="en-US" sz="800" dirty="0">
                  <a:solidFill>
                    <a:srgbClr val="8C866E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410200" y="2559958"/>
            <a:ext cx="3461367" cy="1127734"/>
            <a:chOff x="4070358" y="5350748"/>
            <a:chExt cx="3461367" cy="1127734"/>
          </a:xfrm>
        </p:grpSpPr>
        <p:sp>
          <p:nvSpPr>
            <p:cNvPr id="30" name="TextBox 29"/>
            <p:cNvSpPr txBox="1"/>
            <p:nvPr/>
          </p:nvSpPr>
          <p:spPr>
            <a:xfrm>
              <a:off x="4419600" y="5350748"/>
              <a:ext cx="629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2234" y="5402201"/>
              <a:ext cx="21194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Defines a movement constraint between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bodies (hinge,  slider, </a:t>
              </a:r>
              <a:r>
                <a:rPr lang="en-US" sz="800" dirty="0" err="1" smtClean="0">
                  <a:solidFill>
                    <a:srgbClr val="8C866E"/>
                  </a:solidFill>
                </a:rPr>
                <a:t>etc</a:t>
              </a:r>
              <a:r>
                <a:rPr lang="en-US" sz="800" dirty="0" smtClean="0">
                  <a:solidFill>
                    <a:srgbClr val="8C866E"/>
                  </a:solidFill>
                </a:rPr>
                <a:t>)</a:t>
              </a:r>
            </a:p>
            <a:p>
              <a:endParaRPr lang="en-US" sz="800" dirty="0">
                <a:solidFill>
                  <a:srgbClr val="8C866E"/>
                </a:solidFill>
              </a:endParaRP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This is optional.  Most bodies are independent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of each other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70358" y="610915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4057" y="610915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Body</a:t>
              </a:r>
              <a:endParaRPr lang="en-US" dirty="0"/>
            </a:p>
          </p:txBody>
        </p:sp>
        <p:cxnSp>
          <p:nvCxnSpPr>
            <p:cNvPr id="34" name="Curved Connector 33"/>
            <p:cNvCxnSpPr>
              <a:stCxn id="30" idx="2"/>
              <a:endCxn id="32" idx="0"/>
            </p:cNvCxnSpPr>
            <p:nvPr/>
          </p:nvCxnSpPr>
          <p:spPr>
            <a:xfrm rot="5400000">
              <a:off x="4372279" y="5746935"/>
              <a:ext cx="389070" cy="33536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0" idx="2"/>
              <a:endCxn id="33" idx="0"/>
            </p:cNvCxnSpPr>
            <p:nvPr/>
          </p:nvCxnSpPr>
          <p:spPr>
            <a:xfrm rot="16200000" flipH="1">
              <a:off x="4744128" y="5710445"/>
              <a:ext cx="389070" cy="4083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650647" y="4780167"/>
            <a:ext cx="2322348" cy="1938992"/>
            <a:chOff x="4068638" y="4528066"/>
            <a:chExt cx="2322348" cy="1938992"/>
          </a:xfrm>
        </p:grpSpPr>
        <p:sp>
          <p:nvSpPr>
            <p:cNvPr id="45" name="TextBox 44"/>
            <p:cNvSpPr txBox="1"/>
            <p:nvPr/>
          </p:nvSpPr>
          <p:spPr>
            <a:xfrm>
              <a:off x="4068638" y="4528066"/>
              <a:ext cx="181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MaterialManager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46461" y="4897398"/>
              <a:ext cx="22445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This contains all the materials</a:t>
              </a:r>
            </a:p>
            <a:p>
              <a:endParaRPr lang="en-US" sz="800" dirty="0">
                <a:solidFill>
                  <a:srgbClr val="8C866E"/>
                </a:solidFill>
              </a:endParaRP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To get events when two bodies collide, you don’t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listen to individual bodies.  Instead, all the events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are raised by the material manager</a:t>
              </a:r>
            </a:p>
            <a:p>
              <a:endParaRPr lang="en-US" sz="800" dirty="0">
                <a:solidFill>
                  <a:srgbClr val="8C866E"/>
                </a:solidFill>
              </a:endParaRP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So you would </a:t>
              </a:r>
              <a:r>
                <a:rPr lang="en-US" sz="800" smtClean="0">
                  <a:solidFill>
                    <a:srgbClr val="8C866E"/>
                  </a:solidFill>
                </a:rPr>
                <a:t>request </a:t>
              </a:r>
              <a:r>
                <a:rPr lang="en-US" sz="800" smtClean="0">
                  <a:solidFill>
                    <a:srgbClr val="8C866E"/>
                  </a:solidFill>
                </a:rPr>
                <a:t>event hooks </a:t>
              </a:r>
              <a:r>
                <a:rPr lang="en-US" sz="800" dirty="0" smtClean="0">
                  <a:solidFill>
                    <a:srgbClr val="8C866E"/>
                  </a:solidFill>
                </a:rPr>
                <a:t>for:</a:t>
              </a:r>
            </a:p>
            <a:p>
              <a:r>
                <a:rPr lang="en-US" sz="800" dirty="0">
                  <a:solidFill>
                    <a:srgbClr val="8C866E"/>
                  </a:solidFill>
                </a:rPr>
                <a:t> </a:t>
              </a:r>
              <a:r>
                <a:rPr lang="en-US" sz="800" dirty="0" smtClean="0">
                  <a:solidFill>
                    <a:srgbClr val="8C866E"/>
                  </a:solidFill>
                </a:rPr>
                <a:t>  Ship - Treasure</a:t>
              </a:r>
            </a:p>
            <a:p>
              <a:r>
                <a:rPr lang="en-US" sz="800" dirty="0">
                  <a:solidFill>
                    <a:srgbClr val="8C866E"/>
                  </a:solidFill>
                </a:rPr>
                <a:t> </a:t>
              </a:r>
              <a:r>
                <a:rPr lang="en-US" sz="800" dirty="0" smtClean="0">
                  <a:solidFill>
                    <a:srgbClr val="8C866E"/>
                  </a:solidFill>
                </a:rPr>
                <a:t>  Ship - Rock</a:t>
              </a:r>
            </a:p>
            <a:p>
              <a:r>
                <a:rPr lang="en-US" sz="800" dirty="0">
                  <a:solidFill>
                    <a:srgbClr val="8C866E"/>
                  </a:solidFill>
                </a:rPr>
                <a:t> </a:t>
              </a:r>
              <a:r>
                <a:rPr lang="en-US" sz="800" dirty="0" smtClean="0">
                  <a:solidFill>
                    <a:srgbClr val="8C866E"/>
                  </a:solidFill>
                </a:rPr>
                <a:t>  Ship - Ship</a:t>
              </a:r>
            </a:p>
            <a:p>
              <a:endParaRPr lang="en-US" sz="800" dirty="0" smtClean="0">
                <a:solidFill>
                  <a:srgbClr val="8C866E"/>
                </a:solidFill>
              </a:endParaRPr>
            </a:p>
            <a:p>
              <a:r>
                <a:rPr lang="en-US" sz="800" dirty="0" err="1" smtClean="0">
                  <a:solidFill>
                    <a:srgbClr val="8C866E"/>
                  </a:solidFill>
                </a:rPr>
                <a:t>etc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" y="5641941"/>
            <a:ext cx="2267846" cy="1077218"/>
            <a:chOff x="4068638" y="4528066"/>
            <a:chExt cx="2267846" cy="1077218"/>
          </a:xfrm>
        </p:grpSpPr>
        <p:sp>
          <p:nvSpPr>
            <p:cNvPr id="49" name="TextBox 48"/>
            <p:cNvSpPr txBox="1"/>
            <p:nvPr/>
          </p:nvSpPr>
          <p:spPr>
            <a:xfrm>
              <a:off x="4068638" y="4528066"/>
              <a:ext cx="1514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ObjectStorage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46461" y="4897398"/>
              <a:ext cx="21900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8C866E"/>
                  </a:solidFill>
                </a:rPr>
                <a:t>Newton references all instances with unique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integer handles</a:t>
              </a:r>
            </a:p>
            <a:p>
              <a:endParaRPr lang="en-US" sz="800" dirty="0">
                <a:solidFill>
                  <a:srgbClr val="8C866E"/>
                </a:solidFill>
              </a:endParaRP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This stores the c# instance for each </a:t>
              </a:r>
              <a:r>
                <a:rPr lang="en-US" sz="800" dirty="0" err="1" smtClean="0">
                  <a:solidFill>
                    <a:srgbClr val="8C866E"/>
                  </a:solidFill>
                </a:rPr>
                <a:t>c++</a:t>
              </a:r>
              <a:r>
                <a:rPr lang="en-US" sz="800" dirty="0" smtClean="0">
                  <a:solidFill>
                    <a:srgbClr val="8C866E"/>
                  </a:solidFill>
                </a:rPr>
                <a:t> instance</a:t>
              </a:r>
            </a:p>
            <a:p>
              <a:r>
                <a:rPr lang="en-US" sz="800" dirty="0" smtClean="0">
                  <a:solidFill>
                    <a:srgbClr val="8C866E"/>
                  </a:solidFill>
                </a:rPr>
                <a:t>handle</a:t>
              </a:r>
              <a:endParaRPr lang="en-US" sz="800" dirty="0">
                <a:solidFill>
                  <a:srgbClr val="8C866E"/>
                </a:solidFill>
              </a:endParaRPr>
            </a:p>
          </p:txBody>
        </p:sp>
      </p:grpSp>
      <p:cxnSp>
        <p:nvCxnSpPr>
          <p:cNvPr id="51" name="Curved Connector 50"/>
          <p:cNvCxnSpPr>
            <a:stCxn id="8" idx="1"/>
            <a:endCxn id="30" idx="1"/>
          </p:cNvCxnSpPr>
          <p:nvPr/>
        </p:nvCxnSpPr>
        <p:spPr>
          <a:xfrm rot="10800000" flipV="1">
            <a:off x="5759442" y="336132"/>
            <a:ext cx="1167222" cy="2408492"/>
          </a:xfrm>
          <a:prstGeom prst="curvedConnector3">
            <a:avLst>
              <a:gd name="adj1" fmla="val 119585"/>
            </a:avLst>
          </a:prstGeom>
          <a:ln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193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Rix, Charlie</dc:creator>
  <cp:lastModifiedBy>charlie.rix</cp:lastModifiedBy>
  <cp:revision>13</cp:revision>
  <dcterms:created xsi:type="dcterms:W3CDTF">2006-08-16T00:00:00Z</dcterms:created>
  <dcterms:modified xsi:type="dcterms:W3CDTF">2014-06-22T20:41:24Z</dcterms:modified>
</cp:coreProperties>
</file>