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9850" cx="9144000"/>
  <p:notesSz cx="9144000" cy="5149850"/>
  <p:embeddedFontLst>
    <p:embeddedFont>
      <p:font typeface="Archivo Light"/>
      <p:regular r:id="rId24"/>
      <p:bold r:id="rId25"/>
      <p:italic r:id="rId26"/>
      <p:boldItalic r:id="rId27"/>
    </p:embeddedFont>
    <p:embeddedFont>
      <p:font typeface="Darker Grotesque Medium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alatino Linotype"/>
      <p:regular r:id="rId34"/>
      <p:bold r:id="rId35"/>
      <p:italic r:id="rId36"/>
      <p:boldItalic r:id="rId37"/>
    </p:embeddedFont>
    <p:embeddedFont>
      <p:font typeface="Darker Grotesqu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ihe9tpezLo+LG5Mk+sJc5A5QG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chivo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Light-italic.fntdata"/><Relationship Id="rId25" Type="http://schemas.openxmlformats.org/officeDocument/2006/relationships/font" Target="fonts/ArchivoLight-bold.fntdata"/><Relationship Id="rId28" Type="http://schemas.openxmlformats.org/officeDocument/2006/relationships/font" Target="fonts/DarkerGrotesqueMedium-regular.fntdata"/><Relationship Id="rId27" Type="http://schemas.openxmlformats.org/officeDocument/2006/relationships/font" Target="fonts/Archiv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arkerGrotesqu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PalatinoLinotype-bold.fntdata"/><Relationship Id="rId12" Type="http://schemas.openxmlformats.org/officeDocument/2006/relationships/slide" Target="slides/slide7.xml"/><Relationship Id="rId34" Type="http://schemas.openxmlformats.org/officeDocument/2006/relationships/font" Target="fonts/PalatinoLinotype-regular.fntdata"/><Relationship Id="rId15" Type="http://schemas.openxmlformats.org/officeDocument/2006/relationships/slide" Target="slides/slide10.xml"/><Relationship Id="rId37" Type="http://schemas.openxmlformats.org/officeDocument/2006/relationships/font" Target="fonts/PalatinoLinotype-boldItalic.fntdata"/><Relationship Id="rId14" Type="http://schemas.openxmlformats.org/officeDocument/2006/relationships/slide" Target="slides/slide9.xml"/><Relationship Id="rId36" Type="http://schemas.openxmlformats.org/officeDocument/2006/relationships/font" Target="fonts/PalatinoLinotype-italic.fntdata"/><Relationship Id="rId17" Type="http://schemas.openxmlformats.org/officeDocument/2006/relationships/slide" Target="slides/slide12.xml"/><Relationship Id="rId39" Type="http://schemas.openxmlformats.org/officeDocument/2006/relationships/font" Target="fonts/DarkerGrotesque-bold.fntdata"/><Relationship Id="rId16" Type="http://schemas.openxmlformats.org/officeDocument/2006/relationships/slide" Target="slides/slide11.xml"/><Relationship Id="rId38" Type="http://schemas.openxmlformats.org/officeDocument/2006/relationships/font" Target="fonts/DarkerGrotesq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37e7e6ff_0_85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37e7e6ff_0_85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37e7e6ff_0_101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0837e7e6ff_0_101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37e7e6ff_0_110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837e7e6ff_0_110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37e7e6ff_0_11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37e7e6ff_0_11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37e7e6ff_0_125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837e7e6ff_0_125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37e7e6ff_0_138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37e7e6ff_0_138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837e7e6ff_0_144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837e7e6ff_0_144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7b4be444_0_80:notes"/>
          <p:cNvSpPr/>
          <p:nvPr>
            <p:ph idx="2" type="sldImg"/>
          </p:nvPr>
        </p:nvSpPr>
        <p:spPr>
          <a:xfrm>
            <a:off x="513411" y="386239"/>
            <a:ext cx="81180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77b4be444_0_80:notes"/>
          <p:cNvSpPr txBox="1"/>
          <p:nvPr>
            <p:ph idx="1" type="body"/>
          </p:nvPr>
        </p:nvSpPr>
        <p:spPr>
          <a:xfrm>
            <a:off x="914400" y="2446179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7b4be444_0_19:notes"/>
          <p:cNvSpPr/>
          <p:nvPr>
            <p:ph idx="2" type="sldImg"/>
          </p:nvPr>
        </p:nvSpPr>
        <p:spPr>
          <a:xfrm>
            <a:off x="513411" y="386239"/>
            <a:ext cx="81180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077b4be444_0_19:notes"/>
          <p:cNvSpPr txBox="1"/>
          <p:nvPr>
            <p:ph idx="1" type="body"/>
          </p:nvPr>
        </p:nvSpPr>
        <p:spPr>
          <a:xfrm>
            <a:off x="914400" y="2446179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6175"/>
            <a:ext cx="7315200" cy="231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6225"/>
            <a:ext cx="6096300" cy="193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37e7e6ff_0_6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37e7e6ff_0_6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7b4be444_0_2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077b4be444_0_2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37e7e6ff_0_20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37e7e6ff_0_20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37e7e6ff_0_29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37e7e6ff_0_29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37e7e6ff_0_58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37e7e6ff_0_58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837e7e6ff_0_68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837e7e6ff_0_68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37e7e6ff_0_77:notes"/>
          <p:cNvSpPr/>
          <p:nvPr>
            <p:ph idx="2" type="sldImg"/>
          </p:nvPr>
        </p:nvSpPr>
        <p:spPr>
          <a:xfrm>
            <a:off x="1524300" y="386225"/>
            <a:ext cx="6096300" cy="19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37e7e6ff_0_77:notes"/>
          <p:cNvSpPr txBox="1"/>
          <p:nvPr>
            <p:ph idx="1" type="body"/>
          </p:nvPr>
        </p:nvSpPr>
        <p:spPr>
          <a:xfrm>
            <a:off x="914400" y="2446175"/>
            <a:ext cx="73152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2956b1643_0_45"/>
          <p:cNvSpPr txBox="1"/>
          <p:nvPr>
            <p:ph idx="11" type="ftr"/>
          </p:nvPr>
        </p:nvSpPr>
        <p:spPr>
          <a:xfrm>
            <a:off x="3108960" y="4789360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2956b1643_0_45"/>
          <p:cNvSpPr txBox="1"/>
          <p:nvPr>
            <p:ph idx="10" type="dt"/>
          </p:nvPr>
        </p:nvSpPr>
        <p:spPr>
          <a:xfrm>
            <a:off x="457200" y="4789360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02956b1643_0_45"/>
          <p:cNvSpPr txBox="1"/>
          <p:nvPr>
            <p:ph idx="12" type="sldNum"/>
          </p:nvPr>
        </p:nvSpPr>
        <p:spPr>
          <a:xfrm>
            <a:off x="6583680" y="4789360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77b4be444_0_182"/>
          <p:cNvSpPr txBox="1"/>
          <p:nvPr>
            <p:ph type="title"/>
          </p:nvPr>
        </p:nvSpPr>
        <p:spPr>
          <a:xfrm>
            <a:off x="311700" y="556286"/>
            <a:ext cx="2808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g1077b4be444_0_182"/>
          <p:cNvSpPr txBox="1"/>
          <p:nvPr>
            <p:ph idx="1" type="body"/>
          </p:nvPr>
        </p:nvSpPr>
        <p:spPr>
          <a:xfrm>
            <a:off x="311700" y="1391316"/>
            <a:ext cx="28080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g1077b4be444_0_182"/>
          <p:cNvSpPr txBox="1"/>
          <p:nvPr>
            <p:ph idx="12" type="sldNum"/>
          </p:nvPr>
        </p:nvSpPr>
        <p:spPr>
          <a:xfrm>
            <a:off x="8306425" y="4858793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77b4be444_0_78"/>
          <p:cNvSpPr txBox="1"/>
          <p:nvPr>
            <p:ph idx="12" type="sldNum"/>
          </p:nvPr>
        </p:nvSpPr>
        <p:spPr>
          <a:xfrm>
            <a:off x="8472458" y="4668974"/>
            <a:ext cx="548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subTitle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068019" y="209425"/>
            <a:ext cx="386778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565E6C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37425" y="877584"/>
            <a:ext cx="7269149" cy="3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752751" y="84125"/>
            <a:ext cx="56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CENSORING  AND TRUNCATION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101" y="1785475"/>
            <a:ext cx="3612978" cy="22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00" y="1317050"/>
            <a:ext cx="2994424" cy="349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37e7e6ff_0_85"/>
          <p:cNvSpPr txBox="1"/>
          <p:nvPr/>
        </p:nvSpPr>
        <p:spPr>
          <a:xfrm>
            <a:off x="2486850" y="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 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10837e7e6ff_0_85"/>
          <p:cNvSpPr txBox="1"/>
          <p:nvPr/>
        </p:nvSpPr>
        <p:spPr>
          <a:xfrm>
            <a:off x="305450" y="708925"/>
            <a:ext cx="808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Covid 19 test from december 2019 </a:t>
            </a:r>
            <a:endParaRPr sz="1900"/>
          </a:p>
        </p:txBody>
      </p:sp>
      <p:sp>
        <p:nvSpPr>
          <p:cNvPr id="131" name="Google Shape;131;g10837e7e6ff_0_85"/>
          <p:cNvSpPr txBox="1"/>
          <p:nvPr/>
        </p:nvSpPr>
        <p:spPr>
          <a:xfrm>
            <a:off x="162000" y="3353500"/>
            <a:ext cx="65340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60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Roboto"/>
              <a:buChar char="●"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if we have the situation where we’ve performed testing on the indvidual at some timepoint (t1) and the individual was negative. But then at a timepoint further on (t2), the individual tested positive.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g10837e7e6ff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26" y="1357053"/>
            <a:ext cx="6341499" cy="2266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g10837e7e6ff_0_85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37e7e6ff_0_101"/>
          <p:cNvSpPr txBox="1"/>
          <p:nvPr>
            <p:ph type="title"/>
          </p:nvPr>
        </p:nvSpPr>
        <p:spPr>
          <a:xfrm>
            <a:off x="2329651" y="0"/>
            <a:ext cx="44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900"/>
              <a:t>TRUNCATION</a:t>
            </a:r>
            <a:endParaRPr b="1" sz="1900"/>
          </a:p>
        </p:txBody>
      </p:sp>
      <p:sp>
        <p:nvSpPr>
          <p:cNvPr id="139" name="Google Shape;139;g10837e7e6ff_0_101"/>
          <p:cNvSpPr txBox="1"/>
          <p:nvPr/>
        </p:nvSpPr>
        <p:spPr>
          <a:xfrm>
            <a:off x="92525" y="746050"/>
            <a:ext cx="69471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Truncation occurs when observations 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excluded by virtue of their 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time-to-event.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10837e7e6ff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00" y="1179775"/>
            <a:ext cx="3826600" cy="382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10837e7e6ff_0_101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37e7e6ff_0_110"/>
          <p:cNvSpPr txBox="1"/>
          <p:nvPr>
            <p:ph type="title"/>
          </p:nvPr>
        </p:nvSpPr>
        <p:spPr>
          <a:xfrm>
            <a:off x="2282694" y="212325"/>
            <a:ext cx="38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Truncation</a:t>
            </a:r>
            <a:endParaRPr/>
          </a:p>
        </p:txBody>
      </p:sp>
      <p:sp>
        <p:nvSpPr>
          <p:cNvPr id="147" name="Google Shape;147;g10837e7e6ff_0_110"/>
          <p:cNvSpPr txBox="1"/>
          <p:nvPr/>
        </p:nvSpPr>
        <p:spPr>
          <a:xfrm>
            <a:off x="427850" y="1297375"/>
            <a:ext cx="8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837e7e6ff_0_110"/>
          <p:cNvSpPr/>
          <p:nvPr/>
        </p:nvSpPr>
        <p:spPr>
          <a:xfrm>
            <a:off x="580865" y="953830"/>
            <a:ext cx="67260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"/>
              <a:buChar char="▸"/>
            </a:pPr>
            <a:r>
              <a:rPr b="1" lang="en-US" sz="1500">
                <a:solidFill>
                  <a:srgbClr val="21212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Right Truncation </a:t>
            </a:r>
            <a:endParaRPr b="1" sz="1500">
              <a:solidFill>
                <a:srgbClr val="21212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02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 Medium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"/>
              <a:buChar char="▸"/>
            </a:pPr>
            <a:r>
              <a:rPr b="1" lang="en-US" sz="1500">
                <a:solidFill>
                  <a:srgbClr val="21212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Left Truncation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0837e7e6ff_0_110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37e7e6ff_0_117"/>
          <p:cNvSpPr txBox="1"/>
          <p:nvPr/>
        </p:nvSpPr>
        <p:spPr>
          <a:xfrm>
            <a:off x="776175" y="1453850"/>
            <a:ext cx="6828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 with short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time-to-event are excluded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10837e7e6ff_0_117"/>
          <p:cNvSpPr txBox="1"/>
          <p:nvPr/>
        </p:nvSpPr>
        <p:spPr>
          <a:xfrm>
            <a:off x="2372050" y="1148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LEFT TRUNCATION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g10837e7e6ff_0_11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37e7e6ff_0_125"/>
          <p:cNvSpPr txBox="1"/>
          <p:nvPr/>
        </p:nvSpPr>
        <p:spPr>
          <a:xfrm>
            <a:off x="2496400" y="606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 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0837e7e6ff_0_125"/>
          <p:cNvSpPr txBox="1"/>
          <p:nvPr/>
        </p:nvSpPr>
        <p:spPr>
          <a:xfrm>
            <a:off x="305450" y="708925"/>
            <a:ext cx="808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Estimating survival times of animal neonates.</a:t>
            </a:r>
            <a:endParaRPr sz="1900"/>
          </a:p>
        </p:txBody>
      </p:sp>
      <p:sp>
        <p:nvSpPr>
          <p:cNvPr id="163" name="Google Shape;163;g10837e7e6ff_0_125"/>
          <p:cNvSpPr txBox="1"/>
          <p:nvPr/>
        </p:nvSpPr>
        <p:spPr>
          <a:xfrm>
            <a:off x="0" y="1729350"/>
            <a:ext cx="6534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neonates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very short survival will likely be excluded from the samples.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g10837e7e6ff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3950"/>
            <a:ext cx="2867671" cy="1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0837e7e6ff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109" y="3083950"/>
            <a:ext cx="3401778" cy="1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0837e7e6ff_0_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525" y="1078915"/>
            <a:ext cx="2881476" cy="200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0837e7e6ff_0_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875" y="3083950"/>
            <a:ext cx="2881485" cy="191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10837e7e6ff_0_125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37e7e6ff_0_138"/>
          <p:cNvSpPr txBox="1"/>
          <p:nvPr/>
        </p:nvSpPr>
        <p:spPr>
          <a:xfrm>
            <a:off x="948350" y="1932100"/>
            <a:ext cx="68280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 with LONG time-to-event are excluded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10837e7e6ff_0_138"/>
          <p:cNvSpPr txBox="1"/>
          <p:nvPr/>
        </p:nvSpPr>
        <p:spPr>
          <a:xfrm>
            <a:off x="2372050" y="1148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TRUNCATION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g10837e7e6ff_0_138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37e7e6ff_0_144"/>
          <p:cNvSpPr txBox="1"/>
          <p:nvPr/>
        </p:nvSpPr>
        <p:spPr>
          <a:xfrm>
            <a:off x="2496400" y="606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 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10837e7e6ff_0_144"/>
          <p:cNvSpPr txBox="1"/>
          <p:nvPr/>
        </p:nvSpPr>
        <p:spPr>
          <a:xfrm>
            <a:off x="305450" y="708925"/>
            <a:ext cx="808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Estimating time to development of AIDS from HIV virus.</a:t>
            </a:r>
            <a:endParaRPr sz="1900"/>
          </a:p>
        </p:txBody>
      </p:sp>
      <p:sp>
        <p:nvSpPr>
          <p:cNvPr id="182" name="Google Shape;182;g10837e7e6ff_0_144"/>
          <p:cNvSpPr txBox="1"/>
          <p:nvPr/>
        </p:nvSpPr>
        <p:spPr>
          <a:xfrm>
            <a:off x="0" y="1729350"/>
            <a:ext cx="6534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entry into study occurs only after development of AIDS.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10837e7e6ff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50" y="2632350"/>
            <a:ext cx="3743494" cy="25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0837e7e6ff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27" y="2663425"/>
            <a:ext cx="3689675" cy="245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g10837e7e6ff_0_144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7b4be444_0_80"/>
          <p:cNvSpPr txBox="1"/>
          <p:nvPr>
            <p:ph idx="4294967295" type="subTitle"/>
          </p:nvPr>
        </p:nvSpPr>
        <p:spPr>
          <a:xfrm>
            <a:off x="3521675" y="1628358"/>
            <a:ext cx="37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9CC00"/>
                </a:solidFill>
                <a:latin typeface="Archivo Light"/>
                <a:ea typeface="Archivo Light"/>
                <a:cs typeface="Archivo Light"/>
                <a:sym typeface="Archivo Light"/>
              </a:rPr>
              <a:t>OLALEYE ENIOLA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77b4be444_0_80"/>
          <p:cNvSpPr txBox="1"/>
          <p:nvPr>
            <p:ph idx="1" type="body"/>
          </p:nvPr>
        </p:nvSpPr>
        <p:spPr>
          <a:xfrm>
            <a:off x="3933625" y="2493500"/>
            <a:ext cx="280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@galileo.eni</a:t>
            </a:r>
            <a:endParaRPr/>
          </a:p>
        </p:txBody>
      </p:sp>
      <p:sp>
        <p:nvSpPr>
          <p:cNvPr id="192" name="Google Shape;192;g1077b4be444_0_80"/>
          <p:cNvSpPr txBox="1"/>
          <p:nvPr>
            <p:ph idx="1" type="body"/>
          </p:nvPr>
        </p:nvSpPr>
        <p:spPr>
          <a:xfrm>
            <a:off x="3933625" y="2807762"/>
            <a:ext cx="4231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https://www.linkedin.com/in/eniola-olaleye-361b39160/</a:t>
            </a:r>
            <a:endParaRPr/>
          </a:p>
        </p:txBody>
      </p:sp>
      <p:sp>
        <p:nvSpPr>
          <p:cNvPr id="193" name="Google Shape;193;g1077b4be444_0_80"/>
          <p:cNvSpPr txBox="1"/>
          <p:nvPr>
            <p:ph idx="1" type="body"/>
          </p:nvPr>
        </p:nvSpPr>
        <p:spPr>
          <a:xfrm>
            <a:off x="3933625" y="3152662"/>
            <a:ext cx="3552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eniolaolaleye426@gmail.com</a:t>
            </a:r>
            <a:endParaRPr/>
          </a:p>
        </p:txBody>
      </p:sp>
      <p:pic>
        <p:nvPicPr>
          <p:cNvPr id="194" name="Google Shape;194;g1077b4be444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100" y="3124478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077b4be444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9100" y="2808989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77b4be444_0_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9100" y="2493500"/>
            <a:ext cx="243950" cy="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077b4be444_0_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475" y="1815613"/>
            <a:ext cx="2723174" cy="18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77b4be444_0_19"/>
          <p:cNvSpPr txBox="1"/>
          <p:nvPr/>
        </p:nvSpPr>
        <p:spPr>
          <a:xfrm>
            <a:off x="425100" y="1613790"/>
            <a:ext cx="7973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965419" y="69175"/>
            <a:ext cx="386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CENSORING</a:t>
            </a:r>
            <a:r>
              <a:rPr b="1" lang="en-US"/>
              <a:t> BACKGROUND</a:t>
            </a:r>
            <a:endParaRPr b="1"/>
          </a:p>
        </p:txBody>
      </p:sp>
      <p:sp>
        <p:nvSpPr>
          <p:cNvPr id="62" name="Google Shape;62;p2"/>
          <p:cNvSpPr txBox="1"/>
          <p:nvPr/>
        </p:nvSpPr>
        <p:spPr>
          <a:xfrm>
            <a:off x="92531" y="2429202"/>
            <a:ext cx="76137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Censoring occurs when we don’t know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exact time-to-event for an included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observation.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92525" y="746050"/>
            <a:ext cx="6947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survival analysis we are interested in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measuring “time to event” from a 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relevant exposure.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976" y="472975"/>
            <a:ext cx="4841026" cy="3087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37e7e6ff_0_6"/>
          <p:cNvSpPr txBox="1"/>
          <p:nvPr/>
        </p:nvSpPr>
        <p:spPr>
          <a:xfrm>
            <a:off x="564300" y="1425475"/>
            <a:ext cx="75945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-US" sz="1450">
                <a:solidFill>
                  <a:schemeClr val="dk1"/>
                </a:solidFill>
              </a:rPr>
              <a:t>Event occurred and it was able to get measured when it occurred.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-US" sz="1450">
                <a:solidFill>
                  <a:schemeClr val="dk1"/>
                </a:solidFill>
              </a:rPr>
              <a:t>The event didn't occur during the observed time, and only total number of days in which it didn’t occur is known (censored).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71" name="Google Shape;71;g10837e7e6ff_0_6"/>
          <p:cNvSpPr txBox="1"/>
          <p:nvPr/>
        </p:nvSpPr>
        <p:spPr>
          <a:xfrm>
            <a:off x="1262550" y="248675"/>
            <a:ext cx="6198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1550">
                <a:solidFill>
                  <a:schemeClr val="dk1"/>
                </a:solidFill>
              </a:rPr>
              <a:t>In survival analysis, there are two types of observations:</a:t>
            </a:r>
            <a:endParaRPr b="1" sz="1900"/>
          </a:p>
        </p:txBody>
      </p:sp>
      <p:cxnSp>
        <p:nvCxnSpPr>
          <p:cNvPr id="72" name="Google Shape;72;g10837e7e6ff_0_6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7b4be444_0_2"/>
          <p:cNvSpPr txBox="1"/>
          <p:nvPr>
            <p:ph type="title"/>
          </p:nvPr>
        </p:nvSpPr>
        <p:spPr>
          <a:xfrm>
            <a:off x="2387894" y="183650"/>
            <a:ext cx="386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Censoring</a:t>
            </a:r>
            <a:endParaRPr/>
          </a:p>
        </p:txBody>
      </p:sp>
      <p:sp>
        <p:nvSpPr>
          <p:cNvPr id="78" name="Google Shape;78;g1077b4be444_0_2"/>
          <p:cNvSpPr txBox="1"/>
          <p:nvPr/>
        </p:nvSpPr>
        <p:spPr>
          <a:xfrm>
            <a:off x="427850" y="1297375"/>
            <a:ext cx="80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077b4be444_0_2"/>
          <p:cNvSpPr/>
          <p:nvPr/>
        </p:nvSpPr>
        <p:spPr>
          <a:xfrm>
            <a:off x="580865" y="953830"/>
            <a:ext cx="67260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"/>
              <a:buChar char="▸"/>
            </a:pPr>
            <a:r>
              <a:rPr b="1" lang="en-US" sz="1500">
                <a:solidFill>
                  <a:srgbClr val="21212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Right Censoring</a:t>
            </a:r>
            <a:endParaRPr b="1" sz="1500">
              <a:solidFill>
                <a:srgbClr val="21212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02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 Medium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"/>
              <a:buChar char="▸"/>
            </a:pPr>
            <a:r>
              <a:rPr b="1" lang="en-US" sz="1500">
                <a:solidFill>
                  <a:srgbClr val="21212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Left Censoring</a:t>
            </a:r>
            <a:endParaRPr b="1" sz="1500">
              <a:solidFill>
                <a:srgbClr val="21212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22802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 Medium"/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DAC1"/>
              </a:buClr>
              <a:buSzPts val="1500"/>
              <a:buFont typeface="Darker Grotesque"/>
              <a:buChar char="▸"/>
            </a:pPr>
            <a:r>
              <a:rPr b="1" lang="en-US" sz="1500">
                <a:solidFill>
                  <a:srgbClr val="21212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Interval Censoring</a:t>
            </a:r>
            <a:endParaRPr b="1" i="0" sz="15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077b4be444_0_2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37e7e6ff_0_20"/>
          <p:cNvSpPr txBox="1"/>
          <p:nvPr/>
        </p:nvSpPr>
        <p:spPr>
          <a:xfrm>
            <a:off x="355350" y="1033000"/>
            <a:ext cx="42420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know that time-to-event is Greater than some value.</a:t>
            </a:r>
            <a:endParaRPr sz="2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  &gt; X</a:t>
            </a:r>
            <a:endParaRPr sz="2300"/>
          </a:p>
        </p:txBody>
      </p:sp>
      <p:sp>
        <p:nvSpPr>
          <p:cNvPr id="86" name="Google Shape;86;g10837e7e6ff_0_20"/>
          <p:cNvSpPr txBox="1"/>
          <p:nvPr/>
        </p:nvSpPr>
        <p:spPr>
          <a:xfrm>
            <a:off x="2372050" y="1148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RIGHT CENSORING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g10837e7e6f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50" y="1138700"/>
            <a:ext cx="4241926" cy="3010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g10837e7e6ff_0_20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37e7e6ff_0_29"/>
          <p:cNvSpPr txBox="1"/>
          <p:nvPr/>
        </p:nvSpPr>
        <p:spPr>
          <a:xfrm>
            <a:off x="2640550" y="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 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0837e7e6ff_0_29"/>
          <p:cNvSpPr txBox="1"/>
          <p:nvPr/>
        </p:nvSpPr>
        <p:spPr>
          <a:xfrm>
            <a:off x="305450" y="708925"/>
            <a:ext cx="808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Estimating survival time after diagnosis of Leukemia </a:t>
            </a:r>
            <a:endParaRPr sz="1900"/>
          </a:p>
        </p:txBody>
      </p:sp>
      <p:sp>
        <p:nvSpPr>
          <p:cNvPr id="95" name="Google Shape;95;g10837e7e6ff_0_29"/>
          <p:cNvSpPr txBox="1"/>
          <p:nvPr/>
        </p:nvSpPr>
        <p:spPr>
          <a:xfrm>
            <a:off x="95650" y="3642325"/>
            <a:ext cx="6534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Patients still alive at end of the study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Patients lost to follow up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g10837e7e6ff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63" y="1462277"/>
            <a:ext cx="6409777" cy="18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837e7e6ff_0_29"/>
          <p:cNvSpPr txBox="1"/>
          <p:nvPr/>
        </p:nvSpPr>
        <p:spPr>
          <a:xfrm>
            <a:off x="4658075" y="3312275"/>
            <a:ext cx="39789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US" sz="1450">
                <a:solidFill>
                  <a:schemeClr val="dk1"/>
                </a:solidFill>
              </a:rPr>
              <a:t>Patient A</a:t>
            </a:r>
            <a:r>
              <a:rPr lang="en-US" sz="1450">
                <a:solidFill>
                  <a:schemeClr val="dk1"/>
                </a:solidFill>
              </a:rPr>
              <a:t>: Experiences event before the study ends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US" sz="1450">
                <a:solidFill>
                  <a:schemeClr val="dk1"/>
                </a:solidFill>
              </a:rPr>
              <a:t>Patient B</a:t>
            </a:r>
            <a:r>
              <a:rPr lang="en-US" sz="1450">
                <a:solidFill>
                  <a:schemeClr val="dk1"/>
                </a:solidFill>
              </a:rPr>
              <a:t>: Survives passed the end of the study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-US" sz="1450">
                <a:solidFill>
                  <a:schemeClr val="dk1"/>
                </a:solidFill>
              </a:rPr>
              <a:t>Patient C</a:t>
            </a:r>
            <a:r>
              <a:rPr lang="en-US" sz="1450">
                <a:solidFill>
                  <a:schemeClr val="dk1"/>
                </a:solidFill>
              </a:rPr>
              <a:t>: Withdraws from the study.</a:t>
            </a:r>
            <a:endParaRPr sz="1450">
              <a:solidFill>
                <a:schemeClr val="dk1"/>
              </a:solidFill>
            </a:endParaRPr>
          </a:p>
        </p:txBody>
      </p:sp>
      <p:cxnSp>
        <p:nvCxnSpPr>
          <p:cNvPr id="98" name="Google Shape;98;g10837e7e6ff_0_29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37e7e6ff_0_58"/>
          <p:cNvSpPr txBox="1"/>
          <p:nvPr/>
        </p:nvSpPr>
        <p:spPr>
          <a:xfrm>
            <a:off x="355350" y="1033000"/>
            <a:ext cx="42420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know that time-to-event is less than some value.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 &lt; X</a:t>
            </a:r>
            <a:endParaRPr sz="3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10837e7e6ff_0_58"/>
          <p:cNvSpPr txBox="1"/>
          <p:nvPr/>
        </p:nvSpPr>
        <p:spPr>
          <a:xfrm>
            <a:off x="2372050" y="1148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CENSORING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10837e7e6f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50" y="1138700"/>
            <a:ext cx="4241926" cy="301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0837e7e6ff_0_58"/>
          <p:cNvSpPr txBox="1"/>
          <p:nvPr/>
        </p:nvSpPr>
        <p:spPr>
          <a:xfrm>
            <a:off x="355350" y="3347500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For obvious reasons if the event is </a:t>
            </a:r>
            <a:r>
              <a:rPr b="1" lang="en-US" sz="1850">
                <a:solidFill>
                  <a:schemeClr val="dk1"/>
                </a:solidFill>
                <a:highlight>
                  <a:srgbClr val="FFFFFF"/>
                </a:highlight>
              </a:rPr>
              <a:t>death</a:t>
            </a: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, the data can’t be left-censored.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FF"/>
                </a:highlight>
              </a:rPr>
              <a:t>A good example is virus testing.</a:t>
            </a:r>
            <a:endParaRPr sz="1800"/>
          </a:p>
        </p:txBody>
      </p:sp>
      <p:cxnSp>
        <p:nvCxnSpPr>
          <p:cNvPr id="107" name="Google Shape;107;g10837e7e6ff_0_58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37e7e6ff_0_68"/>
          <p:cNvSpPr txBox="1"/>
          <p:nvPr/>
        </p:nvSpPr>
        <p:spPr>
          <a:xfrm>
            <a:off x="2496400" y="606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 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10837e7e6ff_0_68"/>
          <p:cNvSpPr txBox="1"/>
          <p:nvPr/>
        </p:nvSpPr>
        <p:spPr>
          <a:xfrm>
            <a:off x="305450" y="708925"/>
            <a:ext cx="8082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Survey some women at 250 day mark , when they had their baby. </a:t>
            </a:r>
            <a:endParaRPr sz="1900"/>
          </a:p>
        </p:txBody>
      </p:sp>
      <p:sp>
        <p:nvSpPr>
          <p:cNvPr id="114" name="Google Shape;114;g10837e7e6ff_0_68"/>
          <p:cNvSpPr txBox="1"/>
          <p:nvPr/>
        </p:nvSpPr>
        <p:spPr>
          <a:xfrm>
            <a:off x="56800" y="2111950"/>
            <a:ext cx="6534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Consideration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women enrolled in the study who </a:t>
            </a:r>
            <a:r>
              <a:rPr lang="en-US" sz="12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already had their babies before 250 days but we don’t know exactly when.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10837e7e6ff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50" y="1380275"/>
            <a:ext cx="2782949" cy="3478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g10837e7e6ff_0_68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37e7e6ff_0_77"/>
          <p:cNvSpPr txBox="1"/>
          <p:nvPr/>
        </p:nvSpPr>
        <p:spPr>
          <a:xfrm>
            <a:off x="355350" y="1033000"/>
            <a:ext cx="42420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know that time-to-event is BETWEEN  two values.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X1 &lt; t &lt; X2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10837e7e6ff_0_77"/>
          <p:cNvSpPr txBox="1"/>
          <p:nvPr/>
        </p:nvSpPr>
        <p:spPr>
          <a:xfrm>
            <a:off x="2372050" y="114800"/>
            <a:ext cx="6045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INTERVAL</a:t>
            </a:r>
            <a:r>
              <a:rPr b="1" lang="en-US" sz="2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CENSORING</a:t>
            </a:r>
            <a:endParaRPr b="1" sz="2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g10837e7e6ff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550" y="1138700"/>
            <a:ext cx="4241926" cy="3010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0837e7e6ff_0_77"/>
          <p:cNvCxnSpPr/>
          <p:nvPr/>
        </p:nvCxnSpPr>
        <p:spPr>
          <a:xfrm>
            <a:off x="549175" y="578200"/>
            <a:ext cx="776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2021-11-19T10:54:52Z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Impress</vt:lpwstr>
  </property>
  <property fmtid="{D5CDD505-2E9C-101B-9397-08002B2CF9AE}" pid="4" name="LastSaved">
    <vt:filetime>2021-07-26T00:00:00Z</vt:filetime>
  </property>
</Properties>
</file>