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9850" cx="9144000"/>
  <p:notesSz cx="9144000" cy="5149850"/>
  <p:embeddedFontLst>
    <p:embeddedFont>
      <p:font typeface="Archivo Light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alatino Linotype"/>
      <p:regular r:id="rId26"/>
      <p:bold r:id="rId27"/>
      <p:italic r:id="rId28"/>
      <p:boldItalic r:id="rId29"/>
    </p:embeddedFont>
    <p:embeddedFont>
      <p:font typeface="Darker Grotesqu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i/UvMAxxUpWgF4HVrszLK0ncdm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Light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ArchivoLight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alatinoLinotype-italic.fntdata"/><Relationship Id="rId27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arkerGrotesque-bold.fntdata"/><Relationship Id="rId30" Type="http://schemas.openxmlformats.org/officeDocument/2006/relationships/font" Target="fonts/DarkerGrotesq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rchivoLight-bold.fntdata"/><Relationship Id="rId18" Type="http://schemas.openxmlformats.org/officeDocument/2006/relationships/font" Target="fonts/Archiv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956b1643_0_52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956b1643_0_52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7b4be444_0_80:notes"/>
          <p:cNvSpPr/>
          <p:nvPr>
            <p:ph idx="2" type="sldImg"/>
          </p:nvPr>
        </p:nvSpPr>
        <p:spPr>
          <a:xfrm>
            <a:off x="513411" y="386239"/>
            <a:ext cx="81180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7b4be444_0_80:notes"/>
          <p:cNvSpPr txBox="1"/>
          <p:nvPr>
            <p:ph idx="1" type="body"/>
          </p:nvPr>
        </p:nvSpPr>
        <p:spPr>
          <a:xfrm>
            <a:off x="914400" y="2446179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7b4be444_0_19:notes"/>
          <p:cNvSpPr/>
          <p:nvPr>
            <p:ph idx="2" type="sldImg"/>
          </p:nvPr>
        </p:nvSpPr>
        <p:spPr>
          <a:xfrm>
            <a:off x="513411" y="386239"/>
            <a:ext cx="81180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77b4be444_0_19:notes"/>
          <p:cNvSpPr txBox="1"/>
          <p:nvPr>
            <p:ph idx="1" type="body"/>
          </p:nvPr>
        </p:nvSpPr>
        <p:spPr>
          <a:xfrm>
            <a:off x="914400" y="2446179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7b4be444_0_2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7b4be444_0_2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956b1643_0_5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2956b1643_0_5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956b1643_0_0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956b1643_0_0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2956b1643_0_45"/>
          <p:cNvSpPr txBox="1"/>
          <p:nvPr>
            <p:ph idx="11" type="ftr"/>
          </p:nvPr>
        </p:nvSpPr>
        <p:spPr>
          <a:xfrm>
            <a:off x="3108960" y="4789360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2956b1643_0_45"/>
          <p:cNvSpPr txBox="1"/>
          <p:nvPr>
            <p:ph idx="10" type="dt"/>
          </p:nvPr>
        </p:nvSpPr>
        <p:spPr>
          <a:xfrm>
            <a:off x="457200" y="4789360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102956b1643_0_45"/>
          <p:cNvSpPr txBox="1"/>
          <p:nvPr>
            <p:ph idx="12" type="sldNum"/>
          </p:nvPr>
        </p:nvSpPr>
        <p:spPr>
          <a:xfrm>
            <a:off x="6583680" y="478936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7b4be444_0_78"/>
          <p:cNvSpPr txBox="1"/>
          <p:nvPr>
            <p:ph idx="12" type="sldNum"/>
          </p:nvPr>
        </p:nvSpPr>
        <p:spPr>
          <a:xfrm>
            <a:off x="8472458" y="4668974"/>
            <a:ext cx="548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77b4be444_0_182"/>
          <p:cNvSpPr txBox="1"/>
          <p:nvPr>
            <p:ph idx="1" type="body"/>
          </p:nvPr>
        </p:nvSpPr>
        <p:spPr>
          <a:xfrm>
            <a:off x="311700" y="1391316"/>
            <a:ext cx="2808000" cy="31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g1077b4be444_0_182"/>
          <p:cNvSpPr txBox="1"/>
          <p:nvPr>
            <p:ph idx="12" type="sldNum"/>
          </p:nvPr>
        </p:nvSpPr>
        <p:spPr>
          <a:xfrm>
            <a:off x="8306425" y="4858793"/>
            <a:ext cx="5487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769500" y="47825"/>
            <a:ext cx="6795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02020"/>
                </a:solidFill>
                <a:latin typeface="Trebuchet MS"/>
                <a:ea typeface="Trebuchet MS"/>
                <a:cs typeface="Trebuchet MS"/>
                <a:sym typeface="Trebuchet MS"/>
              </a:rPr>
              <a:t>SURVIVAL ANALYSIS</a:t>
            </a:r>
            <a:endParaRPr b="0"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75" y="1823450"/>
            <a:ext cx="3693000" cy="202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" name="Google Shape;5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00" y="1105250"/>
            <a:ext cx="3271825" cy="3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2956b1643_0_52"/>
          <p:cNvSpPr txBox="1"/>
          <p:nvPr>
            <p:ph type="title"/>
          </p:nvPr>
        </p:nvSpPr>
        <p:spPr>
          <a:xfrm>
            <a:off x="722399" y="219000"/>
            <a:ext cx="79731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OF THE OPEN-SOURCE PYTHON LIBRARIES FOR SURVIVAL ANALYSIS</a:t>
            </a:r>
            <a:endParaRPr/>
          </a:p>
        </p:txBody>
      </p:sp>
      <p:sp>
        <p:nvSpPr>
          <p:cNvPr id="135" name="Google Shape;135;g102956b1643_0_52"/>
          <p:cNvSpPr txBox="1"/>
          <p:nvPr>
            <p:ph idx="1" type="body"/>
          </p:nvPr>
        </p:nvSpPr>
        <p:spPr>
          <a:xfrm>
            <a:off x="392725" y="1436947"/>
            <a:ext cx="7545900" cy="30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LIFELINES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SCIKIT - SURVIVAL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PY-SURVIVAL</a:t>
            </a:r>
            <a:endParaRPr/>
          </a:p>
        </p:txBody>
      </p:sp>
      <p:pic>
        <p:nvPicPr>
          <p:cNvPr id="136" name="Google Shape;136;g102956b1643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50" y="1503727"/>
            <a:ext cx="3649001" cy="1390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102956b1643_0_5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7b4be444_0_80"/>
          <p:cNvSpPr txBox="1"/>
          <p:nvPr>
            <p:ph idx="4294967295" type="subTitle"/>
          </p:nvPr>
        </p:nvSpPr>
        <p:spPr>
          <a:xfrm>
            <a:off x="3521675" y="1628358"/>
            <a:ext cx="37674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9CC00"/>
                </a:solidFill>
                <a:latin typeface="Archivo Light"/>
                <a:ea typeface="Archivo Light"/>
                <a:cs typeface="Archivo Light"/>
                <a:sym typeface="Archivo Light"/>
              </a:rPr>
              <a:t>OLALEYE ENIOLA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Scientist</a:t>
            </a:r>
            <a:endParaRPr sz="1600"/>
          </a:p>
        </p:txBody>
      </p:sp>
      <p:sp>
        <p:nvSpPr>
          <p:cNvPr id="143" name="Google Shape;143;g1077b4be444_0_80"/>
          <p:cNvSpPr txBox="1"/>
          <p:nvPr>
            <p:ph idx="1" type="body"/>
          </p:nvPr>
        </p:nvSpPr>
        <p:spPr>
          <a:xfrm>
            <a:off x="3933625" y="2493500"/>
            <a:ext cx="2808000" cy="1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@galileo.eni</a:t>
            </a:r>
            <a:endParaRPr/>
          </a:p>
        </p:txBody>
      </p:sp>
      <p:sp>
        <p:nvSpPr>
          <p:cNvPr id="144" name="Google Shape;144;g1077b4be444_0_80"/>
          <p:cNvSpPr txBox="1"/>
          <p:nvPr>
            <p:ph idx="1" type="body"/>
          </p:nvPr>
        </p:nvSpPr>
        <p:spPr>
          <a:xfrm>
            <a:off x="3933625" y="2807762"/>
            <a:ext cx="4231800" cy="1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https://www.linkedin.com/in/eniola-olaleye-361b39160/</a:t>
            </a:r>
            <a:endParaRPr/>
          </a:p>
        </p:txBody>
      </p:sp>
      <p:sp>
        <p:nvSpPr>
          <p:cNvPr id="145" name="Google Shape;145;g1077b4be444_0_80"/>
          <p:cNvSpPr txBox="1"/>
          <p:nvPr>
            <p:ph idx="1" type="body"/>
          </p:nvPr>
        </p:nvSpPr>
        <p:spPr>
          <a:xfrm>
            <a:off x="3933625" y="3152662"/>
            <a:ext cx="3552000" cy="1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eniolaolaleye426@gmail.com</a:t>
            </a:r>
            <a:endParaRPr/>
          </a:p>
        </p:txBody>
      </p:sp>
      <p:pic>
        <p:nvPicPr>
          <p:cNvPr id="146" name="Google Shape;146;g1077b4be44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100" y="3124478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77b4be444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100" y="2808989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077b4be444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100" y="2493500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077b4be444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75" y="1815613"/>
            <a:ext cx="2723174" cy="18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7b4be444_0_19"/>
          <p:cNvSpPr txBox="1"/>
          <p:nvPr/>
        </p:nvSpPr>
        <p:spPr>
          <a:xfrm>
            <a:off x="425100" y="1613790"/>
            <a:ext cx="7973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1541069" y="97875"/>
            <a:ext cx="386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SURVIVAL ANALYSIS BACKGROUND</a:t>
            </a:r>
            <a:endParaRPr b="1"/>
          </a:p>
        </p:txBody>
      </p:sp>
      <p:sp>
        <p:nvSpPr>
          <p:cNvPr id="60" name="Google Shape;60;p2"/>
          <p:cNvSpPr txBox="1"/>
          <p:nvPr/>
        </p:nvSpPr>
        <p:spPr>
          <a:xfrm>
            <a:off x="765156" y="1387702"/>
            <a:ext cx="76137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Definition</a:t>
            </a:r>
            <a:endParaRPr b="0" i="0" sz="2200" u="none" cap="none" strike="noStrike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8121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 u="none" cap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 statistical method for studying the time to an  event. The term “survival” suggests that the event of  interest is death but the technique is useful for other  types of events.</a:t>
            </a:r>
            <a:endParaRPr b="0" i="0" sz="2200" u="none" cap="none" strike="noStrike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75" y="3355963"/>
            <a:ext cx="2743200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7b4be444_0_2"/>
          <p:cNvSpPr txBox="1"/>
          <p:nvPr>
            <p:ph type="title"/>
          </p:nvPr>
        </p:nvSpPr>
        <p:spPr>
          <a:xfrm>
            <a:off x="2377694" y="202775"/>
            <a:ext cx="3867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terminology</a:t>
            </a:r>
            <a:endParaRPr/>
          </a:p>
        </p:txBody>
      </p:sp>
      <p:sp>
        <p:nvSpPr>
          <p:cNvPr id="68" name="Google Shape;68;g1077b4be444_0_2"/>
          <p:cNvSpPr txBox="1"/>
          <p:nvPr/>
        </p:nvSpPr>
        <p:spPr>
          <a:xfrm>
            <a:off x="102625" y="1402575"/>
            <a:ext cx="805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Event analysis, Time series analysis, Time-to-event 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Reliability theory / Reliability analysis (engineering)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g1077b4be44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00" y="2318046"/>
            <a:ext cx="3867900" cy="2590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1077b4be444_0_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1309653" y="11"/>
            <a:ext cx="6675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survival analysis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78053" y="921665"/>
            <a:ext cx="8938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0" marR="69977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□ 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Estimate time-to-event for a group of individuals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, such as time until  second heart-attack for a group of MI patients.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□ To assess the relationship of co-variables to time-to-event,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such as: does  weight, insulin resistance, or cholesterol influence survival time of MI patients?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750" y="2715877"/>
            <a:ext cx="3113772" cy="215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956b1643_0_5"/>
          <p:cNvSpPr txBox="1"/>
          <p:nvPr/>
        </p:nvSpPr>
        <p:spPr>
          <a:xfrm>
            <a:off x="2753099" y="98344"/>
            <a:ext cx="225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QUICK SCENARIOS: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2956b1643_0_5"/>
          <p:cNvSpPr txBox="1"/>
          <p:nvPr/>
        </p:nvSpPr>
        <p:spPr>
          <a:xfrm>
            <a:off x="1116599" y="920207"/>
            <a:ext cx="50217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12700" marR="508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How long will a patient ‘survive’ given pre-existing  medical conditions and certain treatment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635" rtl="0" algn="l">
              <a:lnSpc>
                <a:spcPct val="111666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How long before a customer ‘makes’ a purchase  given their surfing history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5575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How long before a device ‘fails’ given the device  characteristics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1557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How long before a student ’drops out’ given their  family history, grades, locality etc. 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2956b1643_0_5"/>
          <p:cNvSpPr txBox="1"/>
          <p:nvPr/>
        </p:nvSpPr>
        <p:spPr>
          <a:xfrm>
            <a:off x="567475" y="98671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2956b1643_0_5"/>
          <p:cNvSpPr txBox="1"/>
          <p:nvPr/>
        </p:nvSpPr>
        <p:spPr>
          <a:xfrm>
            <a:off x="567475" y="218706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02956b1643_0_5"/>
          <p:cNvSpPr txBox="1"/>
          <p:nvPr/>
        </p:nvSpPr>
        <p:spPr>
          <a:xfrm>
            <a:off x="567475" y="306301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02956b1643_0_5"/>
          <p:cNvSpPr txBox="1"/>
          <p:nvPr/>
        </p:nvSpPr>
        <p:spPr>
          <a:xfrm>
            <a:off x="567475" y="400886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02956b1643_0_5"/>
          <p:cNvSpPr txBox="1"/>
          <p:nvPr/>
        </p:nvSpPr>
        <p:spPr>
          <a:xfrm>
            <a:off x="1097225" y="167616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02956b164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574" y="1472350"/>
            <a:ext cx="2700901" cy="2101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102956b1643_0_5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1781502" y="177750"/>
            <a:ext cx="28518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SCENARIOS: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87625" y="106656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16148" y="1066575"/>
            <a:ext cx="72429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How long a person lives after surgery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2700" marR="5080" rtl="0" algn="l">
              <a:lnSpc>
                <a:spcPct val="100357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How long a person is in remission from  leukemia until relapse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357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2700" marR="106679" rtl="0" algn="l">
              <a:lnSpc>
                <a:spcPct val="100357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How long a woman undergoing fertility  treatments takes to get pregnant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487625" y="2040129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552500" y="3490174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450" y="1845750"/>
            <a:ext cx="2558925" cy="204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6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24350" y="1445700"/>
            <a:ext cx="46869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339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u="sng">
                <a:latin typeface="Arial"/>
                <a:ea typeface="Arial"/>
                <a:cs typeface="Arial"/>
                <a:sym typeface="Arial"/>
              </a:rPr>
              <a:t>Time-to-event</a:t>
            </a:r>
            <a:r>
              <a:rPr lang="en-US" sz="2300"/>
              <a:t>:	The time from entry into a  study until a subject has a particular outcome</a:t>
            </a:r>
            <a:endParaRPr sz="2300"/>
          </a:p>
          <a:p>
            <a:pPr indent="0" lvl="0" marL="1339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3985" marR="224790" rtl="0" algn="l">
              <a:lnSpc>
                <a:spcPct val="835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b="1" lang="en-US" sz="2300" u="sng">
                <a:latin typeface="Arial"/>
                <a:ea typeface="Arial"/>
                <a:cs typeface="Arial"/>
                <a:sym typeface="Arial"/>
              </a:rPr>
              <a:t>Censoring</a:t>
            </a:r>
            <a:r>
              <a:rPr lang="en-US" sz="2300" u="sng"/>
              <a:t>:</a:t>
            </a:r>
            <a:r>
              <a:rPr lang="en-US" sz="2300"/>
              <a:t> </a:t>
            </a:r>
            <a:r>
              <a:rPr lang="en-US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Censoring occurs when we don’t know the exact time-to-event for an included observation.</a:t>
            </a:r>
            <a:endParaRPr sz="2300"/>
          </a:p>
          <a:p>
            <a:pPr indent="0" lvl="0" marL="133985" marR="64768" rtl="0" algn="l">
              <a:lnSpc>
                <a:spcPct val="100357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1431524" y="145000"/>
            <a:ext cx="742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SURVIVAL ANALYSIS  TERM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50" y="1300825"/>
            <a:ext cx="4622801" cy="29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5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281675" y="1750350"/>
            <a:ext cx="45486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Logistic regression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can predict the presence  or absence of events but not time until events  and it can not handle time dependent  covariates.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marR="5080" rtl="0" algn="l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marR="220979" rtl="0" algn="just">
              <a:lnSpc>
                <a:spcPct val="93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Linear regression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can not handle censoring  well or time dependent covariates or the fact  that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can only be positive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6075" y="1846000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1997161" y="72290"/>
            <a:ext cx="425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SPECIAL METHODS?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25" y="1790450"/>
            <a:ext cx="3961251" cy="2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86075" y="3452275"/>
            <a:ext cx="153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" u="none" cap="none" strike="noStrike"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956b1643_0_0"/>
          <p:cNvSpPr txBox="1"/>
          <p:nvPr>
            <p:ph type="title"/>
          </p:nvPr>
        </p:nvSpPr>
        <p:spPr>
          <a:xfrm>
            <a:off x="2019203" y="0"/>
            <a:ext cx="5706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to survival models</a:t>
            </a:r>
            <a:endParaRPr b="1" sz="3000"/>
          </a:p>
        </p:txBody>
      </p:sp>
      <p:sp>
        <p:nvSpPr>
          <p:cNvPr id="126" name="Google Shape;126;g102956b1643_0_0"/>
          <p:cNvSpPr txBox="1"/>
          <p:nvPr>
            <p:ph idx="1" type="body"/>
          </p:nvPr>
        </p:nvSpPr>
        <p:spPr>
          <a:xfrm>
            <a:off x="734675" y="1687390"/>
            <a:ext cx="7269000" cy="15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● X : Covariates (Area, Mobile device, etc.)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● T : Time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● E : Event</a:t>
            </a:r>
            <a:endParaRPr/>
          </a:p>
        </p:txBody>
      </p:sp>
      <p:sp>
        <p:nvSpPr>
          <p:cNvPr id="127" name="Google Shape;127;g102956b1643_0_0"/>
          <p:cNvSpPr txBox="1"/>
          <p:nvPr/>
        </p:nvSpPr>
        <p:spPr>
          <a:xfrm>
            <a:off x="1501975" y="2159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102956b16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325" y="2159890"/>
            <a:ext cx="4099132" cy="1649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g102956b1643_0_0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2021-11-19T10:54:52Z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Impress</vt:lpwstr>
  </property>
  <property fmtid="{D5CDD505-2E9C-101B-9397-08002B2CF9AE}" pid="4" name="LastSaved">
    <vt:filetime>2021-07-26T00:00:00Z</vt:filetime>
  </property>
</Properties>
</file>