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9850" cx="9144000"/>
  <p:notesSz cx="9144000" cy="5149850"/>
  <p:embeddedFontLst>
    <p:embeddedFont>
      <p:font typeface="Palatino Linotype"/>
      <p:regular r:id="rId16"/>
      <p:bold r:id="rId17"/>
      <p:italic r:id="rId18"/>
      <p:boldItalic r:id="rId19"/>
    </p:embeddedFont>
    <p:embeddedFont>
      <p:font typeface="Darker Grotesque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+VcQcg8ayRbusfN9YCBXnLbvA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arkerGrotesque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DarkerGrotesq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latinoLinotype-bold.fntdata"/><Relationship Id="rId16" Type="http://schemas.openxmlformats.org/officeDocument/2006/relationships/font" Target="fonts/PalatinoLinotyp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alatinoLinotype-boldItalic.fntdata"/><Relationship Id="rId6" Type="http://schemas.openxmlformats.org/officeDocument/2006/relationships/slide" Target="slides/slide1.xml"/><Relationship Id="rId18" Type="http://schemas.openxmlformats.org/officeDocument/2006/relationships/font" Target="fonts/PalatinoLinotyp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7b4be444_0_19:notes"/>
          <p:cNvSpPr/>
          <p:nvPr>
            <p:ph idx="2" type="sldImg"/>
          </p:nvPr>
        </p:nvSpPr>
        <p:spPr>
          <a:xfrm>
            <a:off x="513411" y="386239"/>
            <a:ext cx="81180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77b4be444_0_19:notes"/>
          <p:cNvSpPr txBox="1"/>
          <p:nvPr>
            <p:ph idx="1" type="body"/>
          </p:nvPr>
        </p:nvSpPr>
        <p:spPr>
          <a:xfrm>
            <a:off x="914400" y="2446179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37e7e6ff_0_6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0837e7e6ff_0_6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7b4be444_0_2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77b4be444_0_2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b96009ac_0_7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0bb96009ac_0_7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b96009ac_0_27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bb96009ac_0_27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b96009ac_0_37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bb96009ac_0_37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b96009ac_0_47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b96009ac_0_47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b4f40f97_1_0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b4f40f97_1_0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937425" y="877584"/>
            <a:ext cx="7269149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77b4be444_0_182"/>
          <p:cNvSpPr txBox="1"/>
          <p:nvPr>
            <p:ph type="title"/>
          </p:nvPr>
        </p:nvSpPr>
        <p:spPr>
          <a:xfrm>
            <a:off x="311700" y="556286"/>
            <a:ext cx="2808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g1077b4be444_0_182"/>
          <p:cNvSpPr txBox="1"/>
          <p:nvPr>
            <p:ph idx="1" type="body"/>
          </p:nvPr>
        </p:nvSpPr>
        <p:spPr>
          <a:xfrm>
            <a:off x="311700" y="1391316"/>
            <a:ext cx="28080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g1077b4be444_0_182"/>
          <p:cNvSpPr txBox="1"/>
          <p:nvPr>
            <p:ph idx="12" type="sldNum"/>
          </p:nvPr>
        </p:nvSpPr>
        <p:spPr>
          <a:xfrm>
            <a:off x="8306425" y="4858793"/>
            <a:ext cx="548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77b4be444_0_78"/>
          <p:cNvSpPr txBox="1"/>
          <p:nvPr>
            <p:ph idx="12" type="sldNum"/>
          </p:nvPr>
        </p:nvSpPr>
        <p:spPr>
          <a:xfrm>
            <a:off x="8472458" y="4668974"/>
            <a:ext cx="548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2956b1643_0_45"/>
          <p:cNvSpPr txBox="1"/>
          <p:nvPr>
            <p:ph idx="11" type="ftr"/>
          </p:nvPr>
        </p:nvSpPr>
        <p:spPr>
          <a:xfrm>
            <a:off x="3108960" y="4789360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02956b1643_0_45"/>
          <p:cNvSpPr txBox="1"/>
          <p:nvPr>
            <p:ph idx="10" type="dt"/>
          </p:nvPr>
        </p:nvSpPr>
        <p:spPr>
          <a:xfrm>
            <a:off x="457200" y="4789360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02956b1643_0_45"/>
          <p:cNvSpPr txBox="1"/>
          <p:nvPr>
            <p:ph idx="12" type="sldNum"/>
          </p:nvPr>
        </p:nvSpPr>
        <p:spPr>
          <a:xfrm>
            <a:off x="6583680" y="478936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subTitle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37425" y="877584"/>
            <a:ext cx="7269149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752750" y="84125"/>
            <a:ext cx="68256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900">
                <a:latin typeface="Trebuchet MS"/>
                <a:ea typeface="Trebuchet MS"/>
                <a:cs typeface="Trebuchet MS"/>
                <a:sym typeface="Trebuchet MS"/>
              </a:rPr>
              <a:t>Rational Decision Making A.I</a:t>
            </a: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75" y="1317050"/>
            <a:ext cx="2994424" cy="349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024" y="1646300"/>
            <a:ext cx="5113877" cy="283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7b4be444_0_19"/>
          <p:cNvSpPr txBox="1"/>
          <p:nvPr/>
        </p:nvSpPr>
        <p:spPr>
          <a:xfrm>
            <a:off x="425100" y="1613790"/>
            <a:ext cx="7973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965419" y="69175"/>
            <a:ext cx="386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RATIONALITY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0" y="746050"/>
            <a:ext cx="69471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202124"/>
                </a:solidFill>
                <a:highlight>
                  <a:srgbClr val="FFFFFF"/>
                </a:highlight>
              </a:rPr>
              <a:t>RATIONALITY:</a:t>
            </a:r>
            <a:endParaRPr sz="22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202124"/>
                </a:solidFill>
                <a:highlight>
                  <a:srgbClr val="FFFFFF"/>
                </a:highlight>
              </a:rPr>
              <a:t>is the quality of being based on or in accordance with reason or logic.</a:t>
            </a:r>
            <a:endParaRPr sz="22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3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"/>
          <p:cNvSpPr txBox="1"/>
          <p:nvPr/>
        </p:nvSpPr>
        <p:spPr>
          <a:xfrm>
            <a:off x="0" y="3559300"/>
            <a:ext cx="621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DECISION MAKING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“the act of choosing between two or more possibilities’. </a:t>
            </a:r>
            <a:endParaRPr sz="2100"/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99" y="2053700"/>
            <a:ext cx="3867900" cy="251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37e7e6ff_0_6"/>
          <p:cNvSpPr txBox="1"/>
          <p:nvPr/>
        </p:nvSpPr>
        <p:spPr>
          <a:xfrm>
            <a:off x="1979800" y="0"/>
            <a:ext cx="6198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</a:rPr>
              <a:t>RATIONAL DECISION MAKING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g10837e7e6ff_0_6"/>
          <p:cNvCxnSpPr/>
          <p:nvPr/>
        </p:nvCxnSpPr>
        <p:spPr>
          <a:xfrm>
            <a:off x="410200" y="363025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g10837e7e6ff_0_6"/>
          <p:cNvSpPr txBox="1"/>
          <p:nvPr/>
        </p:nvSpPr>
        <p:spPr>
          <a:xfrm>
            <a:off x="157775" y="363025"/>
            <a:ext cx="4317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Rational decision making is a process of reaching a decision that maximizes utility and these decisions are arrived at based on relevant information and by applying sound logic and optimizing resources.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Suppose we compare two ways of moving from A to B. The first choice is to use a car and the second one is to use a bicycle. The rational way is not just to select the choice which minimizes time but to compare this with the cost of the action.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3" name="Google Shape;73;g10837e7e6f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25" y="661775"/>
            <a:ext cx="3621450" cy="404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7b4be444_0_2"/>
          <p:cNvSpPr txBox="1"/>
          <p:nvPr>
            <p:ph type="title"/>
          </p:nvPr>
        </p:nvSpPr>
        <p:spPr>
          <a:xfrm>
            <a:off x="2387894" y="183650"/>
            <a:ext cx="38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FOR RATIONAL DECISON MAKING</a:t>
            </a:r>
            <a:endParaRPr/>
          </a:p>
        </p:txBody>
      </p:sp>
      <p:sp>
        <p:nvSpPr>
          <p:cNvPr id="79" name="Google Shape;79;g1077b4be444_0_2"/>
          <p:cNvSpPr txBox="1"/>
          <p:nvPr/>
        </p:nvSpPr>
        <p:spPr>
          <a:xfrm>
            <a:off x="427850" y="1297375"/>
            <a:ext cx="80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077b4be444_0_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" name="Google Shape;81;g1077b4be44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398"/>
            <a:ext cx="9144000" cy="315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b96009ac_0_7"/>
          <p:cNvSpPr txBox="1"/>
          <p:nvPr>
            <p:ph type="title"/>
          </p:nvPr>
        </p:nvSpPr>
        <p:spPr>
          <a:xfrm>
            <a:off x="2387894" y="183650"/>
            <a:ext cx="38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PERCEIVE THE ENVIRONMENT</a:t>
            </a:r>
            <a:endParaRPr/>
          </a:p>
        </p:txBody>
      </p:sp>
      <p:cxnSp>
        <p:nvCxnSpPr>
          <p:cNvPr id="87" name="Google Shape;87;g10bb96009ac_0_7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g10bb96009ac_0_7"/>
          <p:cNvSpPr txBox="1"/>
          <p:nvPr/>
        </p:nvSpPr>
        <p:spPr>
          <a:xfrm>
            <a:off x="0" y="757350"/>
            <a:ext cx="5881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undertaking a rational decision making process one studies the environment or more technically a decision making space.</a:t>
            </a:r>
            <a:endParaRPr sz="2500"/>
          </a:p>
        </p:txBody>
      </p:sp>
      <p:sp>
        <p:nvSpPr>
          <p:cNvPr id="89" name="Google Shape;89;g10bb96009ac_0_7"/>
          <p:cNvSpPr txBox="1"/>
          <p:nvPr/>
        </p:nvSpPr>
        <p:spPr>
          <a:xfrm>
            <a:off x="186500" y="3471500"/>
            <a:ext cx="45762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550">
                <a:solidFill>
                  <a:schemeClr val="dk1"/>
                </a:solidFill>
              </a:rPr>
              <a:t>Formulating the problem (which involves its detection, identification and definition</a:t>
            </a:r>
            <a:endParaRPr sz="2550">
              <a:solidFill>
                <a:schemeClr val="dk1"/>
              </a:solidFill>
            </a:endParaRPr>
          </a:p>
        </p:txBody>
      </p:sp>
      <p:pic>
        <p:nvPicPr>
          <p:cNvPr id="90" name="Google Shape;90;g10bb96009a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800" y="757350"/>
            <a:ext cx="2675075" cy="357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b96009ac_0_27"/>
          <p:cNvSpPr txBox="1"/>
          <p:nvPr>
            <p:ph type="title"/>
          </p:nvPr>
        </p:nvSpPr>
        <p:spPr>
          <a:xfrm>
            <a:off x="2387894" y="183650"/>
            <a:ext cx="38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 RELEVANT INFORMATION</a:t>
            </a:r>
            <a:endParaRPr/>
          </a:p>
        </p:txBody>
      </p:sp>
      <p:cxnSp>
        <p:nvCxnSpPr>
          <p:cNvPr id="96" name="Google Shape;96;g10bb96009ac_0_27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g10bb96009ac_0_27"/>
          <p:cNvSpPr txBox="1"/>
          <p:nvPr/>
        </p:nvSpPr>
        <p:spPr>
          <a:xfrm>
            <a:off x="0" y="757350"/>
            <a:ext cx="5881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Then the next step is to identify relevant information necessary for decision making</a:t>
            </a:r>
            <a:endParaRPr sz="2500"/>
          </a:p>
        </p:txBody>
      </p:sp>
      <p:sp>
        <p:nvSpPr>
          <p:cNvPr id="98" name="Google Shape;98;g10bb96009ac_0_27"/>
          <p:cNvSpPr txBox="1"/>
          <p:nvPr/>
        </p:nvSpPr>
        <p:spPr>
          <a:xfrm>
            <a:off x="86100" y="2096550"/>
            <a:ext cx="45762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a). Understand the facts and place the facts into proper relationship with each other.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b). A great deal of analytical thinking may be required to identify the essential facts and analyze the relationship between them.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9" name="Google Shape;99;g10bb96009a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75" y="1645375"/>
            <a:ext cx="4110026" cy="326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b96009ac_0_37"/>
          <p:cNvSpPr txBox="1"/>
          <p:nvPr>
            <p:ph type="title"/>
          </p:nvPr>
        </p:nvSpPr>
        <p:spPr>
          <a:xfrm>
            <a:off x="645499" y="255375"/>
            <a:ext cx="705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ALL OPTIONS AND SELECT THAT WHICH MAXIMIZE UTILITY</a:t>
            </a:r>
            <a:endParaRPr sz="1800"/>
          </a:p>
        </p:txBody>
      </p:sp>
      <p:cxnSp>
        <p:nvCxnSpPr>
          <p:cNvPr id="105" name="Google Shape;105;g10bb96009ac_0_37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10bb96009ac_0_37"/>
          <p:cNvSpPr txBox="1"/>
          <p:nvPr/>
        </p:nvSpPr>
        <p:spPr>
          <a:xfrm>
            <a:off x="0" y="1460250"/>
            <a:ext cx="5881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Then this information is presented to a decision engine which is logical and consistent and evaluates all possibilities and their respective utilities and then selects the decision that offers the highest utility</a:t>
            </a:r>
            <a:endParaRPr sz="2500"/>
          </a:p>
        </p:txBody>
      </p:sp>
      <p:pic>
        <p:nvPicPr>
          <p:cNvPr id="107" name="Google Shape;107;g10bb96009a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500" y="860675"/>
            <a:ext cx="3160650" cy="23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b96009ac_0_47"/>
          <p:cNvSpPr txBox="1"/>
          <p:nvPr/>
        </p:nvSpPr>
        <p:spPr>
          <a:xfrm>
            <a:off x="0" y="1821850"/>
            <a:ext cx="388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theory of rational choice state that given several options a rational human being will choose that option that maximizes his utility </a:t>
            </a:r>
            <a:endParaRPr sz="2400"/>
          </a:p>
        </p:txBody>
      </p:sp>
      <p:sp>
        <p:nvSpPr>
          <p:cNvPr id="113" name="Google Shape;113;g10bb96009ac_0_47"/>
          <p:cNvSpPr txBox="1"/>
          <p:nvPr/>
        </p:nvSpPr>
        <p:spPr>
          <a:xfrm>
            <a:off x="2782925" y="394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Rational Choice </a:t>
            </a:r>
            <a:endParaRPr sz="2300"/>
          </a:p>
        </p:txBody>
      </p:sp>
      <p:cxnSp>
        <p:nvCxnSpPr>
          <p:cNvPr id="114" name="Google Shape;114;g10bb96009ac_0_47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g10bb96009a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875" y="1677375"/>
            <a:ext cx="4951800" cy="207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b4f40f97_1_0"/>
          <p:cNvSpPr txBox="1"/>
          <p:nvPr/>
        </p:nvSpPr>
        <p:spPr>
          <a:xfrm>
            <a:off x="0" y="1161975"/>
            <a:ext cx="3887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02124"/>
                </a:solidFill>
                <a:highlight>
                  <a:srgbClr val="FFFFFF"/>
                </a:highlight>
              </a:rPr>
              <a:t>"Correlation is not causation" means that </a:t>
            </a:r>
            <a:r>
              <a:rPr b="1" lang="en-US" sz="2900">
                <a:solidFill>
                  <a:srgbClr val="202124"/>
                </a:solidFill>
                <a:highlight>
                  <a:srgbClr val="FFFFFF"/>
                </a:highlight>
              </a:rPr>
              <a:t>just because two things correlate does not necessarily mean that one causes the other</a:t>
            </a:r>
            <a:r>
              <a:rPr lang="en-US" sz="29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4100"/>
          </a:p>
        </p:txBody>
      </p:sp>
      <p:sp>
        <p:nvSpPr>
          <p:cNvPr id="121" name="Google Shape;121;g10bb4f40f97_1_0"/>
          <p:cNvSpPr txBox="1"/>
          <p:nvPr/>
        </p:nvSpPr>
        <p:spPr>
          <a:xfrm>
            <a:off x="2782925" y="394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CONCLUSION</a:t>
            </a:r>
            <a:endParaRPr sz="2300"/>
          </a:p>
        </p:txBody>
      </p:sp>
      <p:cxnSp>
        <p:nvCxnSpPr>
          <p:cNvPr id="122" name="Google Shape;122;g10bb4f40f97_1_0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g10bb4f40f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425" y="12326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2021-11-19T10:54:52Z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Impress</vt:lpwstr>
  </property>
  <property fmtid="{D5CDD505-2E9C-101B-9397-08002B2CF9AE}" pid="4" name="LastSaved">
    <vt:filetime>2021-07-26T00:00:00Z</vt:filetime>
  </property>
</Properties>
</file>