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67" r:id="rId3"/>
    <p:sldId id="257" r:id="rId4"/>
    <p:sldId id="262" r:id="rId5"/>
    <p:sldId id="258" r:id="rId6"/>
    <p:sldId id="266" r:id="rId7"/>
    <p:sldId id="260" r:id="rId8"/>
    <p:sldId id="263" r:id="rId9"/>
    <p:sldId id="264" r:id="rId10"/>
    <p:sldId id="265" r:id="rId11"/>
    <p:sldId id="26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599"/>
  </p:normalViewPr>
  <p:slideViewPr>
    <p:cSldViewPr snapToGrid="0" snapToObjects="1">
      <p:cViewPr varScale="1">
        <p:scale>
          <a:sx n="106" d="100"/>
          <a:sy n="106" d="100"/>
        </p:scale>
        <p:origin x="792" y="16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7C1E38-4038-BB43-A847-E06694FADF09}" type="datetimeFigureOut">
              <a:rPr lang="en-US" smtClean="0"/>
              <a:t>4/28/16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A44886-7BC1-814B-8FC9-3DF222A504E3}" type="slidenum">
              <a:rPr lang="en-US" smtClean="0"/>
              <a:t>‹#›</a:t>
            </a:fld>
            <a:endParaRPr lang="en-US"/>
          </a:p>
        </p:txBody>
      </p:sp>
    </p:spTree>
    <p:extLst>
      <p:ext uri="{BB962C8B-B14F-4D97-AF65-F5344CB8AC3E}">
        <p14:creationId xmlns:p14="http://schemas.microsoft.com/office/powerpoint/2010/main" val="1207330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A44886-7BC1-814B-8FC9-3DF222A504E3}" type="slidenum">
              <a:rPr lang="en-US" smtClean="0"/>
              <a:t>3</a:t>
            </a:fld>
            <a:endParaRPr lang="en-US"/>
          </a:p>
        </p:txBody>
      </p:sp>
    </p:spTree>
    <p:extLst>
      <p:ext uri="{BB962C8B-B14F-4D97-AF65-F5344CB8AC3E}">
        <p14:creationId xmlns:p14="http://schemas.microsoft.com/office/powerpoint/2010/main" val="325985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4/28/16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4/28/16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4/28/16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4/28/16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4/28/16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4/28/16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4/28/16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4/28/16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4/28/16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4/28/16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4/28/16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4/28/16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IRS.gov</a:t>
            </a:r>
            <a:endParaRPr lang="en-US" dirty="0"/>
          </a:p>
        </p:txBody>
      </p:sp>
      <p:sp>
        <p:nvSpPr>
          <p:cNvPr id="3" name="Subtitle 2"/>
          <p:cNvSpPr>
            <a:spLocks noGrp="1"/>
          </p:cNvSpPr>
          <p:nvPr>
            <p:ph type="subTitle" idx="1"/>
          </p:nvPr>
        </p:nvSpPr>
        <p:spPr/>
        <p:txBody>
          <a:bodyPr>
            <a:normAutofit fontScale="92500" lnSpcReduction="10000"/>
          </a:bodyPr>
          <a:lstStyle/>
          <a:p>
            <a:r>
              <a:rPr lang="en-US" dirty="0" smtClean="0"/>
              <a:t>Evaluation by:</a:t>
            </a:r>
          </a:p>
          <a:p>
            <a:r>
              <a:rPr lang="en-US" dirty="0" smtClean="0"/>
              <a:t>Hong </a:t>
            </a:r>
            <a:r>
              <a:rPr lang="en-US" dirty="0" err="1" smtClean="0"/>
              <a:t>Qiao</a:t>
            </a:r>
            <a:r>
              <a:rPr lang="en-US" dirty="0" smtClean="0"/>
              <a:t>, Kristin Day, Jordan </a:t>
            </a:r>
            <a:r>
              <a:rPr lang="en-US" dirty="0" err="1" smtClean="0"/>
              <a:t>Reifsteck</a:t>
            </a:r>
            <a:r>
              <a:rPr lang="en-US" dirty="0" smtClean="0"/>
              <a:t>, Elsie Smith, and </a:t>
            </a:r>
            <a:r>
              <a:rPr lang="en-US" dirty="0" err="1" smtClean="0"/>
              <a:t>Vaishali</a:t>
            </a:r>
            <a:r>
              <a:rPr lang="en-US" dirty="0" smtClean="0"/>
              <a:t> </a:t>
            </a:r>
            <a:r>
              <a:rPr lang="en-US" dirty="0" err="1" smtClean="0"/>
              <a:t>Sainaath</a:t>
            </a:r>
            <a:endParaRPr lang="en-US" dirty="0"/>
          </a:p>
        </p:txBody>
      </p:sp>
    </p:spTree>
    <p:extLst>
      <p:ext uri="{BB962C8B-B14F-4D97-AF65-F5344CB8AC3E}">
        <p14:creationId xmlns:p14="http://schemas.microsoft.com/office/powerpoint/2010/main" val="13292345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v. Past – cont’d</a:t>
            </a:r>
            <a:endParaRPr lang="en-US" dirty="0"/>
          </a:p>
        </p:txBody>
      </p:sp>
      <p:pic>
        <p:nvPicPr>
          <p:cNvPr id="4" name="Content Placeholder 3" descr="Screen Shot 2016-04-27 at 6.07.18 PM.png"/>
          <p:cNvPicPr>
            <a:picLocks noGrp="1" noChangeAspect="1"/>
          </p:cNvPicPr>
          <p:nvPr>
            <p:ph idx="1"/>
          </p:nvPr>
        </p:nvPicPr>
        <p:blipFill rotWithShape="1">
          <a:blip r:embed="rId2">
            <a:extLst>
              <a:ext uri="{28A0092B-C50C-407E-A947-70E740481C1C}">
                <a14:useLocalDpi xmlns:a14="http://schemas.microsoft.com/office/drawing/2010/main" val="0"/>
              </a:ext>
            </a:extLst>
          </a:blip>
          <a:srcRect l="207" r="-15303"/>
          <a:stretch/>
        </p:blipFill>
        <p:spPr>
          <a:xfrm>
            <a:off x="3763236" y="1845734"/>
            <a:ext cx="5462763" cy="4023360"/>
          </a:xfrm>
        </p:spPr>
      </p:pic>
    </p:spTree>
    <p:extLst>
      <p:ext uri="{BB962C8B-B14F-4D97-AF65-F5344CB8AC3E}">
        <p14:creationId xmlns:p14="http://schemas.microsoft.com/office/powerpoint/2010/main" val="2316740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sz="2800" dirty="0" smtClean="0"/>
              <a:t>It is stressful enough to prepare taxes.  The resource website should provide clear guidance and it should be easy to navigate.  There are many improvements that could make the website easier to navigate and that would allow better access to relevant information to the user. </a:t>
            </a:r>
            <a:endParaRPr lang="en-US" sz="2800" dirty="0"/>
          </a:p>
        </p:txBody>
      </p:sp>
    </p:spTree>
    <p:extLst>
      <p:ext uri="{BB962C8B-B14F-4D97-AF65-F5344CB8AC3E}">
        <p14:creationId xmlns:p14="http://schemas.microsoft.com/office/powerpoint/2010/main" val="15317640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endParaRPr lang="en-US" dirty="0"/>
          </a:p>
        </p:txBody>
      </p:sp>
      <p:sp>
        <p:nvSpPr>
          <p:cNvPr id="3" name="Content Placeholder 2"/>
          <p:cNvSpPr>
            <a:spLocks noGrp="1"/>
          </p:cNvSpPr>
          <p:nvPr>
            <p:ph idx="1"/>
          </p:nvPr>
        </p:nvSpPr>
        <p:spPr/>
        <p:txBody>
          <a:bodyPr/>
          <a:lstStyle/>
          <a:p>
            <a:r>
              <a:rPr lang="en-US" dirty="0" smtClean="0"/>
              <a:t>Primary</a:t>
            </a:r>
          </a:p>
          <a:p>
            <a:pPr lvl="1"/>
            <a:r>
              <a:rPr lang="en-US" dirty="0" smtClean="0"/>
              <a:t>Can a user complete their US taxes using the </a:t>
            </a:r>
            <a:r>
              <a:rPr lang="en-US" dirty="0" err="1" smtClean="0"/>
              <a:t>IRS.gov</a:t>
            </a:r>
            <a:r>
              <a:rPr lang="en-US" dirty="0" smtClean="0"/>
              <a:t> website</a:t>
            </a:r>
          </a:p>
          <a:p>
            <a:r>
              <a:rPr lang="en-US" dirty="0" smtClean="0"/>
              <a:t>Secondary</a:t>
            </a:r>
          </a:p>
          <a:p>
            <a:pPr lvl="1"/>
            <a:r>
              <a:rPr lang="en-US" dirty="0" smtClean="0"/>
              <a:t>Can they find all of the information they need?</a:t>
            </a:r>
          </a:p>
          <a:p>
            <a:pPr lvl="1"/>
            <a:r>
              <a:rPr lang="en-US" dirty="0" smtClean="0"/>
              <a:t>Can they find all of the forms they need?</a:t>
            </a:r>
          </a:p>
          <a:p>
            <a:pPr lvl="1"/>
            <a:r>
              <a:rPr lang="en-US" dirty="0" smtClean="0"/>
              <a:t>Can they find these things efficiently?</a:t>
            </a:r>
          </a:p>
          <a:p>
            <a:pPr lvl="1"/>
            <a:r>
              <a:rPr lang="en-US" dirty="0" smtClean="0"/>
              <a:t>Do they trust that they have everything they need and that the information is the correct information?</a:t>
            </a:r>
          </a:p>
          <a:p>
            <a:pPr lvl="1"/>
            <a:r>
              <a:rPr lang="en-US" dirty="0" smtClean="0"/>
              <a:t>How frustrating was the experience?</a:t>
            </a:r>
            <a:endParaRPr lang="en-US" dirty="0"/>
          </a:p>
        </p:txBody>
      </p:sp>
    </p:spTree>
    <p:extLst>
      <p:ext uri="{BB962C8B-B14F-4D97-AF65-F5344CB8AC3E}">
        <p14:creationId xmlns:p14="http://schemas.microsoft.com/office/powerpoint/2010/main" val="932955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
            </a:r>
            <a:r>
              <a:rPr lang="en-US" dirty="0" smtClean="0"/>
              <a:t>otivation</a:t>
            </a:r>
            <a:endParaRPr lang="en-US" dirty="0"/>
          </a:p>
        </p:txBody>
      </p:sp>
      <p:sp>
        <p:nvSpPr>
          <p:cNvPr id="3" name="Content Placeholder 2"/>
          <p:cNvSpPr>
            <a:spLocks noGrp="1"/>
          </p:cNvSpPr>
          <p:nvPr>
            <p:ph idx="1"/>
          </p:nvPr>
        </p:nvSpPr>
        <p:spPr/>
        <p:txBody>
          <a:bodyPr/>
          <a:lstStyle/>
          <a:p>
            <a:r>
              <a:rPr lang="en-US" dirty="0" smtClean="0"/>
              <a:t>Tax preparation is stressful and complicated.</a:t>
            </a:r>
          </a:p>
          <a:p>
            <a:r>
              <a:rPr lang="en-US" dirty="0" smtClean="0"/>
              <a:t>The Internal Revenue Service (IRS) of the United States has provided a website of resources for taxpayers to assist with tax planning and preparation.</a:t>
            </a:r>
          </a:p>
          <a:p>
            <a:r>
              <a:rPr lang="en-US" dirty="0" smtClean="0"/>
              <a:t>Although this resource is full of information, forms, instructions and other resources, this information is not always easy to find.</a:t>
            </a:r>
          </a:p>
          <a:p>
            <a:r>
              <a:rPr lang="en-US" dirty="0" smtClean="0"/>
              <a:t>Every person who earns income within the geological borders of the US is required to file a tax return</a:t>
            </a:r>
            <a:r>
              <a:rPr lang="en-US" baseline="30000" dirty="0" smtClean="0"/>
              <a:t>1</a:t>
            </a:r>
            <a:r>
              <a:rPr lang="en-US" dirty="0" smtClean="0"/>
              <a:t> reporting that income and paying any necessary taxes associated with it.</a:t>
            </a:r>
          </a:p>
          <a:p>
            <a:r>
              <a:rPr lang="en-US" dirty="0" smtClean="0"/>
              <a:t>If there are errors on the tax return and more tax is owed, the taxpayer will be charged penalties and fees despite the honest mistake.  In some cases, there may even be criminal charges.</a:t>
            </a:r>
          </a:p>
          <a:p>
            <a:r>
              <a:rPr lang="en-US" dirty="0" smtClean="0"/>
              <a:t>Because of the inherent stress of tax preparation, the website providing resources and information for taxpayers should be simple to use.</a:t>
            </a:r>
            <a:endParaRPr lang="en-US" dirty="0"/>
          </a:p>
        </p:txBody>
      </p:sp>
      <p:sp>
        <p:nvSpPr>
          <p:cNvPr id="4" name="Footer Placeholder 3"/>
          <p:cNvSpPr>
            <a:spLocks noGrp="1"/>
          </p:cNvSpPr>
          <p:nvPr>
            <p:ph type="ftr" sz="quarter" idx="11"/>
          </p:nvPr>
        </p:nvSpPr>
        <p:spPr/>
        <p:txBody>
          <a:bodyPr/>
          <a:lstStyle/>
          <a:p>
            <a:r>
              <a:rPr lang="en-US" dirty="0" smtClean="0"/>
              <a:t>1.  Subject to specific </a:t>
            </a:r>
            <a:r>
              <a:rPr lang="en-US" dirty="0" err="1" smtClean="0"/>
              <a:t>fules</a:t>
            </a:r>
            <a:r>
              <a:rPr lang="en-US" dirty="0" smtClean="0"/>
              <a:t>: some individuals with minimal income may not be required to file.</a:t>
            </a:r>
            <a:endParaRPr lang="en-US" dirty="0"/>
          </a:p>
        </p:txBody>
      </p:sp>
    </p:spTree>
    <p:extLst>
      <p:ext uri="{BB962C8B-B14F-4D97-AF65-F5344CB8AC3E}">
        <p14:creationId xmlns:p14="http://schemas.microsoft.com/office/powerpoint/2010/main" val="13237170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Nielson’s Heuristic (5 of 10)</a:t>
            </a:r>
            <a:endParaRPr lang="en-US" dirty="0"/>
          </a:p>
        </p:txBody>
      </p:sp>
      <p:sp>
        <p:nvSpPr>
          <p:cNvPr id="3" name="Content Placeholder 2"/>
          <p:cNvSpPr>
            <a:spLocks noGrp="1"/>
          </p:cNvSpPr>
          <p:nvPr>
            <p:ph idx="1"/>
          </p:nvPr>
        </p:nvSpPr>
        <p:spPr/>
        <p:txBody>
          <a:bodyPr>
            <a:normAutofit fontScale="92500" lnSpcReduction="20000"/>
          </a:bodyPr>
          <a:lstStyle/>
          <a:p>
            <a:pPr marL="457200" indent="-457200">
              <a:buFont typeface="+mj-lt"/>
              <a:buAutoNum type="arabicPeriod"/>
            </a:pPr>
            <a:r>
              <a:rPr lang="en-US" b="1" dirty="0"/>
              <a:t>Visibility of system status</a:t>
            </a:r>
            <a:r>
              <a:rPr lang="en-US" dirty="0"/>
              <a:t> The system should always keep users informed about what is going on, through appropriate feedback within reasonable time</a:t>
            </a:r>
            <a:r>
              <a:rPr lang="en-US" dirty="0" smtClean="0"/>
              <a:t>.</a:t>
            </a:r>
          </a:p>
          <a:p>
            <a:pPr marL="457200" indent="-457200">
              <a:buFont typeface="+mj-lt"/>
              <a:buAutoNum type="arabicPeriod"/>
            </a:pPr>
            <a:r>
              <a:rPr lang="en-US" b="1" dirty="0"/>
              <a:t>Match between system and the real world</a:t>
            </a:r>
            <a:r>
              <a:rPr lang="en-US" dirty="0"/>
              <a:t> The system should speak the users' language, with words, phrases and concepts familiar to the user, rather than system-oriented terms. Follow real-world conventions, making information appear in a natural and logical order</a:t>
            </a:r>
            <a:r>
              <a:rPr lang="en-US" dirty="0" smtClean="0"/>
              <a:t>.</a:t>
            </a:r>
          </a:p>
          <a:p>
            <a:pPr marL="457200" indent="-457200">
              <a:buFont typeface="+mj-lt"/>
              <a:buAutoNum type="arabicPeriod"/>
            </a:pPr>
            <a:r>
              <a:rPr lang="en-US" b="1" smtClean="0"/>
              <a:t>Consistency </a:t>
            </a:r>
            <a:r>
              <a:rPr lang="en-US" b="1" dirty="0"/>
              <a:t>and standards</a:t>
            </a:r>
            <a:r>
              <a:rPr lang="en-US" dirty="0"/>
              <a:t> Users should not have to wonder whether different words, situations, or actions mean the same thing. Follow platform conventions</a:t>
            </a:r>
            <a:r>
              <a:rPr lang="en-US" dirty="0" smtClean="0"/>
              <a:t>.</a:t>
            </a:r>
          </a:p>
          <a:p>
            <a:pPr marL="457200" indent="-457200">
              <a:buFont typeface="+mj-lt"/>
              <a:buAutoNum type="arabicPeriod"/>
            </a:pPr>
            <a:r>
              <a:rPr lang="en-US" b="1" dirty="0" smtClean="0"/>
              <a:t>Recognition </a:t>
            </a:r>
            <a:r>
              <a:rPr lang="en-US" b="1" dirty="0"/>
              <a:t>rather than recall</a:t>
            </a:r>
            <a:r>
              <a:rPr lang="en-US" dirty="0"/>
              <a:t> Minimize the user's memory load by making objects, actions, and options visible. The user should not have to remember information from one part of the dialogue to another. Instructions for use of the system should be visible or easily retrievable whenever appropriate</a:t>
            </a:r>
            <a:r>
              <a:rPr lang="en-US" dirty="0" smtClean="0"/>
              <a:t>.</a:t>
            </a:r>
          </a:p>
          <a:p>
            <a:pPr marL="457200" indent="-457200">
              <a:buFont typeface="+mj-lt"/>
              <a:buAutoNum type="arabicPeriod"/>
            </a:pPr>
            <a:r>
              <a:rPr lang="en-US" b="1" dirty="0" smtClean="0"/>
              <a:t>Aesthetic </a:t>
            </a:r>
            <a:r>
              <a:rPr lang="en-US" b="1" dirty="0"/>
              <a:t>and minimalist design</a:t>
            </a:r>
            <a:r>
              <a:rPr lang="en-US" dirty="0"/>
              <a:t> Dialogues should not contain information which is irrelevant or rarely needed. Every extra unit of information in a dialogue competes with the relevant units of information and diminishes their relative visibility</a:t>
            </a:r>
            <a:r>
              <a:rPr lang="en-US" dirty="0" smtClean="0"/>
              <a:t>.</a:t>
            </a:r>
          </a:p>
          <a:p>
            <a:pPr marL="457200" indent="-457200">
              <a:buFont typeface="+mj-lt"/>
              <a:buAutoNum type="arabicPeriod"/>
            </a:pPr>
            <a:endParaRPr lang="en-US" dirty="0"/>
          </a:p>
        </p:txBody>
      </p:sp>
    </p:spTree>
    <p:extLst>
      <p:ext uri="{BB962C8B-B14F-4D97-AF65-F5344CB8AC3E}">
        <p14:creationId xmlns:p14="http://schemas.microsoft.com/office/powerpoint/2010/main" val="17644875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Heuristics</a:t>
            </a:r>
            <a:endParaRPr lang="en-US" dirty="0"/>
          </a:p>
        </p:txBody>
      </p:sp>
      <p:sp>
        <p:nvSpPr>
          <p:cNvPr id="3" name="Content Placeholder 2"/>
          <p:cNvSpPr>
            <a:spLocks noGrp="1"/>
          </p:cNvSpPr>
          <p:nvPr>
            <p:ph idx="1"/>
          </p:nvPr>
        </p:nvSpPr>
        <p:spPr/>
        <p:txBody>
          <a:bodyPr/>
          <a:lstStyle/>
          <a:p>
            <a:r>
              <a:rPr lang="en-US" dirty="0" smtClean="0"/>
              <a:t>1.  Is the information clearly marked as current or relevant?</a:t>
            </a:r>
          </a:p>
          <a:p>
            <a:r>
              <a:rPr lang="en-US" dirty="0" smtClean="0"/>
              <a:t>2.  How long does it take to download necessary documents or forms?</a:t>
            </a:r>
          </a:p>
          <a:p>
            <a:r>
              <a:rPr lang="en-US" dirty="0" smtClean="0"/>
              <a:t>3.  Is the navigation easily understood?  Is returning to the homepage straight forward from any page?    </a:t>
            </a:r>
            <a:endParaRPr lang="en-US" dirty="0"/>
          </a:p>
          <a:p>
            <a:r>
              <a:rPr lang="en-US" dirty="0"/>
              <a:t>4</a:t>
            </a:r>
            <a:r>
              <a:rPr lang="en-US" dirty="0" smtClean="0"/>
              <a:t>.  Is the “information” easy to find and search?  How difficult is it to find the instructions for preparation relevant to you?  How easy are the steps to follow?</a:t>
            </a:r>
          </a:p>
          <a:p>
            <a:r>
              <a:rPr lang="en-US" dirty="0"/>
              <a:t>5</a:t>
            </a:r>
            <a:r>
              <a:rPr lang="en-US" dirty="0" smtClean="0"/>
              <a:t>.  Do you trust the information obtained from the website, and are you comfortable that you were able to find the correct information?</a:t>
            </a:r>
            <a:endParaRPr lang="en-US" dirty="0"/>
          </a:p>
        </p:txBody>
      </p:sp>
    </p:spTree>
    <p:extLst>
      <p:ext uri="{BB962C8B-B14F-4D97-AF65-F5344CB8AC3E}">
        <p14:creationId xmlns:p14="http://schemas.microsoft.com/office/powerpoint/2010/main" val="4320068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Evaluations</a:t>
            </a:r>
            <a:endParaRPr lang="en-US" dirty="0"/>
          </a:p>
        </p:txBody>
      </p:sp>
      <p:sp>
        <p:nvSpPr>
          <p:cNvPr id="3" name="Content Placeholder 2"/>
          <p:cNvSpPr>
            <a:spLocks noGrp="1"/>
          </p:cNvSpPr>
          <p:nvPr>
            <p:ph idx="1"/>
          </p:nvPr>
        </p:nvSpPr>
        <p:spPr/>
        <p:txBody>
          <a:bodyPr/>
          <a:lstStyle/>
          <a:p>
            <a:r>
              <a:rPr lang="en-US" sz="2400" dirty="0"/>
              <a:t>3</a:t>
            </a:r>
            <a:r>
              <a:rPr lang="en-US" sz="2400" dirty="0" smtClean="0"/>
              <a:t> experts and 3 users</a:t>
            </a:r>
          </a:p>
          <a:p>
            <a:pPr lvl="1"/>
            <a:r>
              <a:rPr lang="en-US" sz="2000" dirty="0"/>
              <a:t>T</a:t>
            </a:r>
            <a:r>
              <a:rPr lang="en-US" sz="2000" dirty="0" smtClean="0"/>
              <a:t>wo expert evaluators were law students who are experienced tax preparers and utilize the information from </a:t>
            </a:r>
            <a:r>
              <a:rPr lang="en-US" sz="2000" dirty="0" err="1" smtClean="0"/>
              <a:t>IRS.gov</a:t>
            </a:r>
            <a:r>
              <a:rPr lang="en-US" sz="2000" dirty="0" smtClean="0"/>
              <a:t> regularly.  Both volunteer for tax programs sponsored by the IRS (Low Income Taxpayer Clinic and Volunteer Income Tax Assistance).</a:t>
            </a:r>
          </a:p>
          <a:p>
            <a:pPr lvl="1"/>
            <a:r>
              <a:rPr lang="en-US" sz="2000" dirty="0" smtClean="0"/>
              <a:t>The third expert is an employee of the IRS who regularly handles inquiries from taxpayers related to the </a:t>
            </a:r>
            <a:r>
              <a:rPr lang="en-US" sz="2000" dirty="0" err="1" smtClean="0"/>
              <a:t>IRS.gov</a:t>
            </a:r>
            <a:r>
              <a:rPr lang="en-US" sz="2000" dirty="0" smtClean="0"/>
              <a:t> website.</a:t>
            </a:r>
          </a:p>
          <a:p>
            <a:pPr lvl="1"/>
            <a:r>
              <a:rPr lang="en-US" sz="2000" dirty="0" smtClean="0"/>
              <a:t>There are three different types of users for the usability testing:</a:t>
            </a:r>
          </a:p>
          <a:p>
            <a:pPr marL="726948" lvl="2" indent="-342900">
              <a:buFont typeface="+mj-lt"/>
              <a:buAutoNum type="arabicPeriod"/>
            </a:pPr>
            <a:r>
              <a:rPr lang="en-US" sz="2000" dirty="0" smtClean="0"/>
              <a:t>A user with no tax experience whatsoever who wants to try to prepare taxes for the first time.</a:t>
            </a:r>
          </a:p>
          <a:p>
            <a:pPr marL="726948" lvl="2" indent="-342900">
              <a:buFont typeface="+mj-lt"/>
              <a:buAutoNum type="arabicPeriod"/>
            </a:pPr>
            <a:r>
              <a:rPr lang="en-US" sz="2000" dirty="0" smtClean="0"/>
              <a:t>A user with some tax experience, but who has never used </a:t>
            </a:r>
            <a:r>
              <a:rPr lang="en-US" sz="2000" dirty="0" err="1" smtClean="0"/>
              <a:t>IRS.gov</a:t>
            </a:r>
            <a:endParaRPr lang="en-US" sz="2000" dirty="0" smtClean="0"/>
          </a:p>
          <a:p>
            <a:pPr marL="726948" lvl="2" indent="-342900">
              <a:buFont typeface="+mj-lt"/>
              <a:buAutoNum type="arabicPeriod"/>
            </a:pPr>
            <a:r>
              <a:rPr lang="en-US" sz="2000" dirty="0" smtClean="0"/>
              <a:t>A user who is not a native English speaker who is new to preparing taxes in the United States</a:t>
            </a:r>
          </a:p>
        </p:txBody>
      </p:sp>
    </p:spTree>
    <p:extLst>
      <p:ext uri="{BB962C8B-B14F-4D97-AF65-F5344CB8AC3E}">
        <p14:creationId xmlns:p14="http://schemas.microsoft.com/office/powerpoint/2010/main" val="673786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IRS.gov</a:t>
            </a:r>
            <a:r>
              <a:rPr lang="en-US" dirty="0" smtClean="0"/>
              <a:t> - initial findings (inconsistency)</a:t>
            </a:r>
            <a:endParaRPr lang="en-US" dirty="0"/>
          </a:p>
        </p:txBody>
      </p:sp>
      <p:pic>
        <p:nvPicPr>
          <p:cNvPr id="7" name="Content Placeholder 6" descr="Screen%20Shot%202016-04-27%20at%205.58.10%20PM.png"/>
          <p:cNvPicPr>
            <a:picLocks noGrp="1" noChangeAspect="1"/>
          </p:cNvPicPr>
          <p:nvPr>
            <p:ph idx="1"/>
          </p:nvPr>
        </p:nvPicPr>
        <p:blipFill>
          <a:blip r:embed="rId2">
            <a:extLst>
              <a:ext uri="{28A0092B-C50C-407E-A947-70E740481C1C}">
                <a14:useLocalDpi xmlns:a14="http://schemas.microsoft.com/office/drawing/2010/main" val="0"/>
              </a:ext>
            </a:extLst>
          </a:blip>
          <a:srcRect l="-50475" r="-50475"/>
          <a:stretch>
            <a:fillRect/>
          </a:stretch>
        </p:blipFill>
        <p:spPr>
          <a:xfrm>
            <a:off x="-1949204" y="1845734"/>
            <a:ext cx="10058400" cy="4023360"/>
          </a:xfrm>
        </p:spPr>
      </p:pic>
      <p:pic>
        <p:nvPicPr>
          <p:cNvPr id="8" name="Picture 7" descr="HCI pic 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2687" y="1737360"/>
            <a:ext cx="5412856" cy="4131734"/>
          </a:xfrm>
          <a:prstGeom prst="rect">
            <a:avLst/>
          </a:prstGeom>
        </p:spPr>
      </p:pic>
    </p:spTree>
    <p:extLst>
      <p:ext uri="{BB962C8B-B14F-4D97-AF65-F5344CB8AC3E}">
        <p14:creationId xmlns:p14="http://schemas.microsoft.com/office/powerpoint/2010/main" val="6387777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Inconsistency – continued</a:t>
            </a:r>
            <a:r>
              <a:rPr lang="en-US" smtClean="0"/>
              <a:t/>
            </a:r>
            <a:br>
              <a:rPr lang="en-US" smtClean="0"/>
            </a:br>
            <a:r>
              <a:rPr lang="en-US" smtClean="0"/>
              <a:t>Navigation </a:t>
            </a:r>
            <a:r>
              <a:rPr lang="en-US" dirty="0" smtClean="0"/>
              <a:t>disappears </a:t>
            </a:r>
            <a:r>
              <a:rPr lang="en-US" smtClean="0"/>
              <a:t>after search</a:t>
            </a:r>
            <a:endParaRPr lang="en-US" dirty="0"/>
          </a:p>
        </p:txBody>
      </p:sp>
      <p:pic>
        <p:nvPicPr>
          <p:cNvPr id="4" name="Content Placeholder 3" descr="HCI pic 3.png"/>
          <p:cNvPicPr>
            <a:picLocks noGrp="1" noChangeAspect="1"/>
          </p:cNvPicPr>
          <p:nvPr>
            <p:ph idx="1"/>
          </p:nvPr>
        </p:nvPicPr>
        <p:blipFill rotWithShape="1">
          <a:blip r:embed="rId2">
            <a:extLst>
              <a:ext uri="{28A0092B-C50C-407E-A947-70E740481C1C}">
                <a14:useLocalDpi xmlns:a14="http://schemas.microsoft.com/office/drawing/2010/main" val="0"/>
              </a:ext>
            </a:extLst>
          </a:blip>
          <a:srcRect l="273" r="-20"/>
          <a:stretch/>
        </p:blipFill>
        <p:spPr>
          <a:xfrm>
            <a:off x="3193615" y="1845734"/>
            <a:ext cx="5882976" cy="4023360"/>
          </a:xfrm>
        </p:spPr>
      </p:pic>
      <p:sp>
        <p:nvSpPr>
          <p:cNvPr id="5" name="TextBox 4"/>
          <p:cNvSpPr txBox="1"/>
          <p:nvPr/>
        </p:nvSpPr>
        <p:spPr>
          <a:xfrm>
            <a:off x="7461107" y="1466153"/>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716366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v. Past Year Information</a:t>
            </a:r>
            <a:endParaRPr lang="en-US" dirty="0"/>
          </a:p>
        </p:txBody>
      </p:sp>
      <p:pic>
        <p:nvPicPr>
          <p:cNvPr id="4" name="Content Placeholder 3" descr="Screen Shot 2016-04-27 at 6.07.04 PM.png"/>
          <p:cNvPicPr>
            <a:picLocks noGrp="1" noChangeAspect="1"/>
          </p:cNvPicPr>
          <p:nvPr>
            <p:ph idx="1"/>
          </p:nvPr>
        </p:nvPicPr>
        <p:blipFill>
          <a:blip r:embed="rId2">
            <a:extLst>
              <a:ext uri="{28A0092B-C50C-407E-A947-70E740481C1C}">
                <a14:useLocalDpi xmlns:a14="http://schemas.microsoft.com/office/drawing/2010/main" val="0"/>
              </a:ext>
            </a:extLst>
          </a:blip>
          <a:srcRect t="25291" b="25291"/>
          <a:stretch>
            <a:fillRect/>
          </a:stretch>
        </p:blipFill>
        <p:spPr/>
      </p:pic>
    </p:spTree>
    <p:extLst>
      <p:ext uri="{BB962C8B-B14F-4D97-AF65-F5344CB8AC3E}">
        <p14:creationId xmlns:p14="http://schemas.microsoft.com/office/powerpoint/2010/main" val="68407434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88</TotalTime>
  <Words>754</Words>
  <Application>Microsoft Macintosh PowerPoint</Application>
  <PresentationFormat>Widescreen</PresentationFormat>
  <Paragraphs>47</Paragraphs>
  <Slides>11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Calibri</vt:lpstr>
      <vt:lpstr>Calibri Light</vt:lpstr>
      <vt:lpstr>Retrospect</vt:lpstr>
      <vt:lpstr>IRS.gov</vt:lpstr>
      <vt:lpstr>Goals</vt:lpstr>
      <vt:lpstr>Motivation</vt:lpstr>
      <vt:lpstr>Nielson’s Heuristic (5 of 10)</vt:lpstr>
      <vt:lpstr>Our Heuristics</vt:lpstr>
      <vt:lpstr>Evaluations</vt:lpstr>
      <vt:lpstr>IRS.gov - initial findings (inconsistency)</vt:lpstr>
      <vt:lpstr>Inconsistency – continued Navigation disappears after search</vt:lpstr>
      <vt:lpstr>Current v. Past Year Information</vt:lpstr>
      <vt:lpstr>Current v. Past – cont’d</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IRS.gov</dc:title>
  <dc:creator>Kristin Day</dc:creator>
  <cp:lastModifiedBy>Kristin Day</cp:lastModifiedBy>
  <cp:revision>12</cp:revision>
  <dcterms:created xsi:type="dcterms:W3CDTF">2016-04-21T01:23:43Z</dcterms:created>
  <dcterms:modified xsi:type="dcterms:W3CDTF">2016-04-28T20:18:25Z</dcterms:modified>
</cp:coreProperties>
</file>