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13"/>
  </p:normalViewPr>
  <p:slideViewPr>
    <p:cSldViewPr snapToGrid="0" snapToObjects="1">
      <p:cViewPr varScale="1">
        <p:scale>
          <a:sx n="84" d="100"/>
          <a:sy n="84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classification of legal texts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Authors: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Hao</a:t>
            </a:r>
            <a:r>
              <a:rPr lang="en-US" dirty="0" smtClean="0"/>
              <a:t> Peng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Kristin Day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Sanjana</a:t>
            </a:r>
            <a:r>
              <a:rPr lang="en-US" dirty="0" smtClean="0"/>
              <a:t> </a:t>
            </a:r>
            <a:r>
              <a:rPr lang="en-US" dirty="0" err="1" smtClean="0"/>
              <a:t>Pukalay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4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65760"/>
            <a:ext cx="8892819" cy="46166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 of Bag of Means on Word2Vec with Semi-supervised learning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264" y="5945600"/>
            <a:ext cx="1000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*It correctly classified 106/250 case files! Significantly better than Bag of Word model.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8080"/>
            <a:ext cx="9982200" cy="44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Develop inexpensive platforms for legal text search that are available to the public.</a:t>
            </a:r>
          </a:p>
          <a:p>
            <a:r>
              <a:rPr lang="en-US" sz="2800" dirty="0" smtClean="0"/>
              <a:t>Why does it matter:</a:t>
            </a:r>
          </a:p>
          <a:p>
            <a:pPr lvl="1"/>
            <a:r>
              <a:rPr lang="en-US" sz="2800" dirty="0" smtClean="0"/>
              <a:t>We are all held responsible for the law but we do not have access to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83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49" y="2260314"/>
            <a:ext cx="3717301" cy="4148451"/>
          </a:xfrm>
        </p:spPr>
      </p:pic>
    </p:spTree>
    <p:extLst>
      <p:ext uri="{BB962C8B-B14F-4D97-AF65-F5344CB8AC3E}">
        <p14:creationId xmlns:p14="http://schemas.microsoft.com/office/powerpoint/2010/main" val="127577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Currently all legal search databases controlled by private corporations who only contract for services business-to-business.</a:t>
            </a:r>
          </a:p>
          <a:p>
            <a:r>
              <a:rPr lang="en-US" sz="2800" dirty="0" smtClean="0"/>
              <a:t>These corporations charge excessive fees based on labor intensive manual mark-up of each judicial opinion.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13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[DISCUSS LIT REVIEW HERE]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“Judicial opinions” from Indiana and California</a:t>
            </a:r>
          </a:p>
          <a:p>
            <a:r>
              <a:rPr lang="en-US" dirty="0" smtClean="0"/>
              <a:t>250 hand labels in Excel spreadsheet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15267"/>
              </p:ext>
            </p:extLst>
          </p:nvPr>
        </p:nvGraphicFramePr>
        <p:xfrm>
          <a:off x="2393879" y="3565132"/>
          <a:ext cx="9133724" cy="233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542"/>
                <a:gridCol w="1165836"/>
                <a:gridCol w="1423124"/>
                <a:gridCol w="1608051"/>
                <a:gridCol w="699501"/>
                <a:gridCol w="3529670"/>
              </a:tblGrid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u="none" strike="noStrike">
                          <a:effectLst/>
                        </a:rPr>
                        <a:t>207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Government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Substantive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dispute related to a definitional issue in a government contract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u="none" strike="noStrike">
                          <a:effectLst/>
                        </a:rPr>
                        <a:t>208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Substantive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ChildSupport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dispute of costs and income used to calculate child support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  <a:tr h="460548"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u="none" strike="noStrike">
                          <a:effectLst/>
                        </a:rPr>
                        <a:t>209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Criminal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Substantive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ResistingLawEnforcement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conduct sufficient to support conviction of resisting law enforcement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  <a:tr h="460548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u="none" strike="noStrike">
                          <a:effectLst/>
                        </a:rPr>
                        <a:t>210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Government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Procedure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SovereignImmunity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disputes grant of summary judgment based on immunity in child abuse report mishandling civil case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u="none" strike="noStrike">
                          <a:effectLst/>
                        </a:rPr>
                        <a:t>211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Estates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Substantive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RevocableTrust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who does the trustee of a revocable trust serve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  <a:tr h="460548"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u="none" strike="noStrike">
                          <a:effectLst/>
                        </a:rPr>
                        <a:t>212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Criminal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Evidence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Statements, SuppressEvidence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dispute of evidence resulting from search and inculpatory statements made to police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u="none" strike="noStrike">
                          <a:effectLst/>
                        </a:rPr>
                        <a:t>213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Civil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Procedure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Service-Notice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whether or not service was made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074" marR="9074" marT="907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4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2699004"/>
            <a:ext cx="10143744" cy="31019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Semi-Supervised Learning</a:t>
            </a:r>
          </a:p>
          <a:p>
            <a:pPr lvl="1"/>
            <a:r>
              <a:rPr lang="en-US" sz="2600" dirty="0" smtClean="0"/>
              <a:t>As we only labeled 250 out of (1087+1655) case files</a:t>
            </a:r>
            <a:endParaRPr lang="en-US" sz="2600" dirty="0" smtClean="0"/>
          </a:p>
          <a:p>
            <a:r>
              <a:rPr lang="en-US" sz="2800" dirty="0" smtClean="0"/>
              <a:t>Compared accuracy of the following model using Label Propagation semi-supervised learning algorithm in </a:t>
            </a:r>
            <a:r>
              <a:rPr lang="en-US" sz="2800" dirty="0" smtClean="0"/>
              <a:t>S</a:t>
            </a:r>
            <a:r>
              <a:rPr lang="en-US" sz="2800" dirty="0"/>
              <a:t>K</a:t>
            </a:r>
            <a:r>
              <a:rPr lang="en-US" sz="2800" dirty="0" smtClean="0"/>
              <a:t>-learn:</a:t>
            </a:r>
            <a:endParaRPr lang="en-US" sz="2800" dirty="0" smtClean="0"/>
          </a:p>
          <a:p>
            <a:pPr lvl="1"/>
            <a:r>
              <a:rPr lang="en-US" sz="2400" dirty="0" smtClean="0"/>
              <a:t>Bag of  Words</a:t>
            </a:r>
            <a:endParaRPr lang="en-US" sz="2400" dirty="0" smtClean="0"/>
          </a:p>
          <a:p>
            <a:pPr lvl="1"/>
            <a:r>
              <a:rPr lang="en-US" sz="2400" dirty="0" smtClean="0"/>
              <a:t>Bag of Means on pre-trained Word2Vec model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958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2534412"/>
            <a:ext cx="7729728" cy="118872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1" y="1112520"/>
            <a:ext cx="7768244" cy="5425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65760"/>
            <a:ext cx="7100983" cy="46166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 of Bag of Word with Semi-supervised learning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446425" y="1950720"/>
            <a:ext cx="3577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We set our vocabulary size to 300, thus each txt file is represented as a 300D vector, the same dimension as been used in the Word2Vec model.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6424" y="3825240"/>
            <a:ext cx="357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*Out of all 250 case files that had been manually labeled by us, it only predicted one case file correctly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26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</TotalTime>
  <Words>345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Parcel</vt:lpstr>
      <vt:lpstr>Automatic classification of legal texts</vt:lpstr>
      <vt:lpstr>Motivation</vt:lpstr>
      <vt:lpstr>goals</vt:lpstr>
      <vt:lpstr>Existing methods</vt:lpstr>
      <vt:lpstr>Prior research</vt:lpstr>
      <vt:lpstr>data</vt:lpstr>
      <vt:lpstr>Methods</vt:lpstr>
      <vt:lpstr>Evaluation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classification of legal texts</dc:title>
  <dc:creator>Microsoft Office User</dc:creator>
  <cp:lastModifiedBy>Hao Peng</cp:lastModifiedBy>
  <cp:revision>6</cp:revision>
  <dcterms:created xsi:type="dcterms:W3CDTF">2016-04-22T18:10:30Z</dcterms:created>
  <dcterms:modified xsi:type="dcterms:W3CDTF">2016-04-23T04:10:26Z</dcterms:modified>
</cp:coreProperties>
</file>