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1"/>
  </p:notesMasterIdLst>
  <p:sldIdLst>
    <p:sldId id="256" r:id="rId2"/>
    <p:sldId id="257" r:id="rId3"/>
    <p:sldId id="258" r:id="rId4"/>
    <p:sldId id="263" r:id="rId5"/>
    <p:sldId id="264" r:id="rId6"/>
    <p:sldId id="259" r:id="rId7"/>
    <p:sldId id="260" r:id="rId8"/>
    <p:sldId id="262"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9"/>
    <p:restoredTop sz="94674"/>
  </p:normalViewPr>
  <p:slideViewPr>
    <p:cSldViewPr snapToGrid="0" snapToObjects="1">
      <p:cViewPr varScale="1">
        <p:scale>
          <a:sx n="70" d="100"/>
          <a:sy n="70" d="100"/>
        </p:scale>
        <p:origin x="72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F84A76-95DB-6C4A-8D9A-029AD4637E4A}" type="datetimeFigureOut">
              <a:rPr lang="en-US" smtClean="0"/>
              <a:t>4/24/2016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9EBF50-0841-0E46-B4C5-ED96A198B9B9}" type="slidenum">
              <a:rPr lang="en-US" smtClean="0"/>
              <a:t>‹#›</a:t>
            </a:fld>
            <a:endParaRPr lang="en-US"/>
          </a:p>
        </p:txBody>
      </p:sp>
    </p:spTree>
    <p:extLst>
      <p:ext uri="{BB962C8B-B14F-4D97-AF65-F5344CB8AC3E}">
        <p14:creationId xmlns:p14="http://schemas.microsoft.com/office/powerpoint/2010/main" val="1535190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Westlaw uses 40 broad</a:t>
            </a:r>
            <a:r>
              <a:rPr lang="en-US" baseline="0" dirty="0"/>
              <a:t> categorizations.  They are hand crafted (called ”mark-up”) and the mark-up is regularly revised by hand as new opinions come in everyday from across the nation.  One estimate stated that around 1000 new opinions are generated per state per day.  Also, the average length of a judicial opinion is around 10 pages. </a:t>
            </a:r>
            <a:r>
              <a:rPr lang="en-US" dirty="0"/>
              <a:t>(Thompson, 2001, p.70). </a:t>
            </a:r>
          </a:p>
        </p:txBody>
      </p:sp>
      <p:sp>
        <p:nvSpPr>
          <p:cNvPr id="4" name="Slide Number Placeholder 3"/>
          <p:cNvSpPr>
            <a:spLocks noGrp="1"/>
          </p:cNvSpPr>
          <p:nvPr>
            <p:ph type="sldNum" sz="quarter" idx="10"/>
          </p:nvPr>
        </p:nvSpPr>
        <p:spPr/>
        <p:txBody>
          <a:bodyPr/>
          <a:lstStyle/>
          <a:p>
            <a:fld id="{869EBF50-0841-0E46-B4C5-ED96A198B9B9}" type="slidenum">
              <a:rPr lang="en-US" smtClean="0"/>
              <a:t>2</a:t>
            </a:fld>
            <a:endParaRPr lang="en-US"/>
          </a:p>
        </p:txBody>
      </p:sp>
    </p:spTree>
    <p:extLst>
      <p:ext uri="{BB962C8B-B14F-4D97-AF65-F5344CB8AC3E}">
        <p14:creationId xmlns:p14="http://schemas.microsoft.com/office/powerpoint/2010/main" val="1856290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Uijttenbroek</a:t>
            </a:r>
            <a:r>
              <a:rPr lang="en-US" dirty="0"/>
              <a:t>, E.M., et al.,</a:t>
            </a:r>
            <a:r>
              <a:rPr lang="en-US" baseline="0" dirty="0"/>
              <a:t> 2016, p.292).  The research in this article was used to attempt to give laypersons a better understanding of their liability based on the facts of their situation.  This is often called “subrogation” and is a highly in-demand data analysis skill right now.</a:t>
            </a:r>
            <a:endParaRPr lang="en-US" dirty="0"/>
          </a:p>
        </p:txBody>
      </p:sp>
      <p:sp>
        <p:nvSpPr>
          <p:cNvPr id="4" name="Slide Number Placeholder 3"/>
          <p:cNvSpPr>
            <a:spLocks noGrp="1"/>
          </p:cNvSpPr>
          <p:nvPr>
            <p:ph type="sldNum" sz="quarter" idx="10"/>
          </p:nvPr>
        </p:nvSpPr>
        <p:spPr/>
        <p:txBody>
          <a:bodyPr/>
          <a:lstStyle/>
          <a:p>
            <a:fld id="{869EBF50-0841-0E46-B4C5-ED96A198B9B9}" type="slidenum">
              <a:rPr lang="en-US" smtClean="0"/>
              <a:t>4</a:t>
            </a:fld>
            <a:endParaRPr lang="en-US"/>
          </a:p>
        </p:txBody>
      </p:sp>
    </p:spTree>
    <p:extLst>
      <p:ext uri="{BB962C8B-B14F-4D97-AF65-F5344CB8AC3E}">
        <p14:creationId xmlns:p14="http://schemas.microsoft.com/office/powerpoint/2010/main" val="1144938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4/24/2016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4/24/2016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4/24/2016</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4/24/2016</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4/24/2016</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Translation of layperson legal inquiries using word similarity measures</a:t>
            </a:r>
            <a:endParaRPr lang="en-US" dirty="0"/>
          </a:p>
        </p:txBody>
      </p:sp>
      <p:sp>
        <p:nvSpPr>
          <p:cNvPr id="3" name="Subtitle 2"/>
          <p:cNvSpPr>
            <a:spLocks noGrp="1"/>
          </p:cNvSpPr>
          <p:nvPr>
            <p:ph type="subTitle" idx="1"/>
          </p:nvPr>
        </p:nvSpPr>
        <p:spPr>
          <a:xfrm>
            <a:off x="2695194" y="4352544"/>
            <a:ext cx="6801612" cy="1770854"/>
          </a:xfrm>
        </p:spPr>
        <p:txBody>
          <a:bodyPr>
            <a:normAutofit fontScale="92500" lnSpcReduction="20000"/>
          </a:bodyPr>
          <a:lstStyle/>
          <a:p>
            <a:pPr algn="l"/>
            <a:r>
              <a:rPr lang="en-US" dirty="0"/>
              <a:t>Authors:</a:t>
            </a:r>
          </a:p>
          <a:p>
            <a:pPr marL="342900" indent="-342900" algn="l">
              <a:buFont typeface="Arial" charset="0"/>
              <a:buChar char="•"/>
            </a:pPr>
            <a:r>
              <a:rPr lang="en-US" dirty="0" err="1"/>
              <a:t>Nithipat</a:t>
            </a:r>
            <a:r>
              <a:rPr lang="en-US" dirty="0"/>
              <a:t> </a:t>
            </a:r>
            <a:r>
              <a:rPr lang="en-US" dirty="0" err="1"/>
              <a:t>Tanmanatragul</a:t>
            </a:r>
            <a:endParaRPr lang="en-US" dirty="0"/>
          </a:p>
          <a:p>
            <a:pPr marL="342900" indent="-342900" algn="l">
              <a:buFont typeface="Arial" charset="0"/>
              <a:buChar char="•"/>
            </a:pPr>
            <a:r>
              <a:rPr lang="en-US" dirty="0"/>
              <a:t>Kristin Day</a:t>
            </a:r>
          </a:p>
          <a:p>
            <a:pPr marL="342900" indent="-342900" algn="l">
              <a:buFont typeface="Arial" charset="0"/>
              <a:buChar char="•"/>
            </a:pPr>
            <a:r>
              <a:rPr lang="en-US" dirty="0"/>
              <a:t>Jordan </a:t>
            </a:r>
            <a:r>
              <a:rPr lang="en-US" dirty="0" err="1"/>
              <a:t>Reifsteck</a:t>
            </a:r>
            <a:endParaRPr lang="en-US" dirty="0"/>
          </a:p>
          <a:p>
            <a:pPr marL="342900" indent="-342900" algn="l">
              <a:buFont typeface="Arial" charset="0"/>
              <a:buChar char="•"/>
            </a:pPr>
            <a:r>
              <a:rPr lang="en-US" dirty="0"/>
              <a:t>Olga </a:t>
            </a:r>
            <a:r>
              <a:rPr lang="en-US" dirty="0" err="1"/>
              <a:t>Scrivner</a:t>
            </a:r>
            <a:endParaRPr lang="en-US" dirty="0"/>
          </a:p>
        </p:txBody>
      </p:sp>
    </p:spTree>
    <p:extLst>
      <p:ext uri="{BB962C8B-B14F-4D97-AF65-F5344CB8AC3E}">
        <p14:creationId xmlns:p14="http://schemas.microsoft.com/office/powerpoint/2010/main" val="1970944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a:xfrm>
            <a:off x="2231136" y="2251183"/>
            <a:ext cx="7729728" cy="3633802"/>
          </a:xfrm>
        </p:spPr>
        <p:txBody>
          <a:bodyPr>
            <a:noAutofit/>
          </a:bodyPr>
          <a:lstStyle/>
          <a:p>
            <a:r>
              <a:rPr lang="en-US" sz="2000"/>
              <a:t>Ultimate goal:  Develop </a:t>
            </a:r>
            <a:r>
              <a:rPr lang="en-US" sz="2000" dirty="0"/>
              <a:t>inexpensive platforms for legal text search that are available to the public.</a:t>
            </a:r>
          </a:p>
          <a:p>
            <a:r>
              <a:rPr lang="en-US" sz="2000" dirty="0"/>
              <a:t>Why does it matter:</a:t>
            </a:r>
          </a:p>
          <a:p>
            <a:pPr lvl="1"/>
            <a:r>
              <a:rPr lang="en-US" sz="2000" dirty="0"/>
              <a:t>We are all held responsible for the law but we do not have access to it.</a:t>
            </a:r>
          </a:p>
          <a:p>
            <a:r>
              <a:rPr lang="en-US" sz="2000" dirty="0"/>
              <a:t>one statute = one law</a:t>
            </a:r>
          </a:p>
          <a:p>
            <a:r>
              <a:rPr lang="en-US" sz="2000" dirty="0"/>
              <a:t>“the law” = all statutes + judicial opinions (also called “case law”)</a:t>
            </a:r>
          </a:p>
          <a:p>
            <a:r>
              <a:rPr lang="en-US" sz="2000" dirty="0"/>
              <a:t>Judicial opinions clarify the scope and meaning of statutes.  They also fill in gaps (called “common law”).</a:t>
            </a:r>
          </a:p>
          <a:p>
            <a:endParaRPr lang="en-US" sz="3000" dirty="0"/>
          </a:p>
          <a:p>
            <a:pPr lvl="1"/>
            <a:endParaRPr lang="en-US" sz="2800" dirty="0"/>
          </a:p>
        </p:txBody>
      </p:sp>
    </p:spTree>
    <p:extLst>
      <p:ext uri="{BB962C8B-B14F-4D97-AF65-F5344CB8AC3E}">
        <p14:creationId xmlns:p14="http://schemas.microsoft.com/office/powerpoint/2010/main" val="849837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methods</a:t>
            </a:r>
          </a:p>
        </p:txBody>
      </p:sp>
      <p:sp>
        <p:nvSpPr>
          <p:cNvPr id="3" name="Content Placeholder 2"/>
          <p:cNvSpPr>
            <a:spLocks noGrp="1"/>
          </p:cNvSpPr>
          <p:nvPr>
            <p:ph idx="1"/>
          </p:nvPr>
        </p:nvSpPr>
        <p:spPr>
          <a:xfrm>
            <a:off x="2231136" y="2379785"/>
            <a:ext cx="7729728" cy="3751383"/>
          </a:xfrm>
        </p:spPr>
        <p:txBody>
          <a:bodyPr>
            <a:normAutofit lnSpcReduction="10000"/>
          </a:bodyPr>
          <a:lstStyle/>
          <a:p>
            <a:r>
              <a:rPr lang="en-US" sz="2800" dirty="0"/>
              <a:t>Currently all legal search databases controlled by private corporations who only contract for services business-to-business.</a:t>
            </a:r>
          </a:p>
          <a:p>
            <a:r>
              <a:rPr lang="en-US" sz="2800" dirty="0"/>
              <a:t>These corporations charge excessive fees based on labor intensive manual mark-up of each judicial opinion.</a:t>
            </a:r>
          </a:p>
          <a:p>
            <a:r>
              <a:rPr lang="en-US" sz="2800" dirty="0"/>
              <a:t>These searches require years of training to product accurate results.</a:t>
            </a:r>
          </a:p>
        </p:txBody>
      </p:sp>
    </p:spTree>
    <p:extLst>
      <p:ext uri="{BB962C8B-B14F-4D97-AF65-F5344CB8AC3E}">
        <p14:creationId xmlns:p14="http://schemas.microsoft.com/office/powerpoint/2010/main" val="285131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37349" y="2260314"/>
            <a:ext cx="3717301" cy="4148451"/>
          </a:xfrm>
        </p:spPr>
      </p:pic>
    </p:spTree>
    <p:extLst>
      <p:ext uri="{BB962C8B-B14F-4D97-AF65-F5344CB8AC3E}">
        <p14:creationId xmlns:p14="http://schemas.microsoft.com/office/powerpoint/2010/main" val="1275772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 research</a:t>
            </a:r>
          </a:p>
        </p:txBody>
      </p:sp>
      <p:sp>
        <p:nvSpPr>
          <p:cNvPr id="3" name="Content Placeholder 2"/>
          <p:cNvSpPr>
            <a:spLocks noGrp="1"/>
          </p:cNvSpPr>
          <p:nvPr>
            <p:ph idx="1"/>
          </p:nvPr>
        </p:nvSpPr>
        <p:spPr/>
        <p:txBody>
          <a:bodyPr>
            <a:noAutofit/>
          </a:bodyPr>
          <a:lstStyle/>
          <a:p>
            <a:r>
              <a:rPr lang="en-US" sz="2400" dirty="0"/>
              <a:t>Yi-Hung Liu, et al.</a:t>
            </a:r>
          </a:p>
          <a:p>
            <a:pPr lvl="1"/>
            <a:r>
              <a:rPr lang="en-US" sz="2400" dirty="0"/>
              <a:t>Predicting Associated Statutes for Legal Problems</a:t>
            </a:r>
          </a:p>
          <a:p>
            <a:endParaRPr lang="en-US" sz="2400" dirty="0"/>
          </a:p>
          <a:p>
            <a:r>
              <a:rPr lang="en-US" sz="2400" dirty="0"/>
              <a:t>Rudi &amp; </a:t>
            </a:r>
            <a:r>
              <a:rPr lang="en-US" sz="2400" dirty="0" err="1"/>
              <a:t>Vitanyi</a:t>
            </a:r>
            <a:endParaRPr lang="en-US" sz="2400" dirty="0"/>
          </a:p>
          <a:p>
            <a:pPr lvl="1"/>
            <a:r>
              <a:rPr lang="en-US" sz="2400" dirty="0"/>
              <a:t>Google Similarity Distance</a:t>
            </a:r>
          </a:p>
          <a:p>
            <a:pPr lvl="1"/>
            <a:endParaRPr lang="en-US" sz="2400" dirty="0"/>
          </a:p>
          <a:p>
            <a:r>
              <a:rPr lang="en-US" sz="2400" dirty="0"/>
              <a:t>Yong Jiang, et al.</a:t>
            </a:r>
          </a:p>
          <a:p>
            <a:pPr lvl="1"/>
            <a:r>
              <a:rPr lang="en-US" sz="2400" dirty="0"/>
              <a:t>A Semantic Similarity Measure Based on Information Distance…</a:t>
            </a:r>
          </a:p>
          <a:p>
            <a:endParaRPr lang="en-US" sz="2400" dirty="0"/>
          </a:p>
        </p:txBody>
      </p:sp>
    </p:spTree>
    <p:extLst>
      <p:ext uri="{BB962C8B-B14F-4D97-AF65-F5344CB8AC3E}">
        <p14:creationId xmlns:p14="http://schemas.microsoft.com/office/powerpoint/2010/main" val="54488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a:xfrm>
            <a:off x="2231136" y="2280864"/>
            <a:ext cx="7729728" cy="4017194"/>
          </a:xfrm>
        </p:spPr>
        <p:txBody>
          <a:bodyPr vert="horz" lIns="91440" tIns="45720" rIns="91440" bIns="45720" rtlCol="0" anchor="t">
            <a:normAutofit fontScale="92500" lnSpcReduction="10000"/>
          </a:bodyPr>
          <a:lstStyle/>
          <a:p>
            <a:r>
              <a:rPr lang="en-US" dirty="0"/>
              <a:t>“Judicial opinions” from Indiana and California</a:t>
            </a:r>
          </a:p>
          <a:p>
            <a:pPr lvl="1"/>
            <a:r>
              <a:rPr lang="en-US" dirty="0"/>
              <a:t>Indiana 1087 </a:t>
            </a:r>
            <a:r>
              <a:rPr lang="en-US" dirty="0" smtClean="0"/>
              <a:t>opinions (320,112 unique words) </a:t>
            </a:r>
            <a:r>
              <a:rPr lang="en-US" dirty="0"/>
              <a:t>and California 1663 </a:t>
            </a:r>
            <a:r>
              <a:rPr lang="en-US" dirty="0" smtClean="0"/>
              <a:t>opinions (:</a:t>
            </a:r>
            <a:endParaRPr lang="en-US" dirty="0"/>
          </a:p>
          <a:p>
            <a:pPr lvl="2"/>
            <a:r>
              <a:rPr lang="en-US" dirty="0"/>
              <a:t>Downloaded from respective appellate court websites in pdf format</a:t>
            </a:r>
          </a:p>
          <a:p>
            <a:pPr lvl="2"/>
            <a:r>
              <a:rPr lang="en-US" dirty="0"/>
              <a:t>Converted to txt format using terminal commands (</a:t>
            </a:r>
            <a:r>
              <a:rPr lang="en-US" dirty="0" err="1"/>
              <a:t>pdftotext</a:t>
            </a:r>
            <a:r>
              <a:rPr lang="en-US" dirty="0" smtClean="0"/>
              <a:t>)</a:t>
            </a:r>
          </a:p>
          <a:p>
            <a:pPr lvl="2"/>
            <a:r>
              <a:rPr lang="en-US" dirty="0"/>
              <a:t>Cleaned text using regular expressions in </a:t>
            </a:r>
            <a:r>
              <a:rPr lang="en-US" dirty="0" smtClean="0"/>
              <a:t>Python</a:t>
            </a:r>
            <a:endParaRPr lang="en-US" dirty="0"/>
          </a:p>
          <a:p>
            <a:r>
              <a:rPr lang="en-US" dirty="0"/>
              <a:t>The entire Indiana Code (all of the current laws of the State of Indiana)</a:t>
            </a:r>
          </a:p>
          <a:p>
            <a:pPr lvl="1"/>
            <a:r>
              <a:rPr lang="en-US" dirty="0"/>
              <a:t>36,000 pages of statutes</a:t>
            </a:r>
          </a:p>
          <a:p>
            <a:pPr lvl="1"/>
            <a:r>
              <a:rPr lang="en-US" dirty="0"/>
              <a:t>Over 6.8M words with 25,806 unique words</a:t>
            </a:r>
          </a:p>
          <a:p>
            <a:r>
              <a:rPr lang="en-US" dirty="0"/>
              <a:t>Unadulterated layperson legal questions from </a:t>
            </a:r>
            <a:r>
              <a:rPr lang="en-US" dirty="0" err="1"/>
              <a:t>Justia.com’s</a:t>
            </a:r>
            <a:r>
              <a:rPr lang="en-US" dirty="0"/>
              <a:t> attorney question forum for Indiana:</a:t>
            </a:r>
          </a:p>
          <a:p>
            <a:pPr lvl="1"/>
            <a:r>
              <a:rPr lang="en-US" dirty="0"/>
              <a:t>924 questions (as of 4/23/2016)</a:t>
            </a:r>
          </a:p>
          <a:p>
            <a:pPr lvl="1"/>
            <a:r>
              <a:rPr lang="en-US" dirty="0"/>
              <a:t>Contains 22,726 words with 3,447 unique words</a:t>
            </a:r>
          </a:p>
          <a:p>
            <a:pPr lvl="1"/>
            <a:endParaRPr lang="en-US" dirty="0"/>
          </a:p>
          <a:p>
            <a:endParaRPr lang="en-US" dirty="0"/>
          </a:p>
          <a:p>
            <a:endParaRPr lang="en-US" dirty="0"/>
          </a:p>
        </p:txBody>
      </p:sp>
    </p:spTree>
    <p:extLst>
      <p:ext uri="{BB962C8B-B14F-4D97-AF65-F5344CB8AC3E}">
        <p14:creationId xmlns:p14="http://schemas.microsoft.com/office/powerpoint/2010/main" val="518941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p>
        </p:txBody>
      </p:sp>
      <p:sp>
        <p:nvSpPr>
          <p:cNvPr id="3" name="Content Placeholder 2"/>
          <p:cNvSpPr>
            <a:spLocks noGrp="1"/>
          </p:cNvSpPr>
          <p:nvPr>
            <p:ph idx="1"/>
          </p:nvPr>
        </p:nvSpPr>
        <p:spPr/>
        <p:txBody>
          <a:bodyPr>
            <a:normAutofit/>
          </a:bodyPr>
          <a:lstStyle/>
          <a:p>
            <a:r>
              <a:rPr lang="en-US" sz="2800" dirty="0"/>
              <a:t>Find similarity distance of words using Normalized Google Distance (NGD)</a:t>
            </a:r>
          </a:p>
          <a:p>
            <a:pPr lvl="1"/>
            <a:r>
              <a:rPr lang="en-US" sz="2600" dirty="0"/>
              <a:t>In R (Work in Progress)</a:t>
            </a:r>
          </a:p>
          <a:p>
            <a:pPr lvl="1"/>
            <a:r>
              <a:rPr lang="en-US" sz="2600" dirty="0"/>
              <a:t>In Python (Work in Progress</a:t>
            </a:r>
            <a:r>
              <a:rPr lang="en-US" sz="2600" dirty="0" smtClean="0"/>
              <a:t>)</a:t>
            </a:r>
          </a:p>
          <a:p>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136" y="4702568"/>
            <a:ext cx="6489700" cy="1282700"/>
          </a:xfrm>
          <a:prstGeom prst="rect">
            <a:avLst/>
          </a:prstGeom>
        </p:spPr>
      </p:pic>
    </p:spTree>
    <p:extLst>
      <p:ext uri="{BB962C8B-B14F-4D97-AF65-F5344CB8AC3E}">
        <p14:creationId xmlns:p14="http://schemas.microsoft.com/office/powerpoint/2010/main" val="699583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r>
              <a:rPr lang="en-US" dirty="0" smtClean="0"/>
              <a:t>Future Work:</a:t>
            </a:r>
          </a:p>
          <a:p>
            <a:pPr lvl="1"/>
            <a:r>
              <a:rPr lang="en-US" dirty="0" smtClean="0"/>
              <a:t>May try to clean the libraries from the various sources with POS tagging.</a:t>
            </a:r>
          </a:p>
          <a:p>
            <a:r>
              <a:rPr lang="en-US" dirty="0" smtClean="0"/>
              <a:t>Although </a:t>
            </a:r>
            <a:r>
              <a:rPr lang="en-US" dirty="0"/>
              <a:t>some code for the NGD method can be found online, the code available does not compile as written.</a:t>
            </a:r>
          </a:p>
          <a:p>
            <a:r>
              <a:rPr lang="en-US" dirty="0"/>
              <a:t>The code found online is not annotated clearly and it is difficult to follow.</a:t>
            </a:r>
          </a:p>
          <a:p>
            <a:r>
              <a:rPr lang="en-US" dirty="0"/>
              <a:t>If we cannot get any NGD code to work in R or Python, we will train Word2Vec models on the corpus of the legal documents/layperson questions to try to find word similarities.  </a:t>
            </a:r>
          </a:p>
        </p:txBody>
      </p:sp>
    </p:spTree>
    <p:extLst>
      <p:ext uri="{BB962C8B-B14F-4D97-AF65-F5344CB8AC3E}">
        <p14:creationId xmlns:p14="http://schemas.microsoft.com/office/powerpoint/2010/main" val="885102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Citations</a:t>
            </a:r>
          </a:p>
        </p:txBody>
      </p:sp>
      <p:sp>
        <p:nvSpPr>
          <p:cNvPr id="3" name="Content Placeholder 2"/>
          <p:cNvSpPr>
            <a:spLocks noGrp="1"/>
          </p:cNvSpPr>
          <p:nvPr>
            <p:ph idx="1"/>
          </p:nvPr>
        </p:nvSpPr>
        <p:spPr/>
        <p:txBody>
          <a:bodyPr>
            <a:normAutofit fontScale="92500" lnSpcReduction="10000"/>
          </a:bodyPr>
          <a:lstStyle/>
          <a:p>
            <a:pPr marL="457200" indent="-457200">
              <a:buNone/>
            </a:pPr>
            <a:r>
              <a:rPr lang="en-US" dirty="0"/>
              <a:t>Thompson, P. "Automatic Categorization Of Case Law." </a:t>
            </a:r>
            <a:r>
              <a:rPr lang="en-US" i="1" dirty="0"/>
              <a:t>Proceedings Of The International Conference On Artificial Intelligence And Law</a:t>
            </a:r>
            <a:r>
              <a:rPr lang="en-US" dirty="0"/>
              <a:t> Proceedings of the 8th International Conference on Artificial Intelligence and Law, ICAIL '01 (2001): 70-77. </a:t>
            </a:r>
            <a:r>
              <a:rPr lang="en-US" i="1" dirty="0"/>
              <a:t>Scopus®</a:t>
            </a:r>
            <a:r>
              <a:rPr lang="en-US" dirty="0"/>
              <a:t>. Web. 23 Apr. 2016.</a:t>
            </a:r>
          </a:p>
          <a:p>
            <a:pPr marL="457200" indent="-457200">
              <a:buNone/>
            </a:pPr>
            <a:r>
              <a:rPr lang="en-US" dirty="0" err="1"/>
              <a:t>Uijttenbroek</a:t>
            </a:r>
            <a:r>
              <a:rPr lang="en-US" dirty="0"/>
              <a:t>, E.M., et al. </a:t>
            </a:r>
            <a:r>
              <a:rPr lang="en-US" i="1" dirty="0"/>
              <a:t>Retrieval Of Case Law To Provide Layman With Information About Liability: Preliminary Results Of The BEST-Project</a:t>
            </a:r>
            <a:r>
              <a:rPr lang="en-US" dirty="0"/>
              <a:t>. </a:t>
            </a:r>
            <a:r>
              <a:rPr lang="en-US" dirty="0" err="1"/>
              <a:t>n.p</a:t>
            </a:r>
            <a:r>
              <a:rPr lang="en-US" dirty="0"/>
              <a:t>.: 2007. </a:t>
            </a:r>
            <a:r>
              <a:rPr lang="en-US" i="1" dirty="0"/>
              <a:t>Scopus®</a:t>
            </a:r>
            <a:r>
              <a:rPr lang="en-US" dirty="0"/>
              <a:t>. Web. 23 Apr. 2016.</a:t>
            </a:r>
          </a:p>
          <a:p>
            <a:pPr marL="457200" indent="-457200">
              <a:buNone/>
            </a:pPr>
            <a:r>
              <a:rPr lang="en-US" dirty="0"/>
              <a:t>West Publishing Company. West's Analysis of American Law. West Publishing Company, St. Paul </a:t>
            </a:r>
            <a:r>
              <a:rPr lang="hr-HR" dirty="0"/>
              <a:t>MN, 1994.</a:t>
            </a:r>
          </a:p>
          <a:p>
            <a:pPr marL="457200" indent="-457200">
              <a:buNone/>
            </a:pPr>
            <a:r>
              <a:rPr lang="en-US" dirty="0"/>
              <a:t>West Publishing Company. West's Law Finder: A Legal Resources Guide. West Publishing Company, </a:t>
            </a:r>
            <a:r>
              <a:rPr lang="nb-NO" dirty="0"/>
              <a:t>St. Paul, MN, 1995.</a:t>
            </a:r>
            <a:endParaRPr lang="en-US" dirty="0"/>
          </a:p>
        </p:txBody>
      </p:sp>
    </p:spTree>
    <p:extLst>
      <p:ext uri="{BB962C8B-B14F-4D97-AF65-F5344CB8AC3E}">
        <p14:creationId xmlns:p14="http://schemas.microsoft.com/office/powerpoint/2010/main" val="80455378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146</TotalTime>
  <Words>661</Words>
  <Application>Microsoft Office PowerPoint</Application>
  <PresentationFormat>Widescreen</PresentationFormat>
  <Paragraphs>59</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Gill Sans MT</vt:lpstr>
      <vt:lpstr>Parcel</vt:lpstr>
      <vt:lpstr>Translation of layperson legal inquiries using word similarity measures</vt:lpstr>
      <vt:lpstr>Motivation</vt:lpstr>
      <vt:lpstr>Existing methods</vt:lpstr>
      <vt:lpstr>goals</vt:lpstr>
      <vt:lpstr>Prior research</vt:lpstr>
      <vt:lpstr>data</vt:lpstr>
      <vt:lpstr>Methods</vt:lpstr>
      <vt:lpstr>Conclusion</vt:lpstr>
      <vt:lpstr>Citations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classification of legal texts</dc:title>
  <dc:creator>Microsoft Office User</dc:creator>
  <cp:lastModifiedBy>jordan.reifsteck@gmail.com</cp:lastModifiedBy>
  <cp:revision>27</cp:revision>
  <dcterms:created xsi:type="dcterms:W3CDTF">2016-04-22T18:10:30Z</dcterms:created>
  <dcterms:modified xsi:type="dcterms:W3CDTF">2016-04-24T13:07:32Z</dcterms:modified>
</cp:coreProperties>
</file>