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0" r:id="rId7"/>
    <p:sldId id="263" r:id="rId8"/>
    <p:sldId id="261" r:id="rId9"/>
    <p:sldId id="267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2CEA-3A3C-4C6D-A090-E1D743A2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9088-AC28-43D1-A899-15FD54E8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C4E0-507F-4700-B1CA-18A3DF85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C5C0-A929-4C85-B572-4E3DD217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F4AB-7CC8-4DD5-A603-10D73A68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84E-77A4-4F29-9D8B-F20FEF69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AE68-FEC9-4739-B5FE-8C8E7E27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0279-EBE8-45B5-BD50-F55652A7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F29B-2406-44D9-B02F-1DB1807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F1EE-9108-4819-9270-941D188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E4D4D-4D42-40E2-A56F-8B41A6FAA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79022-330D-4C58-B1C3-4680988F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6A89-7155-4867-A15C-AB23EDF1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666B-FB5C-4EDC-B9E1-5619100F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D959-F545-43CA-9C4D-EC9B0AC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8246-3FC9-48A3-AE28-C0C9985E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2D5A-95F7-4FD6-B42E-1467BC36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A753-DEB2-4311-8A0B-4C5F885C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36E9-EEDE-4743-B8DE-8E7759C9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1DAD-772C-44F2-AF9D-78E07844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A19-134A-4B7A-94DD-0348F066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3F639-997D-42CD-A8A3-FF37652B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D503-7FA9-4B15-AD62-24D116DC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E1F3-DC9B-43BF-9613-D8F6C651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8ACA-EF20-416E-9FCE-3F5EFF2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0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0DB-6784-4659-8637-59A7E787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3E5-E6F4-421C-B803-CA10D73EB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87E51-208C-4180-A76B-CA1D33FC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7B71F-6C76-4DAB-8CB7-FF44302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7443-29A9-4C92-AD6C-88C182B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F6EE-66E6-49B8-B39C-71A16CA8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6CB5-F499-4545-A860-A62EDDAB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3DF8-63B3-425C-8C4B-31E6F218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0868-8D99-43A1-9C7C-6F438D2E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497E-F3AB-4AF1-9ABF-13B882D1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183C9-0719-48F4-8924-FC223BCB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D55A6-A23C-4C4C-92B4-F18495F1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0422A-5AC7-4B54-BDCC-4EDFC0D6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5B699-EB7D-4DFF-88B5-82F42655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C833-866B-4AE1-AE86-46CEA86F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DD8D0-0E39-4D00-B6C1-35A36069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2365D-991E-4E25-86F4-1BBACA82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C9EBE-450D-476D-AD48-A3406952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4D73F-78FD-45B8-A1EE-E4B59FC0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07B68-1C4F-4F4A-AFE3-F82EDEC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852E8-24EC-4945-9055-FF422C5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3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FF78-6DA7-4B64-8057-39AE0A66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757A-437F-4509-AC1B-5BEAEB95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579C4-2D05-420B-A425-BD9E53B7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BE06-F6EA-4ABA-B065-F77CF096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92EB-65E3-4100-9C7F-69B31954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ADF8-B4BE-4A3D-AFA4-27F63D42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2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BF27-57B6-4F87-8170-48039C4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7121C-817E-47DB-9C88-115D1E830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5F33-6EED-432C-A781-B374A731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4862-C152-403F-BD12-F0D6E9A8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6BB1-A290-4052-94E7-D9EA812B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4857-D531-4C47-AF84-5AE5BFE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7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796C1-29BB-4A98-99B6-8ACE057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1FE6-20B8-4FAD-9204-E26AA2B6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BE9B-8CE2-4BA0-9632-5AD3488E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A488-7166-417F-8F64-738FF791D492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70CE-3FE8-41FA-87B8-6E5097CE3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630B-2CBA-450D-AB6E-BE1F6548A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4820-1ED5-4132-833B-8956C8CB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-hub.hkvisa.net/10.1016/j.ascom.2015.05.0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axyzoo.org/" TargetMode="External"/><Relationship Id="rId7" Type="http://schemas.openxmlformats.org/officeDocument/2006/relationships/hyperlink" Target="https://medium.com/analytics-vidhya/multiclass-image-classification-problem-convolutional-neural-network-trains-on-galaxy-images-6ca6aa74e5d7" TargetMode="External"/><Relationship Id="rId2" Type="http://schemas.openxmlformats.org/officeDocument/2006/relationships/hyperlink" Target="http://www.sd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enzinmigmar/galaxy-multi-image-classification-with-lenet-5#Galaxy10-Dataset" TargetMode="External"/><Relationship Id="rId5" Type="http://schemas.openxmlformats.org/officeDocument/2006/relationships/hyperlink" Target="https://arxiv.org/ftp/arxiv/papers/1709/1709.02245.pdf" TargetMode="External"/><Relationship Id="rId4" Type="http://schemas.openxmlformats.org/officeDocument/2006/relationships/hyperlink" Target="https://astronn.readthedocs.io/en/latest/galaxy10sds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laxyzoo.org/" TargetMode="External"/><Relationship Id="rId3" Type="http://schemas.openxmlformats.org/officeDocument/2006/relationships/hyperlink" Target="https://en.wikipedia.org/wiki/Virgo_Supercluster" TargetMode="External"/><Relationship Id="rId7" Type="http://schemas.openxmlformats.org/officeDocument/2006/relationships/hyperlink" Target="http://www.sdss.org/" TargetMode="External"/><Relationship Id="rId2" Type="http://schemas.openxmlformats.org/officeDocument/2006/relationships/hyperlink" Target="https://en.wikipedia.org/wiki/Local_Gro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alaxy" TargetMode="External"/><Relationship Id="rId5" Type="http://schemas.openxmlformats.org/officeDocument/2006/relationships/hyperlink" Target="https://en.wikipedia.org/wiki/Astronomer" TargetMode="External"/><Relationship Id="rId4" Type="http://schemas.openxmlformats.org/officeDocument/2006/relationships/hyperlink" Target="https://en.wikipedia.org/wiki/Observable_univer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96637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033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709/1709.02245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B108-008C-4C22-893E-D72C839A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2" y="-438149"/>
            <a:ext cx="11486515" cy="2643188"/>
          </a:xfrm>
        </p:spPr>
        <p:txBody>
          <a:bodyPr/>
          <a:lstStyle/>
          <a:p>
            <a:r>
              <a:rPr lang="en-US" dirty="0"/>
              <a:t>Galaxy Morphology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AE59-88AB-470F-9246-8BA42FD3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353040" cy="29410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/>
              <a:t>Team Members 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PRAJWAL A [PES1UG19CS334]</a:t>
            </a:r>
          </a:p>
          <a:p>
            <a:pPr algn="r"/>
            <a:r>
              <a:rPr lang="en-US" dirty="0"/>
              <a:t>SAMMED T [PES1UG19CS426]</a:t>
            </a:r>
          </a:p>
          <a:p>
            <a:pPr algn="r"/>
            <a:r>
              <a:rPr lang="en-US" dirty="0"/>
              <a:t>    ANUSHA S RAO[PES1UG19CS077]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7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480B-95D6-41C5-8EDC-07865C3C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PAPER 5:  A. </a:t>
            </a:r>
            <a:r>
              <a:rPr lang="en-US" sz="3600" dirty="0" err="1"/>
              <a:t>Schutter</a:t>
            </a:r>
            <a:r>
              <a:rPr lang="en-US" sz="3600" dirty="0"/>
              <a:t>, L. Shamir “Galaxy morphology — An unsupervised machine learning approach”,2015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229F-D9DA-42F0-A730-642CF9F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proposes  a computer-based approach to galaxy morphology by using an unsupervised machine learning system that can deduce the visual similarities between sets of images and reconstruct morphological sequences of galaxies. </a:t>
            </a:r>
          </a:p>
          <a:p>
            <a:r>
              <a:rPr lang="en-US" dirty="0"/>
              <a:t>The analysis is performed such that the algorithm determines the network of similarities between the different morphological classes automatically, and without human guidance.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Link to paper: </a:t>
            </a:r>
            <a:r>
              <a:rPr lang="en-US" dirty="0">
                <a:hlinkClick r:id="rId2"/>
              </a:rPr>
              <a:t>https://sci-hub.hkvisa.net/10.1016/j.ascom.2015.05.002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93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B6E8-67A6-4FC3-8CCF-6A872147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011" y="3840829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/>
              <a:t>   THANK YOU </a:t>
            </a:r>
            <a:br>
              <a:rPr lang="en-US" sz="6000" dirty="0">
                <a:sym typeface="Wingdings" panose="05000000000000000000" pitchFamily="2" charset="2"/>
              </a:rPr>
            </a:br>
            <a:br>
              <a:rPr lang="en-US" sz="6000" dirty="0">
                <a:sym typeface="Wingdings" panose="05000000000000000000" pitchFamily="2" charset="2"/>
              </a:rPr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3290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4587-3E82-4B78-A916-3F5931CF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Galaxy10 SDSS is a dataset contains 21785 69x69 pixels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colored</a:t>
            </a:r>
            <a:r>
              <a:rPr lang="en-IN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 galaxy images (g, r and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i</a:t>
            </a:r>
            <a:r>
              <a:rPr lang="en-IN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 band) separated in 10 classes. Galaxy10 SDSS images come from </a:t>
            </a:r>
            <a:r>
              <a:rPr lang="en-IN" b="0" i="0" u="none" strike="noStrike" dirty="0">
                <a:solidFill>
                  <a:srgbClr val="2980B9"/>
                </a:solidFill>
                <a:effectLst/>
                <a:latin typeface="Lato" panose="020B0604020202020204" pitchFamily="34" charset="0"/>
                <a:hlinkClick r:id="rId2"/>
              </a:rPr>
              <a:t>Sloan Digital Sky Survey</a:t>
            </a:r>
            <a:r>
              <a:rPr lang="en-IN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and labels come from </a:t>
            </a:r>
            <a:r>
              <a:rPr lang="en-IN" b="0" i="0" u="none" strike="noStrike" dirty="0">
                <a:solidFill>
                  <a:srgbClr val="2980B9"/>
                </a:solidFill>
                <a:effectLst/>
                <a:latin typeface="Lato" panose="020B0604020202020204" pitchFamily="34" charset="0"/>
                <a:hlinkClick r:id="rId3"/>
              </a:rPr>
              <a:t>Galaxy Zoo</a:t>
            </a:r>
            <a:r>
              <a:rPr lang="en-IN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r>
              <a:rPr lang="en-IN" dirty="0">
                <a:hlinkClick r:id="rId4"/>
              </a:rPr>
              <a:t>https://astronn.readthedocs.io/en/latest/galaxy10sdss.html</a:t>
            </a:r>
            <a:endParaRPr lang="en-IN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r>
              <a:rPr lang="en-IN" dirty="0">
                <a:hlinkClick r:id="rId5"/>
              </a:rPr>
              <a:t>https://arxiv.org/ftp/arxiv/papers/1709/1709.02245.pdf</a:t>
            </a:r>
            <a:endParaRPr lang="en-IN" dirty="0"/>
          </a:p>
          <a:p>
            <a:r>
              <a:rPr lang="en-IN" dirty="0">
                <a:solidFill>
                  <a:srgbClr val="404040"/>
                </a:solidFill>
                <a:latin typeface="Lato" panose="020B0604020202020204" pitchFamily="34" charset="0"/>
                <a:hlinkClick r:id="rId6"/>
              </a:rPr>
              <a:t>https://www.kaggle.com/tenzinmigmar/galaxy-multi-image-classification-with-lenet-5#Galaxy10-Dataset</a:t>
            </a:r>
            <a:endParaRPr lang="en-IN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r>
              <a:rPr lang="en-IN" dirty="0">
                <a:solidFill>
                  <a:srgbClr val="404040"/>
                </a:solidFill>
                <a:latin typeface="Lato" panose="020B0604020202020204" pitchFamily="34" charset="0"/>
                <a:hlinkClick r:id="rId7"/>
              </a:rPr>
              <a:t>https://medium.com/analytics-vidhya/multiclass-image-classification-problem-convolutional-neural-network-trains-on-galaxy-images-6ca6aa74e5d7</a:t>
            </a:r>
            <a:endParaRPr lang="en-IN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endParaRPr lang="en-IN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endParaRPr lang="en-IN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11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30EE-1CCC-4C51-A161-A4CEF2CB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9A48-42CE-4D0D-A2D3-01098FA1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589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51 galaxies in the 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Local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Group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100,000 in our 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Virgo Superclus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Supercluster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an estimated 100 billion in all of the 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Observable univer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observable universe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Galaxy morphological classification 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system used by 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Astronom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astronomers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divide 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Galax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galaxies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groups based on their visual appearance. There are several schemes in use by which galaxies can be classified according to their morphologies</a:t>
            </a: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being used: 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Galaxy10 SDSS 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Galaxy10 SDSS is a dataset contains 21785 69x69 pixels coloured galaxy images separated in 10 classes. Galaxy10 SDSS images come from </a:t>
            </a:r>
            <a:r>
              <a:rPr lang="en-IN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Sloan Digital Sky Survey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labels come from </a:t>
            </a:r>
            <a:r>
              <a:rPr lang="en-IN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Galaxy Zoo</a:t>
            </a:r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7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2D74-6AA4-434E-8851-89ACC450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294640"/>
            <a:ext cx="10993120" cy="2387599"/>
          </a:xfrm>
        </p:spPr>
        <p:txBody>
          <a:bodyPr>
            <a:noAutofit/>
          </a:bodyPr>
          <a:lstStyle/>
          <a:p>
            <a:r>
              <a:rPr lang="en-US" sz="4000" b="1" dirty="0"/>
              <a:t>BASE PAPER </a:t>
            </a:r>
            <a:r>
              <a:rPr lang="en-US" sz="4000" dirty="0"/>
              <a:t>:</a:t>
            </a:r>
            <a:br>
              <a:rPr lang="en-US" sz="4000" dirty="0"/>
            </a:br>
            <a:br>
              <a:rPr lang="en-US" sz="2800" dirty="0"/>
            </a:br>
            <a:r>
              <a:rPr lang="en-US" sz="2800" dirty="0"/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</a:t>
            </a:r>
            <a:r>
              <a:rPr lang="en-I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Shaiakhmetov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R. R. </a:t>
            </a:r>
            <a:r>
              <a:rPr lang="en-I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Mekuria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R. Isaev and F. </a:t>
            </a:r>
            <a:r>
              <a:rPr lang="en-I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Unsal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</a:t>
            </a:r>
            <a:r>
              <a:rPr lang="en-I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Morphological Classification of Galaxies Using </a:t>
            </a:r>
            <a:r>
              <a:rPr lang="en-IN" sz="28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SpinalNet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," </a:t>
            </a:r>
            <a:r>
              <a:rPr lang="en-IN" sz="2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2021 </a:t>
            </a:r>
            <a:br>
              <a:rPr lang="en-IN" sz="2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2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[ICECCO  Conference]</a:t>
            </a:r>
            <a:br>
              <a:rPr lang="en-IN" sz="2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9E2B-E0BB-4830-92F2-561A7124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580640"/>
            <a:ext cx="10866120" cy="3596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Abstract : </a:t>
            </a:r>
          </a:p>
          <a:p>
            <a:pPr marL="0" indent="0">
              <a:buNone/>
            </a:pPr>
            <a:r>
              <a:rPr lang="en-US" dirty="0"/>
              <a:t>The authors of the paper, with the idea of  </a:t>
            </a:r>
            <a:r>
              <a:rPr lang="en-US" dirty="0" err="1"/>
              <a:t>SpinalNet</a:t>
            </a:r>
            <a:r>
              <a:rPr lang="en-US" dirty="0"/>
              <a:t> which was reported to have achieved in most of the DNNs they tested, not only a remarkable cut in the error but also in the large reduction of the computational costs. Have applied it to the Galaxy Zoo dataset.</a:t>
            </a:r>
          </a:p>
          <a:p>
            <a:pPr marL="0" indent="0">
              <a:buNone/>
            </a:pPr>
            <a:r>
              <a:rPr lang="en-US" dirty="0"/>
              <a:t>They were able to classify the different classes and/or sub-classes of the galaxies , thus   obtaining higher classification accuracies of 98.2 percent , between elliptical and spiral and 95 </a:t>
            </a:r>
            <a:r>
              <a:rPr lang="en-US" dirty="0" err="1"/>
              <a:t>percents</a:t>
            </a:r>
            <a:r>
              <a:rPr lang="en-US" dirty="0"/>
              <a:t> between the former and irregulars , and </a:t>
            </a:r>
            <a:r>
              <a:rPr lang="en-US" b="1" dirty="0"/>
              <a:t>82 between 10 sub-classes of galaxies.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5040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9EBDB-166B-465B-A969-515F8C0AD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134" y="914399"/>
            <a:ext cx="4685417" cy="2933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D6CB4-8E6E-4134-B9F5-C733AC484C6A}"/>
              </a:ext>
            </a:extLst>
          </p:cNvPr>
          <p:cNvSpPr txBox="1"/>
          <p:nvPr/>
        </p:nvSpPr>
        <p:spPr>
          <a:xfrm>
            <a:off x="552450" y="266700"/>
            <a:ext cx="62865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Hubble’s original classifications include </a:t>
            </a:r>
          </a:p>
          <a:p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) elliptical galaxies: (E0, E1, E2, E3, E4, E5, E6, E7) </a:t>
            </a:r>
          </a:p>
          <a:p>
            <a:r>
              <a:rPr lang="en-IN" sz="2800" dirty="0"/>
              <a:t>(ii) spirals (Sa, Sb, Sc), barred spiral (</a:t>
            </a:r>
            <a:r>
              <a:rPr lang="en-IN" sz="2800" dirty="0" err="1"/>
              <a:t>SBa</a:t>
            </a:r>
            <a:r>
              <a:rPr lang="en-IN" sz="2800" dirty="0"/>
              <a:t>, </a:t>
            </a:r>
            <a:r>
              <a:rPr lang="en-IN" sz="2800" dirty="0" err="1"/>
              <a:t>SBb</a:t>
            </a:r>
            <a:r>
              <a:rPr lang="en-IN" sz="2800" dirty="0"/>
              <a:t>, </a:t>
            </a:r>
            <a:r>
              <a:rPr lang="en-IN" sz="2800" dirty="0" err="1"/>
              <a:t>SBc</a:t>
            </a:r>
            <a:r>
              <a:rPr lang="en-IN" sz="2800" dirty="0"/>
              <a:t>) and </a:t>
            </a:r>
          </a:p>
          <a:p>
            <a:r>
              <a:rPr lang="en-IN" sz="2800" dirty="0"/>
              <a:t>(iii) irregulars. [HUBBLE TUNNING FORK]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paper focuses on  </a:t>
            </a:r>
            <a:r>
              <a:rPr lang="en-US" sz="2800" dirty="0"/>
              <a:t>10-classes classifications namely, E0, E3, E7, Sa, Sb, Sc, </a:t>
            </a:r>
            <a:r>
              <a:rPr lang="en-US" sz="2800" dirty="0" err="1"/>
              <a:t>SBa</a:t>
            </a:r>
            <a:r>
              <a:rPr lang="en-US" sz="2800" dirty="0"/>
              <a:t>, </a:t>
            </a:r>
            <a:r>
              <a:rPr lang="en-US" sz="2800" dirty="0" err="1"/>
              <a:t>SBb</a:t>
            </a:r>
            <a:r>
              <a:rPr lang="en-US" sz="2800" dirty="0"/>
              <a:t>, </a:t>
            </a:r>
            <a:r>
              <a:rPr lang="en-US" sz="2800" dirty="0" err="1"/>
              <a:t>SBc</a:t>
            </a:r>
            <a:r>
              <a:rPr lang="en-US" sz="2800" dirty="0"/>
              <a:t>, Irregular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outlines  that having used </a:t>
            </a:r>
            <a:r>
              <a:rPr lang="en-US" sz="2800" dirty="0" err="1"/>
              <a:t>SpinalNet</a:t>
            </a:r>
            <a:r>
              <a:rPr lang="en-US" sz="2800" dirty="0"/>
              <a:t> which uses a DNN with a gradual input is an efficient technique for galaxy morphological (image) classifications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56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D78-3426-429A-8E50-B7DD092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Focus 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132B-32B9-4732-849B-B6339B22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paper have achieved 82 percent accuracy on 10 sub-classes of galaxies.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focus to increase this accuracy achieved and focus on 10-class classification of the dataset </a:t>
            </a:r>
          </a:p>
          <a:p>
            <a:endParaRPr lang="en-US" dirty="0"/>
          </a:p>
          <a:p>
            <a:r>
              <a:rPr lang="en-US" dirty="0"/>
              <a:t>Link to the base paper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https://ieeexplore.ieee.org/abstract/document/9663784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8BE8-89A1-4E01-8819-A9B40BF3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7525" cy="1720850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3600" b="1" dirty="0"/>
              <a:t>Paper 2</a:t>
            </a:r>
            <a:r>
              <a:rPr lang="en-US" sz="2800" b="1" dirty="0"/>
              <a:t>: </a:t>
            </a:r>
            <a:br>
              <a:rPr lang="en-US" sz="1800" dirty="0"/>
            </a:br>
            <a:r>
              <a:rPr lang="en-US" sz="1800" b="1" dirty="0"/>
              <a:t>“</a:t>
            </a:r>
            <a:r>
              <a:rPr lang="en-IN" sz="2400" b="1" dirty="0" err="1"/>
              <a:t>SpinalNet</a:t>
            </a:r>
            <a:r>
              <a:rPr lang="en-IN" sz="2400" b="1" dirty="0"/>
              <a:t>: Deep Neural Network with Gradual Input” </a:t>
            </a:r>
            <a:r>
              <a:rPr lang="en-IN" sz="2400" dirty="0"/>
              <a:t>H M </a:t>
            </a:r>
            <a:r>
              <a:rPr lang="en-IN" sz="2400" dirty="0" err="1"/>
              <a:t>Dipu</a:t>
            </a:r>
            <a:r>
              <a:rPr lang="en-IN" sz="2400" dirty="0"/>
              <a:t> Kabir, </a:t>
            </a:r>
            <a:r>
              <a:rPr lang="en-IN" sz="2400" dirty="0" err="1"/>
              <a:t>Moloud</a:t>
            </a:r>
            <a:r>
              <a:rPr lang="en-IN" sz="2400" dirty="0"/>
              <a:t> </a:t>
            </a:r>
            <a:r>
              <a:rPr lang="en-IN" sz="2400" dirty="0" err="1"/>
              <a:t>Abdar</a:t>
            </a:r>
            <a:r>
              <a:rPr lang="en-IN" sz="2400" dirty="0"/>
              <a:t>, </a:t>
            </a:r>
            <a:r>
              <a:rPr lang="en-IN" sz="2400" dirty="0" err="1"/>
              <a:t>Seyed</a:t>
            </a:r>
            <a:r>
              <a:rPr lang="en-IN" sz="2400" dirty="0"/>
              <a:t> Mohammad </a:t>
            </a:r>
            <a:r>
              <a:rPr lang="en-IN" sz="2400" dirty="0" err="1"/>
              <a:t>Jafar</a:t>
            </a:r>
            <a:r>
              <a:rPr lang="en-IN" sz="2400" dirty="0"/>
              <a:t> </a:t>
            </a:r>
            <a:r>
              <a:rPr lang="en-IN" sz="2400" dirty="0" err="1"/>
              <a:t>Jalali</a:t>
            </a:r>
            <a:r>
              <a:rPr lang="en-IN" sz="2400" dirty="0"/>
              <a:t>, Abbas </a:t>
            </a:r>
            <a:r>
              <a:rPr lang="en-IN" sz="2400" dirty="0" err="1"/>
              <a:t>Khosravi</a:t>
            </a:r>
            <a:r>
              <a:rPr lang="en-IN" sz="2400" dirty="0"/>
              <a:t>, Senior Member, IEEE; Amir F Atiya, Senior Member, IEEE; </a:t>
            </a:r>
            <a:r>
              <a:rPr lang="en-IN" sz="2400" dirty="0" err="1"/>
              <a:t>Saeid</a:t>
            </a:r>
            <a:r>
              <a:rPr lang="en-IN" sz="2400" dirty="0"/>
              <a:t> </a:t>
            </a:r>
            <a:r>
              <a:rPr lang="en-IN" sz="2400" dirty="0" err="1"/>
              <a:t>Nahavandi</a:t>
            </a:r>
            <a:r>
              <a:rPr lang="en-IN" sz="2400" dirty="0"/>
              <a:t>, Fellow, IEEE; Dipti Srinivasan, Fellow, IEEE</a:t>
            </a:r>
            <a:r>
              <a:rPr lang="en-IN" sz="18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A30B3-5D4C-428A-842B-10497DCC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737" y="2320925"/>
            <a:ext cx="4276114" cy="3772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53C51-4F24-4457-9AAB-EB0E4893BAB9}"/>
              </a:ext>
            </a:extLst>
          </p:cNvPr>
          <p:cNvSpPr txBox="1"/>
          <p:nvPr/>
        </p:nvSpPr>
        <p:spPr>
          <a:xfrm>
            <a:off x="371475" y="5972175"/>
            <a:ext cx="11296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to paper: </a:t>
            </a:r>
            <a:r>
              <a:rPr lang="en-US" sz="2800" dirty="0">
                <a:hlinkClick r:id="rId3"/>
              </a:rPr>
              <a:t>https://arxiv.org/abs/2007.03347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60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E20D-2928-470B-B5B4-DE0F7DB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BD27-BE6C-4AED-A9DA-5AC6333E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Deep neural networks (DNNs) with a step-by-step introduction of inputs, which is constructed by imitating the somatosensory system in human body, known as </a:t>
            </a:r>
            <a:r>
              <a:rPr lang="en-US" dirty="0" err="1"/>
              <a:t>SpinalNet</a:t>
            </a:r>
            <a:r>
              <a:rPr lang="en-US" dirty="0"/>
              <a:t>.</a:t>
            </a:r>
          </a:p>
          <a:p>
            <a:r>
              <a:rPr lang="en-US" dirty="0" err="1"/>
              <a:t>SpinalNet</a:t>
            </a:r>
            <a:r>
              <a:rPr lang="en-US" dirty="0"/>
              <a:t> algorithm for example is an architecture which mimics the natural way of reacting.</a:t>
            </a:r>
          </a:p>
          <a:p>
            <a:r>
              <a:rPr lang="en-US" dirty="0"/>
              <a:t>It uses a  unique way of connecting a large 9 number of sensing information and taking local decisions. One major drawback of feed-forward NN models is their computational intensiveness for large inputs</a:t>
            </a:r>
          </a:p>
          <a:p>
            <a:r>
              <a:rPr lang="en-US" dirty="0"/>
              <a:t>The Paper gives room to Researchers saying there is a chance to try to improve the accuracy of the proposed </a:t>
            </a:r>
            <a:r>
              <a:rPr lang="en-US" dirty="0" err="1"/>
              <a:t>SpinalNet</a:t>
            </a:r>
            <a:r>
              <a:rPr lang="en-US" dirty="0"/>
              <a:t> and apply the improved </a:t>
            </a:r>
            <a:r>
              <a:rPr lang="en-US" dirty="0" err="1"/>
              <a:t>SpinalNet</a:t>
            </a:r>
            <a:r>
              <a:rPr lang="en-US" dirty="0"/>
              <a:t> to a wide range of real-world scenarios.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13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1E3E-4E76-4485-8C82-B748325C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PAPER 3</a:t>
            </a:r>
            <a:r>
              <a:rPr lang="en-US" sz="2800" dirty="0"/>
              <a:t>: </a:t>
            </a:r>
            <a:r>
              <a:rPr lang="en-IN" sz="2800" dirty="0"/>
              <a:t>Nour </a:t>
            </a:r>
            <a:r>
              <a:rPr lang="en-IN" sz="2800" dirty="0" err="1"/>
              <a:t>Eldeen</a:t>
            </a:r>
            <a:r>
              <a:rPr lang="en-IN" sz="2800" dirty="0"/>
              <a:t> M. Khalifa1, ∗ , Mohamed Hamed N. Taha1, ∗ , </a:t>
            </a:r>
            <a:r>
              <a:rPr lang="en-IN" sz="2800" dirty="0" err="1"/>
              <a:t>Aboul</a:t>
            </a:r>
            <a:r>
              <a:rPr lang="en-IN" sz="2800" dirty="0"/>
              <a:t> Ella Hassanien1, ∗ , I. M. Selim</a:t>
            </a:r>
            <a:r>
              <a:rPr lang="en-US" sz="2800" dirty="0"/>
              <a:t> ,“</a:t>
            </a:r>
            <a:r>
              <a:rPr lang="en-IN" sz="2800" dirty="0"/>
              <a:t>Deep Galaxy: Classification of Galaxies based on Deep Convolutional Neural Networks”,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3A60-6423-454F-8C9F-5BE869E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6050" cy="4022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Abstract: </a:t>
            </a:r>
          </a:p>
          <a:p>
            <a:r>
              <a:rPr lang="en-US" dirty="0"/>
              <a:t>This Paper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focuses on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 deep convolutional neural network architecture for galaxies classification.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It classifies galaxy based on its features into main three categories Elliptical, Spiral, and Irregular.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The proposed deep galaxies architecture consists of 8 layers, one main convolutional layer for features extraction with 96 filters, followed by two principles fully connected layers for classification.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It is trained over 1356 images and achieved 97.272% in testing accuracy.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A comparative result is made and the testing accuracy  compared with other related works. The proposed architecture outperformed other related works in terms of testing accuracy.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5C4CB-D39F-47FA-AC7A-39AB7E89C64C}"/>
              </a:ext>
            </a:extLst>
          </p:cNvPr>
          <p:cNvSpPr txBox="1"/>
          <p:nvPr/>
        </p:nvSpPr>
        <p:spPr>
          <a:xfrm>
            <a:off x="552450" y="6086475"/>
            <a:ext cx="1023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to paper : </a:t>
            </a:r>
            <a:r>
              <a:rPr lang="en-US" sz="2400" dirty="0">
                <a:hlinkClick r:id="rId2"/>
              </a:rPr>
              <a:t>https://arxiv.org/ftp/arxiv/papers/1709/1709.02245.pdf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68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A2F5-422C-477E-8AFC-309B6EC2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PAPER 4:</a:t>
            </a:r>
            <a:r>
              <a:rPr lang="en-IN" sz="3200" dirty="0"/>
              <a:t> Shreyas </a:t>
            </a:r>
            <a:r>
              <a:rPr lang="en-IN" sz="3200" dirty="0" err="1"/>
              <a:t>Kalvankar</a:t>
            </a:r>
            <a:r>
              <a:rPr lang="en-IN" sz="3200" dirty="0"/>
              <a:t>, </a:t>
            </a:r>
            <a:r>
              <a:rPr lang="en-IN" sz="3200" dirty="0" err="1"/>
              <a:t>Hrushikesh</a:t>
            </a:r>
            <a:r>
              <a:rPr lang="en-IN" sz="3200" dirty="0"/>
              <a:t> Pandit, Pranav </a:t>
            </a:r>
            <a:r>
              <a:rPr lang="en-IN" sz="3200" dirty="0" err="1"/>
              <a:t>Parwate</a:t>
            </a:r>
            <a:r>
              <a:rPr lang="en-IN" sz="3200" dirty="0"/>
              <a:t>,</a:t>
            </a:r>
            <a:r>
              <a:rPr lang="en-US" sz="3200" dirty="0"/>
              <a:t> “G</a:t>
            </a:r>
            <a:r>
              <a:rPr lang="en-IN" sz="3200" dirty="0" err="1"/>
              <a:t>alaxy</a:t>
            </a:r>
            <a:r>
              <a:rPr lang="en-IN" sz="3200" dirty="0"/>
              <a:t> Morphology Classification using </a:t>
            </a:r>
            <a:r>
              <a:rPr lang="en-IN" sz="3200" dirty="0" err="1"/>
              <a:t>EfficientNet</a:t>
            </a:r>
            <a:r>
              <a:rPr lang="en-IN" sz="3200" dirty="0"/>
              <a:t> Architectures”,2015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5446-F740-459F-AF4D-2B226AEB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ABSTRACT : </a:t>
            </a:r>
          </a:p>
          <a:p>
            <a:r>
              <a:rPr lang="en-US" dirty="0"/>
              <a:t>The paper gives study on the usage of </a:t>
            </a:r>
            <a:r>
              <a:rPr lang="en-US" dirty="0" err="1"/>
              <a:t>EfficientNets</a:t>
            </a:r>
            <a:r>
              <a:rPr lang="en-US" dirty="0"/>
              <a:t> and their applications to Galaxy Morphology Classification.</a:t>
            </a:r>
          </a:p>
          <a:p>
            <a:r>
              <a:rPr lang="en-US" dirty="0"/>
              <a:t>It explore the usage of </a:t>
            </a:r>
            <a:r>
              <a:rPr lang="en-US" dirty="0" err="1"/>
              <a:t>EfficientNets</a:t>
            </a:r>
            <a:r>
              <a:rPr lang="en-US" dirty="0"/>
              <a:t> into predicting the vote fractions of the 79,975 testing images from the Galaxy Zoo 2 challenge on Kaggle. </a:t>
            </a:r>
          </a:p>
          <a:p>
            <a:r>
              <a:rPr lang="en-US" dirty="0"/>
              <a:t>Evaluation of the model is done using the standard competition metric </a:t>
            </a:r>
            <a:r>
              <a:rPr lang="en-US" dirty="0" err="1"/>
              <a:t>i.e</a:t>
            </a:r>
            <a:r>
              <a:rPr lang="en-US" dirty="0"/>
              <a:t>, </a:t>
            </a:r>
            <a:r>
              <a:rPr lang="en-US" dirty="0" err="1"/>
              <a:t>rmse</a:t>
            </a:r>
            <a:r>
              <a:rPr lang="en-US" dirty="0"/>
              <a:t> score and rank among the top 3 on the public leaderboard with a public score of 0.07765.</a:t>
            </a:r>
          </a:p>
          <a:p>
            <a:r>
              <a:rPr lang="en-US" dirty="0"/>
              <a:t> Paper  proposes a fine-tuned architecture using EfficientNetB5 to classify galaxies into seven classes - completely round smooth, in-between smooth, </a:t>
            </a:r>
            <a:r>
              <a:rPr lang="en-US" dirty="0" err="1"/>
              <a:t>cigarshaped</a:t>
            </a:r>
            <a:r>
              <a:rPr lang="en-US" dirty="0"/>
              <a:t> smooth, lenticular, barred spiral, unbarred spiral and irregular. </a:t>
            </a:r>
          </a:p>
          <a:p>
            <a:r>
              <a:rPr lang="en-US" dirty="0"/>
              <a:t>The network along with other popular convolutional networks are used to classify 29,941 galaxy images.</a:t>
            </a:r>
          </a:p>
          <a:p>
            <a:r>
              <a:rPr lang="en-US" dirty="0"/>
              <a:t> Different metrics such as accuracy, recall, precision, F1 score are used to evaluate the performance of the model along with a comparative study of other state of the art convolutional models to determine which one performs the best. </a:t>
            </a:r>
          </a:p>
          <a:p>
            <a:r>
              <a:rPr lang="en-US" dirty="0"/>
              <a:t>an accuracy of 93.7% was obtained on classification model with an F1 score of 0.8857. </a:t>
            </a:r>
            <a:r>
              <a:rPr lang="en-US" dirty="0" err="1"/>
              <a:t>EfficientNets</a:t>
            </a:r>
            <a:r>
              <a:rPr lang="en-US" dirty="0"/>
              <a:t> can be applied to large scale galaxy classification in future optical space surveys which will provide a large amount of data such as the Large Synoptic Space Telescope.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25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1233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Lucida Grande</vt:lpstr>
      <vt:lpstr>Times New Roman</vt:lpstr>
      <vt:lpstr>Office Theme</vt:lpstr>
      <vt:lpstr>Galaxy Morphology Classification</vt:lpstr>
      <vt:lpstr>INTRODUCTION:</vt:lpstr>
      <vt:lpstr>BASE PAPER :   D. Shaiakhmetov, R. R. Mekuria, R. Isaev and F. Unsal, "Morphological Classification of Galaxies Using SpinalNet," 2021  [ICECCO  Conference] </vt:lpstr>
      <vt:lpstr>PowerPoint Presentation</vt:lpstr>
      <vt:lpstr>What Do we Focus on?</vt:lpstr>
      <vt:lpstr> Paper 2:  “SpinalNet: Deep Neural Network with Gradual Input” H M Dipu Kabir, Moloud Abdar, Seyed Mohammad Jafar Jalali, Abbas Khosravi, Senior Member, IEEE; Amir F Atiya, Senior Member, IEEE; Saeid Nahavandi, Fellow, IEEE; Dipti Srinivasan, Fellow, IEEE.</vt:lpstr>
      <vt:lpstr>Abstract : </vt:lpstr>
      <vt:lpstr>PAPER 3: Nour Eldeen M. Khalifa1, ∗ , Mohamed Hamed N. Taha1, ∗ , Aboul Ella Hassanien1, ∗ , I. M. Selim ,“Deep Galaxy: Classification of Galaxies based on Deep Convolutional Neural Networks”, 2017</vt:lpstr>
      <vt:lpstr>PAPER 4: Shreyas Kalvankar, Hrushikesh Pandit, Pranav Parwate, “Galaxy Morphology Classification using EfficientNet Architectures”,2015</vt:lpstr>
      <vt:lpstr>PAPER 5:  A. Schutter, L. Shamir “Galaxy morphology — An unsupervised machine learning approach”,2015</vt:lpstr>
      <vt:lpstr>   THANK YOU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morphology classification</dc:title>
  <dc:creator>RR CSE 6B ANUSHA S RAO</dc:creator>
  <cp:lastModifiedBy>RR CSE 6B ANUSHA S RAO</cp:lastModifiedBy>
  <cp:revision>15</cp:revision>
  <dcterms:created xsi:type="dcterms:W3CDTF">2022-03-14T15:19:03Z</dcterms:created>
  <dcterms:modified xsi:type="dcterms:W3CDTF">2022-03-30T07:12:07Z</dcterms:modified>
</cp:coreProperties>
</file>