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67" r:id="rId5"/>
    <p:sldId id="294" r:id="rId6"/>
    <p:sldId id="295" r:id="rId7"/>
    <p:sldId id="296" r:id="rId8"/>
    <p:sldId id="297" r:id="rId9"/>
    <p:sldId id="306" r:id="rId10"/>
    <p:sldId id="322" r:id="rId11"/>
    <p:sldId id="298" r:id="rId12"/>
    <p:sldId id="307" r:id="rId13"/>
    <p:sldId id="308" r:id="rId14"/>
    <p:sldId id="309" r:id="rId15"/>
    <p:sldId id="310" r:id="rId16"/>
    <p:sldId id="316" r:id="rId17"/>
    <p:sldId id="286" r:id="rId18"/>
    <p:sldId id="268" r:id="rId19"/>
    <p:sldId id="287" r:id="rId20"/>
    <p:sldId id="266" r:id="rId21"/>
    <p:sldId id="288" r:id="rId22"/>
    <p:sldId id="285" r:id="rId23"/>
    <p:sldId id="290" r:id="rId24"/>
    <p:sldId id="291" r:id="rId25"/>
    <p:sldId id="289" r:id="rId26"/>
    <p:sldId id="270" r:id="rId27"/>
    <p:sldId id="276" r:id="rId28"/>
    <p:sldId id="277" r:id="rId29"/>
    <p:sldId id="269" r:id="rId30"/>
    <p:sldId id="275" r:id="rId31"/>
    <p:sldId id="319" r:id="rId32"/>
    <p:sldId id="320" r:id="rId33"/>
    <p:sldId id="321" r:id="rId34"/>
    <p:sldId id="281" r:id="rId35"/>
    <p:sldId id="303" r:id="rId36"/>
    <p:sldId id="317" r:id="rId37"/>
    <p:sldId id="299" r:id="rId38"/>
    <p:sldId id="300" r:id="rId39"/>
    <p:sldId id="301" r:id="rId40"/>
    <p:sldId id="305" r:id="rId41"/>
    <p:sldId id="311" r:id="rId42"/>
    <p:sldId id="318" r:id="rId43"/>
    <p:sldId id="283" r:id="rId44"/>
    <p:sldId id="312" r:id="rId45"/>
    <p:sldId id="280" r:id="rId46"/>
    <p:sldId id="315" r:id="rId47"/>
    <p:sldId id="313" r:id="rId48"/>
    <p:sldId id="31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510"/>
    <a:srgbClr val="FA8006"/>
    <a:srgbClr val="FF5050"/>
    <a:srgbClr val="767171"/>
    <a:srgbClr val="BD6225"/>
    <a:srgbClr val="000000"/>
    <a:srgbClr val="996633"/>
    <a:srgbClr val="808000"/>
    <a:srgbClr val="CC33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948B0-308C-4412-9BD4-E456A108AC83}" v="2" dt="2022-11-26T04:43:31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TOH" userId="d03c66ea-e02e-4372-8b86-82112d6d39ef" providerId="ADAL" clId="{562948B0-308C-4412-9BD4-E456A108AC83}"/>
    <pc:docChg chg="undo redo custSel modSld">
      <pc:chgData name="EDWIN TOH" userId="d03c66ea-e02e-4372-8b86-82112d6d39ef" providerId="ADAL" clId="{562948B0-308C-4412-9BD4-E456A108AC83}" dt="2022-11-26T07:16:31.227" v="67" actId="1036"/>
      <pc:docMkLst>
        <pc:docMk/>
      </pc:docMkLst>
      <pc:sldChg chg="delSp mod">
        <pc:chgData name="EDWIN TOH" userId="d03c66ea-e02e-4372-8b86-82112d6d39ef" providerId="ADAL" clId="{562948B0-308C-4412-9BD4-E456A108AC83}" dt="2022-11-26T04:43:16.436" v="2" actId="478"/>
        <pc:sldMkLst>
          <pc:docMk/>
          <pc:sldMk cId="4231598626" sldId="266"/>
        </pc:sldMkLst>
        <pc:spChg chg="del">
          <ac:chgData name="EDWIN TOH" userId="d03c66ea-e02e-4372-8b86-82112d6d39ef" providerId="ADAL" clId="{562948B0-308C-4412-9BD4-E456A108AC83}" dt="2022-11-26T04:43:16.436" v="2" actId="478"/>
          <ac:spMkLst>
            <pc:docMk/>
            <pc:sldMk cId="4231598626" sldId="266"/>
            <ac:spMk id="37" creationId="{91ABE6E8-EFB8-B5D5-9F9E-54674A71FEF2}"/>
          </ac:spMkLst>
        </pc:spChg>
      </pc:sldChg>
      <pc:sldChg chg="addSp delSp modSp mod">
        <pc:chgData name="EDWIN TOH" userId="d03c66ea-e02e-4372-8b86-82112d6d39ef" providerId="ADAL" clId="{562948B0-308C-4412-9BD4-E456A108AC83}" dt="2022-11-26T04:43:25.013" v="5" actId="167"/>
        <pc:sldMkLst>
          <pc:docMk/>
          <pc:sldMk cId="3424016996" sldId="287"/>
        </pc:sldMkLst>
        <pc:spChg chg="add mod ord">
          <ac:chgData name="EDWIN TOH" userId="d03c66ea-e02e-4372-8b86-82112d6d39ef" providerId="ADAL" clId="{562948B0-308C-4412-9BD4-E456A108AC83}" dt="2022-11-26T04:43:25.013" v="5" actId="167"/>
          <ac:spMkLst>
            <pc:docMk/>
            <pc:sldMk cId="3424016996" sldId="287"/>
            <ac:spMk id="3" creationId="{FA2E3050-C41D-048E-F270-F0211C7B8320}"/>
          </ac:spMkLst>
        </pc:spChg>
        <pc:spChg chg="del">
          <ac:chgData name="EDWIN TOH" userId="d03c66ea-e02e-4372-8b86-82112d6d39ef" providerId="ADAL" clId="{562948B0-308C-4412-9BD4-E456A108AC83}" dt="2022-11-26T04:43:22.794" v="3" actId="478"/>
          <ac:spMkLst>
            <pc:docMk/>
            <pc:sldMk cId="3424016996" sldId="287"/>
            <ac:spMk id="1124" creationId="{651AE29E-08DB-AEC3-AEED-EC6BF9D1F8C0}"/>
          </ac:spMkLst>
        </pc:spChg>
      </pc:sldChg>
      <pc:sldChg chg="addSp delSp modSp mod">
        <pc:chgData name="EDWIN TOH" userId="d03c66ea-e02e-4372-8b86-82112d6d39ef" providerId="ADAL" clId="{562948B0-308C-4412-9BD4-E456A108AC83}" dt="2022-11-26T04:43:33.283" v="8" actId="167"/>
        <pc:sldMkLst>
          <pc:docMk/>
          <pc:sldMk cId="498519655" sldId="288"/>
        </pc:sldMkLst>
        <pc:spChg chg="add mod ord">
          <ac:chgData name="EDWIN TOH" userId="d03c66ea-e02e-4372-8b86-82112d6d39ef" providerId="ADAL" clId="{562948B0-308C-4412-9BD4-E456A108AC83}" dt="2022-11-26T04:43:33.283" v="8" actId="167"/>
          <ac:spMkLst>
            <pc:docMk/>
            <pc:sldMk cId="498519655" sldId="288"/>
            <ac:spMk id="4" creationId="{E671DECC-B7CE-1651-9D5F-9BF4AF01173F}"/>
          </ac:spMkLst>
        </pc:spChg>
        <pc:spChg chg="del">
          <ac:chgData name="EDWIN TOH" userId="d03c66ea-e02e-4372-8b86-82112d6d39ef" providerId="ADAL" clId="{562948B0-308C-4412-9BD4-E456A108AC83}" dt="2022-11-26T04:43:31.451" v="6" actId="478"/>
          <ac:spMkLst>
            <pc:docMk/>
            <pc:sldMk cId="498519655" sldId="288"/>
            <ac:spMk id="1124" creationId="{651AE29E-08DB-AEC3-AEED-EC6BF9D1F8C0}"/>
          </ac:spMkLst>
        </pc:spChg>
      </pc:sldChg>
      <pc:sldChg chg="delSp modSp mod">
        <pc:chgData name="EDWIN TOH" userId="d03c66ea-e02e-4372-8b86-82112d6d39ef" providerId="ADAL" clId="{562948B0-308C-4412-9BD4-E456A108AC83}" dt="2022-11-26T07:15:40.984" v="47" actId="1076"/>
        <pc:sldMkLst>
          <pc:docMk/>
          <pc:sldMk cId="696428712" sldId="305"/>
        </pc:sldMkLst>
        <pc:spChg chg="mod">
          <ac:chgData name="EDWIN TOH" userId="d03c66ea-e02e-4372-8b86-82112d6d39ef" providerId="ADAL" clId="{562948B0-308C-4412-9BD4-E456A108AC83}" dt="2022-11-26T07:15:40.984" v="47" actId="1076"/>
          <ac:spMkLst>
            <pc:docMk/>
            <pc:sldMk cId="696428712" sldId="305"/>
            <ac:spMk id="25" creationId="{79FF1848-937B-05AF-6E92-40620460644A}"/>
          </ac:spMkLst>
        </pc:spChg>
        <pc:graphicFrameChg chg="modGraphic">
          <ac:chgData name="EDWIN TOH" userId="d03c66ea-e02e-4372-8b86-82112d6d39ef" providerId="ADAL" clId="{562948B0-308C-4412-9BD4-E456A108AC83}" dt="2022-11-26T07:15:16.477" v="32" actId="20577"/>
          <ac:graphicFrameMkLst>
            <pc:docMk/>
            <pc:sldMk cId="696428712" sldId="305"/>
            <ac:graphicFrameMk id="13" creationId="{51F875C0-AEE2-B915-B803-1CB066DD3C6C}"/>
          </ac:graphicFrameMkLst>
        </pc:graphicFrameChg>
        <pc:picChg chg="del">
          <ac:chgData name="EDWIN TOH" userId="d03c66ea-e02e-4372-8b86-82112d6d39ef" providerId="ADAL" clId="{562948B0-308C-4412-9BD4-E456A108AC83}" dt="2022-11-26T07:14:41.630" v="9" actId="478"/>
          <ac:picMkLst>
            <pc:docMk/>
            <pc:sldMk cId="696428712" sldId="305"/>
            <ac:picMk id="3" creationId="{8D228B3C-F7A4-F3B0-FF7D-1762942270C8}"/>
          </ac:picMkLst>
        </pc:picChg>
        <pc:picChg chg="mod">
          <ac:chgData name="EDWIN TOH" userId="d03c66ea-e02e-4372-8b86-82112d6d39ef" providerId="ADAL" clId="{562948B0-308C-4412-9BD4-E456A108AC83}" dt="2022-11-26T07:15:33.251" v="46" actId="1076"/>
          <ac:picMkLst>
            <pc:docMk/>
            <pc:sldMk cId="696428712" sldId="305"/>
            <ac:picMk id="9" creationId="{CA43B75A-FE8F-1A15-5057-E1DA893DFA67}"/>
          </ac:picMkLst>
        </pc:picChg>
        <pc:picChg chg="del">
          <ac:chgData name="EDWIN TOH" userId="d03c66ea-e02e-4372-8b86-82112d6d39ef" providerId="ADAL" clId="{562948B0-308C-4412-9BD4-E456A108AC83}" dt="2022-11-26T07:14:42.984" v="10" actId="478"/>
          <ac:picMkLst>
            <pc:docMk/>
            <pc:sldMk cId="696428712" sldId="305"/>
            <ac:picMk id="10" creationId="{770201B4-E6FD-573E-9F41-0EC917125DB1}"/>
          </ac:picMkLst>
        </pc:picChg>
        <pc:picChg chg="mod">
          <ac:chgData name="EDWIN TOH" userId="d03c66ea-e02e-4372-8b86-82112d6d39ef" providerId="ADAL" clId="{562948B0-308C-4412-9BD4-E456A108AC83}" dt="2022-11-26T07:15:26.660" v="41" actId="1035"/>
          <ac:picMkLst>
            <pc:docMk/>
            <pc:sldMk cId="696428712" sldId="305"/>
            <ac:picMk id="14" creationId="{C803A9FB-FFD3-9207-8F58-5B8D50C427F8}"/>
          </ac:picMkLst>
        </pc:picChg>
      </pc:sldChg>
      <pc:sldChg chg="delSp modSp mod">
        <pc:chgData name="EDWIN TOH" userId="d03c66ea-e02e-4372-8b86-82112d6d39ef" providerId="ADAL" clId="{562948B0-308C-4412-9BD4-E456A108AC83}" dt="2022-11-26T07:16:31.227" v="67" actId="1036"/>
        <pc:sldMkLst>
          <pc:docMk/>
          <pc:sldMk cId="427693921" sldId="311"/>
        </pc:sldMkLst>
        <pc:graphicFrameChg chg="modGraphic">
          <ac:chgData name="EDWIN TOH" userId="d03c66ea-e02e-4372-8b86-82112d6d39ef" providerId="ADAL" clId="{562948B0-308C-4412-9BD4-E456A108AC83}" dt="2022-11-26T07:15:48.959" v="49" actId="20577"/>
          <ac:graphicFrameMkLst>
            <pc:docMk/>
            <pc:sldMk cId="427693921" sldId="311"/>
            <ac:graphicFrameMk id="13" creationId="{51F875C0-AEE2-B915-B803-1CB066DD3C6C}"/>
          </ac:graphicFrameMkLst>
        </pc:graphicFrameChg>
        <pc:picChg chg="del">
          <ac:chgData name="EDWIN TOH" userId="d03c66ea-e02e-4372-8b86-82112d6d39ef" providerId="ADAL" clId="{562948B0-308C-4412-9BD4-E456A108AC83}" dt="2022-11-26T07:15:45.984" v="48" actId="478"/>
          <ac:picMkLst>
            <pc:docMk/>
            <pc:sldMk cId="427693921" sldId="311"/>
            <ac:picMk id="3" creationId="{8D228B3C-F7A4-F3B0-FF7D-1762942270C8}"/>
          </ac:picMkLst>
        </pc:picChg>
        <pc:picChg chg="mod">
          <ac:chgData name="EDWIN TOH" userId="d03c66ea-e02e-4372-8b86-82112d6d39ef" providerId="ADAL" clId="{562948B0-308C-4412-9BD4-E456A108AC83}" dt="2022-11-26T07:16:31.227" v="67" actId="1036"/>
          <ac:picMkLst>
            <pc:docMk/>
            <pc:sldMk cId="427693921" sldId="311"/>
            <ac:picMk id="14" creationId="{C803A9FB-FFD3-9207-8F58-5B8D50C427F8}"/>
          </ac:picMkLst>
        </pc:picChg>
      </pc:sldChg>
      <pc:sldChg chg="addSp delSp mod">
        <pc:chgData name="EDWIN TOH" userId="d03c66ea-e02e-4372-8b86-82112d6d39ef" providerId="ADAL" clId="{562948B0-308C-4412-9BD4-E456A108AC83}" dt="2022-11-26T04:24:58.981" v="1" actId="478"/>
        <pc:sldMkLst>
          <pc:docMk/>
          <pc:sldMk cId="1693179662" sldId="314"/>
        </pc:sldMkLst>
        <pc:spChg chg="add del">
          <ac:chgData name="EDWIN TOH" userId="d03c66ea-e02e-4372-8b86-82112d6d39ef" providerId="ADAL" clId="{562948B0-308C-4412-9BD4-E456A108AC83}" dt="2022-11-26T04:24:58.981" v="1" actId="478"/>
          <ac:spMkLst>
            <pc:docMk/>
            <pc:sldMk cId="1693179662" sldId="314"/>
            <ac:spMk id="37" creationId="{91ABE6E8-EFB8-B5D5-9F9E-54674A71FEF2}"/>
          </ac:spMkLst>
        </pc:spChg>
      </pc:sldChg>
      <pc:sldChg chg="delSp modSp mod">
        <pc:chgData name="EDWIN TOH" userId="d03c66ea-e02e-4372-8b86-82112d6d39ef" providerId="ADAL" clId="{562948B0-308C-4412-9BD4-E456A108AC83}" dt="2022-11-26T07:16:16.639" v="66" actId="1035"/>
        <pc:sldMkLst>
          <pc:docMk/>
          <pc:sldMk cId="904643495" sldId="318"/>
        </pc:sldMkLst>
        <pc:graphicFrameChg chg="modGraphic">
          <ac:chgData name="EDWIN TOH" userId="d03c66ea-e02e-4372-8b86-82112d6d39ef" providerId="ADAL" clId="{562948B0-308C-4412-9BD4-E456A108AC83}" dt="2022-11-26T07:16:10.185" v="53" actId="20577"/>
          <ac:graphicFrameMkLst>
            <pc:docMk/>
            <pc:sldMk cId="904643495" sldId="318"/>
            <ac:graphicFrameMk id="13" creationId="{51F875C0-AEE2-B915-B803-1CB066DD3C6C}"/>
          </ac:graphicFrameMkLst>
        </pc:graphicFrameChg>
        <pc:picChg chg="mod">
          <ac:chgData name="EDWIN TOH" userId="d03c66ea-e02e-4372-8b86-82112d6d39ef" providerId="ADAL" clId="{562948B0-308C-4412-9BD4-E456A108AC83}" dt="2022-11-26T07:16:16.639" v="66" actId="1035"/>
          <ac:picMkLst>
            <pc:docMk/>
            <pc:sldMk cId="904643495" sldId="318"/>
            <ac:picMk id="9" creationId="{CA43B75A-FE8F-1A15-5057-E1DA893DFA67}"/>
          </ac:picMkLst>
        </pc:picChg>
        <pc:picChg chg="del">
          <ac:chgData name="EDWIN TOH" userId="d03c66ea-e02e-4372-8b86-82112d6d39ef" providerId="ADAL" clId="{562948B0-308C-4412-9BD4-E456A108AC83}" dt="2022-11-26T07:16:03.626" v="51" actId="478"/>
          <ac:picMkLst>
            <pc:docMk/>
            <pc:sldMk cId="904643495" sldId="318"/>
            <ac:picMk id="10" creationId="{770201B4-E6FD-573E-9F41-0EC917125D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C6C94-E6CE-4E5C-9C07-1F619FF3031F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22412-465F-47B4-95F9-062D5C62E6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96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3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86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335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99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14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2.</a:t>
            </a:r>
            <a:r>
              <a:rPr lang="en-US" dirty="0">
                <a:latin typeface="Franklin Gothic Medium Cond" panose="020B0606030402020204" pitchFamily="34" charset="0"/>
              </a:rPr>
              <a:t> </a:t>
            </a:r>
            <a:r>
              <a:rPr lang="en-GB" dirty="0"/>
              <a:t>The manager should be able to visualise the staff workload immediately on the landing page</a:t>
            </a:r>
          </a:p>
          <a:p>
            <a:r>
              <a:rPr lang="en-GB" dirty="0"/>
              <a:t>6. On the manager’s landing page, the top three staff with the lowest workload should be shown, and highlight all staff over 40 hours of jobs allocated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56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150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3. The manager should be able to allocate jobs to staff for one week at a time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3887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3. The manager should be able to allocate jobs to staff for one week at a time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22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3. The manager should be able to allocate jobs to staff for one week at a time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566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4. The manager should be able to view up to three staff availability and any relevant information to make the job assignment easier on the job allocation page</a:t>
            </a:r>
          </a:p>
          <a:p>
            <a:r>
              <a:rPr lang="en-GB" sz="2400" b="1"/>
              <a:t>5. </a:t>
            </a:r>
            <a:r>
              <a:rPr lang="en-GB" sz="2400" b="1">
                <a:highlight>
                  <a:srgbClr val="FFFF00"/>
                </a:highlight>
              </a:rPr>
              <a:t>When displaying the staff availability, the workload assigned, staff’s job preference, staff’s location at a particular date, and availabilities for the week should be shown </a:t>
            </a:r>
            <a:endParaRPr lang="en-SG" sz="24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89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108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4. The manager should be able to view up to three staff availability and any relevant information to make the job assignment easier on the job allocation page</a:t>
            </a:r>
          </a:p>
          <a:p>
            <a:r>
              <a:rPr lang="en-GB" sz="2400" b="1"/>
              <a:t>5. </a:t>
            </a:r>
            <a:r>
              <a:rPr lang="en-GB" sz="2400" b="1">
                <a:highlight>
                  <a:srgbClr val="FFFF00"/>
                </a:highlight>
              </a:rPr>
              <a:t>When displaying the staff availability, the workload assigned, staff’s job preference, staff’s location at a particular date, and availabilities for the week should be shown </a:t>
            </a:r>
            <a:endParaRPr lang="en-SG" sz="24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442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4. The manager should be able to view up to three staff availability and any relevant information to make the job assignment easier on the job allocation page</a:t>
            </a:r>
          </a:p>
          <a:p>
            <a:r>
              <a:rPr lang="en-GB" sz="2400" b="1"/>
              <a:t>5. </a:t>
            </a:r>
            <a:r>
              <a:rPr lang="en-GB" sz="2400" b="1">
                <a:highlight>
                  <a:srgbClr val="FFFF00"/>
                </a:highlight>
              </a:rPr>
              <a:t>When displaying the staff availability, the workload assigned, staff’s job preference, staff’s location at a particular date, and availabilities for the week should be shown </a:t>
            </a:r>
            <a:endParaRPr lang="en-SG" sz="24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350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4. The manager should be able to view up to three staff availability and any relevant information to make the job assignment easier on the job allocation page</a:t>
            </a:r>
          </a:p>
          <a:p>
            <a:r>
              <a:rPr lang="en-GB" sz="2400" b="1"/>
              <a:t>5. </a:t>
            </a:r>
            <a:r>
              <a:rPr lang="en-GB" sz="2400" b="1">
                <a:highlight>
                  <a:srgbClr val="FFFF00"/>
                </a:highlight>
              </a:rPr>
              <a:t>When displaying the staff availability, the workload assigned, staff’s job preference, staff’s location at a particular date, and availabilities for the week should be shown </a:t>
            </a:r>
            <a:endParaRPr lang="en-SG" sz="24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999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  <a:latin typeface="Franklin Gothic Medium Cond" panose="020B0606030402020204" pitchFamily="34" charset="0"/>
              </a:rPr>
              <a:t>Date when worker rejects the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  <a:latin typeface="Franklin Gothic Medium Cond" panose="020B0606030402020204" pitchFamily="34" charset="0"/>
              </a:rPr>
              <a:t>Type of worker, TC = Train Conductor</a:t>
            </a:r>
            <a:endParaRPr lang="en-SG" sz="1200">
              <a:solidFill>
                <a:schemeClr val="bg1"/>
              </a:solidFill>
              <a:latin typeface="Franklin Gothic Medium Cond" panose="020B0606030402020204" pitchFamily="34" charset="0"/>
            </a:endParaRP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581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7. Staff should be able to view their weekly job assignments and overall workload for the month on their landing page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910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7. Staff should be able to view their weekly job assignments and overall workload for the month on their landing page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10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7. Staff should be able to view their weekly job assignments and overall workload for the month on their landing page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989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7. Staff should be able to view their weekly job assignments and overall workload for the month on their landing page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127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765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81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878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957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310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482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132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436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981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8. Staff can add and edit their availabilities up to 5 weeks ahead of time.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3131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78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655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90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046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1736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695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13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5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93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90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70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Change overallocated staff 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22412-465F-47B4-95F9-062D5C62E64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77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D781-2981-CE03-C17C-33A6D8273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227A4-EFA1-D098-2F16-76F86DD32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F3E2-17AC-DEB3-B60F-DDC37036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FB77-E4C9-35C3-D09C-60E6D535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A9F7-DDCD-A0E5-1C9F-085F5F31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14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3756-C0A5-AD58-C1C7-742CFEAD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4D1DF-6356-83A7-C722-76470A1C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68A6-B428-8596-38CA-961D163D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FE37-8634-7E5B-B00A-03BE23E1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77FD-4A41-7044-ADDE-F05EC172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81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CE12D-DB47-D440-61C1-C5A63EE7B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A455C-AD81-6E42-43A8-114C0EF1A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296D-8EAE-EF7E-56D5-6E744EB5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37D0-4751-42A3-68E8-FC73A140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0BF8-DE8C-2775-DF62-7088F939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2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2D71-C209-8481-0599-DB115F56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9274-B6C4-1E82-5A17-5932BC4C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0EA3-A1E5-9FC4-C167-13E36A35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E1F6-7236-3768-2559-3054A24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4589-5838-C8C9-E4B2-E9CB754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75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01F5-6F1A-4A35-15E5-492DB2BC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8BEDF-1A9F-AB95-4195-89DD6FF1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5585-2767-EFD3-4346-180CA232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0C61-7828-4609-D6EA-90DB97C6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EA27-61B6-A06A-DD69-F91B8CDC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49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7720-966D-0D2B-FFAF-65E548A1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1850-B8DE-E619-462A-10A0084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29543-4DD0-5E1D-50C1-49B69C3E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6522-43A3-799F-7E94-FDF10551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0ED5-1FF8-F348-3CB7-45C7C449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5509-0F7F-0254-C805-E2B8B7A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34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4437-58AA-EADC-054D-54830FBD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11D6-3BA4-0965-8A3C-650FBBA4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A0537-89CB-FA5A-5593-9893230D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8B982-4BED-3D9C-5D62-B09811D89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FB43-F25B-0733-43DD-92E35A76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C6264-EB65-DD89-1818-65CB8708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3D0EC-C3D3-1273-CC8F-68ACB539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8A9E-8708-2C53-CACE-22FC3572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78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57F0-AE2B-339D-A83E-886B0DC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62BF2-E08A-798F-7745-EE312D24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55A97-7558-49BB-1D0F-30260047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DA12F-0204-7E71-FAAD-8684924B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71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5B77F-10F4-362C-23B7-46E70315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7830D-A144-8DC9-1670-8ADF8CF7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90C23-DC0C-DEE3-A889-0D9115F7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68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313C-EC9E-6712-F4C4-260C9AEA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AE19-6750-9F94-271F-4A77A096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AB63-CEED-D07F-48C8-30F55752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38CB-4715-D71D-4984-20AAD8D5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30F5-84A9-93C3-6958-53580437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D104-BB52-DDD6-A257-1913FE1C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96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6F07-477E-E815-D8F9-F9C6281A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B5945-6146-24EF-DE86-BB01763A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64369-9DCA-8854-E50A-CC50C7D40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0BC5A-4703-7759-4A16-C560E04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341C-CCE0-AF64-3981-037CF2E2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6FC12-BD2D-4015-2852-48C8CAC5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4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E4A9-CF77-265C-11CD-E37EA51A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6EDDF-0B38-1389-E1B9-C67AAE84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B3FB-9E80-5A3E-B262-C8E5FE61B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BC9D-8A2F-49A5-AA65-214F7B4CA201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A913-6B0D-334E-C853-2A43A772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7106-EF7D-8ED6-4268-576059661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6E01-2DEF-458F-B230-24145C729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0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5.xml"/><Relationship Id="rId5" Type="http://schemas.openxmlformats.org/officeDocument/2006/relationships/image" Target="../media/image5.svg"/><Relationship Id="rId10" Type="http://schemas.openxmlformats.org/officeDocument/2006/relationships/slide" Target="slide16.xml"/><Relationship Id="rId4" Type="http://schemas.openxmlformats.org/officeDocument/2006/relationships/image" Target="../media/image4.png"/><Relationship Id="rId9" Type="http://schemas.openxmlformats.org/officeDocument/2006/relationships/slide" Target="slide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25.xml"/><Relationship Id="rId3" Type="http://schemas.openxmlformats.org/officeDocument/2006/relationships/image" Target="../media/image1.png"/><Relationship Id="rId7" Type="http://schemas.openxmlformats.org/officeDocument/2006/relationships/slide" Target="slide23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slide" Target="slide16.xml"/><Relationship Id="rId4" Type="http://schemas.openxmlformats.org/officeDocument/2006/relationships/image" Target="../media/image4.png"/><Relationship Id="rId9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12" Type="http://schemas.openxmlformats.org/officeDocument/2006/relationships/slide" Target="slide2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19.xml"/><Relationship Id="rId5" Type="http://schemas.openxmlformats.org/officeDocument/2006/relationships/image" Target="../media/image5.svg"/><Relationship Id="rId10" Type="http://schemas.openxmlformats.org/officeDocument/2006/relationships/slide" Target="slide24.xml"/><Relationship Id="rId4" Type="http://schemas.openxmlformats.org/officeDocument/2006/relationships/image" Target="../media/image4.png"/><Relationship Id="rId9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image" Target="../media/image1.png"/><Relationship Id="rId7" Type="http://schemas.openxmlformats.org/officeDocument/2006/relationships/slide" Target="slide18.xml"/><Relationship Id="rId12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4.xml"/><Relationship Id="rId5" Type="http://schemas.openxmlformats.org/officeDocument/2006/relationships/image" Target="../media/image5.svg"/><Relationship Id="rId10" Type="http://schemas.openxmlformats.org/officeDocument/2006/relationships/slide" Target="slide23.xml"/><Relationship Id="rId4" Type="http://schemas.openxmlformats.org/officeDocument/2006/relationships/image" Target="../media/image4.png"/><Relationship Id="rId9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5.xml"/><Relationship Id="rId5" Type="http://schemas.openxmlformats.org/officeDocument/2006/relationships/image" Target="../media/image5.svg"/><Relationship Id="rId10" Type="http://schemas.openxmlformats.org/officeDocument/2006/relationships/slide" Target="slide24.xml"/><Relationship Id="rId4" Type="http://schemas.openxmlformats.org/officeDocument/2006/relationships/image" Target="../media/image4.png"/><Relationship Id="rId9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5.svg"/><Relationship Id="rId10" Type="http://schemas.openxmlformats.org/officeDocument/2006/relationships/slide" Target="slide25.xml"/><Relationship Id="rId4" Type="http://schemas.openxmlformats.org/officeDocument/2006/relationships/image" Target="../media/image4.png"/><Relationship Id="rId9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.png"/><Relationship Id="rId7" Type="http://schemas.openxmlformats.org/officeDocument/2006/relationships/slide" Target="slide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5.xml"/><Relationship Id="rId5" Type="http://schemas.openxmlformats.org/officeDocument/2006/relationships/image" Target="../media/image5.svg"/><Relationship Id="rId10" Type="http://schemas.openxmlformats.org/officeDocument/2006/relationships/slide" Target="slide13.xml"/><Relationship Id="rId4" Type="http://schemas.openxmlformats.org/officeDocument/2006/relationships/image" Target="../media/image4.png"/><Relationship Id="rId9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5.svg"/><Relationship Id="rId10" Type="http://schemas.openxmlformats.org/officeDocument/2006/relationships/slide" Target="slide25.xml"/><Relationship Id="rId4" Type="http://schemas.openxmlformats.org/officeDocument/2006/relationships/image" Target="../media/image4.png"/><Relationship Id="rId9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slide" Target="slide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8.xml"/><Relationship Id="rId5" Type="http://schemas.openxmlformats.org/officeDocument/2006/relationships/image" Target="../media/image5.svg"/><Relationship Id="rId10" Type="http://schemas.openxmlformats.org/officeDocument/2006/relationships/slide" Target="slide13.xml"/><Relationship Id="rId4" Type="http://schemas.openxmlformats.org/officeDocument/2006/relationships/image" Target="../media/image4.png"/><Relationship Id="rId9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5.svg"/><Relationship Id="rId7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4.xml"/><Relationship Id="rId4" Type="http://schemas.openxmlformats.org/officeDocument/2006/relationships/image" Target="../media/image1.png"/><Relationship Id="rId9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5.svg"/><Relationship Id="rId7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4.xml"/><Relationship Id="rId4" Type="http://schemas.openxmlformats.org/officeDocument/2006/relationships/image" Target="../media/image1.png"/><Relationship Id="rId9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3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7.xml"/><Relationship Id="rId10" Type="http://schemas.openxmlformats.org/officeDocument/2006/relationships/slide" Target="slide28.xml"/><Relationship Id="rId4" Type="http://schemas.openxmlformats.org/officeDocument/2006/relationships/slide" Target="slide13.xml"/><Relationship Id="rId9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3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27.xml"/><Relationship Id="rId5" Type="http://schemas.openxmlformats.org/officeDocument/2006/relationships/slide" Target="slide37.xml"/><Relationship Id="rId10" Type="http://schemas.openxmlformats.org/officeDocument/2006/relationships/slide" Target="slide29.xml"/><Relationship Id="rId4" Type="http://schemas.openxmlformats.org/officeDocument/2006/relationships/slide" Target="slide13.xml"/><Relationship Id="rId9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28.xml"/><Relationship Id="rId5" Type="http://schemas.openxmlformats.org/officeDocument/2006/relationships/slide" Target="slide37.xml"/><Relationship Id="rId10" Type="http://schemas.openxmlformats.org/officeDocument/2006/relationships/slide" Target="slide30.xml"/><Relationship Id="rId4" Type="http://schemas.openxmlformats.org/officeDocument/2006/relationships/slide" Target="slide13.xm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3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7.xml"/><Relationship Id="rId10" Type="http://schemas.openxmlformats.org/officeDocument/2006/relationships/slide" Target="slide29.xml"/><Relationship Id="rId4" Type="http://schemas.openxmlformats.org/officeDocument/2006/relationships/slide" Target="slide13.xml"/><Relationship Id="rId9" Type="http://schemas.openxmlformats.org/officeDocument/2006/relationships/image" Target="../media/image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32.xml"/><Relationship Id="rId5" Type="http://schemas.openxmlformats.org/officeDocument/2006/relationships/image" Target="../media/image7.svg"/><Relationship Id="rId10" Type="http://schemas.openxmlformats.org/officeDocument/2006/relationships/slide" Target="slide34.xml"/><Relationship Id="rId4" Type="http://schemas.openxmlformats.org/officeDocument/2006/relationships/image" Target="../media/image6.png"/><Relationship Id="rId9" Type="http://schemas.openxmlformats.org/officeDocument/2006/relationships/slide" Target="slid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7.svg"/><Relationship Id="rId10" Type="http://schemas.openxmlformats.org/officeDocument/2006/relationships/slide" Target="slide33.xml"/><Relationship Id="rId4" Type="http://schemas.openxmlformats.org/officeDocument/2006/relationships/image" Target="../media/image6.png"/><Relationship Id="rId9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7.svg"/><Relationship Id="rId10" Type="http://schemas.openxmlformats.org/officeDocument/2006/relationships/slide" Target="slide34.xml"/><Relationship Id="rId4" Type="http://schemas.openxmlformats.org/officeDocument/2006/relationships/image" Target="../media/image6.png"/><Relationship Id="rId9" Type="http://schemas.openxmlformats.org/officeDocument/2006/relationships/slide" Target="slide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5.xml"/><Relationship Id="rId7" Type="http://schemas.openxmlformats.org/officeDocument/2006/relationships/slide" Target="slide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slide" Target="slide33.xml"/><Relationship Id="rId4" Type="http://schemas.openxmlformats.org/officeDocument/2006/relationships/image" Target="../media/image1.png"/><Relationship Id="rId9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7.svg"/><Relationship Id="rId10" Type="http://schemas.openxmlformats.org/officeDocument/2006/relationships/slide" Target="slide34.xml"/><Relationship Id="rId4" Type="http://schemas.openxmlformats.org/officeDocument/2006/relationships/image" Target="../media/image6.png"/><Relationship Id="rId9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39.xml"/><Relationship Id="rId5" Type="http://schemas.openxmlformats.org/officeDocument/2006/relationships/image" Target="../media/image9.svg"/><Relationship Id="rId10" Type="http://schemas.openxmlformats.org/officeDocument/2006/relationships/slide" Target="slide31.xml"/><Relationship Id="rId4" Type="http://schemas.openxmlformats.org/officeDocument/2006/relationships/image" Target="../media/image8.png"/><Relationship Id="rId9" Type="http://schemas.openxmlformats.org/officeDocument/2006/relationships/slide" Target="slide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41.xml"/><Relationship Id="rId10" Type="http://schemas.openxmlformats.org/officeDocument/2006/relationships/slide" Target="slide13.xml"/><Relationship Id="rId4" Type="http://schemas.openxmlformats.org/officeDocument/2006/relationships/slide" Target="slide14.xml"/><Relationship Id="rId9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slide" Target="slide40.xml"/><Relationship Id="rId4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43.xml"/><Relationship Id="rId4" Type="http://schemas.openxmlformats.org/officeDocument/2006/relationships/slide" Target="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44.xml"/><Relationship Id="rId4" Type="http://schemas.openxmlformats.org/officeDocument/2006/relationships/slide" Target="slide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45.xml"/><Relationship Id="rId4" Type="http://schemas.openxmlformats.org/officeDocument/2006/relationships/slide" Target="slide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1.png"/><Relationship Id="rId7" Type="http://schemas.openxmlformats.org/officeDocument/2006/relationships/slide" Target="slide2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BDDBA6-E12B-3891-765E-B9885CC7D78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60290" y="1736673"/>
            <a:ext cx="2071420" cy="2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B430C-F8FB-5DBB-71B4-9DDF35193E07}"/>
              </a:ext>
            </a:extLst>
          </p:cNvPr>
          <p:cNvSpPr txBox="1"/>
          <p:nvPr/>
        </p:nvSpPr>
        <p:spPr>
          <a:xfrm>
            <a:off x="5060290" y="4327709"/>
            <a:ext cx="2071420" cy="461665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ranklin Gothic Medium Cond" panose="020B0606030402020204" pitchFamily="34" charset="0"/>
              </a:rPr>
              <a:t>Login</a:t>
            </a:r>
            <a:endParaRPr lang="en-SG" sz="2400"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hlinkClick r:id="rId4" action="ppaction://hlinksldjump"/>
            <a:extLst>
              <a:ext uri="{FF2B5EF4-FFF2-40B4-BE49-F238E27FC236}">
                <a16:creationId xmlns:a16="http://schemas.microsoft.com/office/drawing/2014/main" id="{525B65A4-E3BD-14C9-60DF-58A8038BF2D4}"/>
              </a:ext>
            </a:extLst>
          </p:cNvPr>
          <p:cNvSpPr txBox="1"/>
          <p:nvPr/>
        </p:nvSpPr>
        <p:spPr>
          <a:xfrm>
            <a:off x="5060290" y="4373875"/>
            <a:ext cx="207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03C4CF-19D7-2401-3538-A248C9989C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5457201" y="2259918"/>
            <a:ext cx="114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User ID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711713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800">
                <a:solidFill>
                  <a:schemeClr val="tx1"/>
                </a:solidFill>
              </a:rPr>
              <a:t>24166182TC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5367442" y="3131727"/>
            <a:ext cx="135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Password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36880-5690-13E7-D71A-82BE02249537}"/>
              </a:ext>
            </a:extLst>
          </p:cNvPr>
          <p:cNvSpPr txBox="1"/>
          <p:nvPr/>
        </p:nvSpPr>
        <p:spPr>
          <a:xfrm>
            <a:off x="5148014" y="4276823"/>
            <a:ext cx="1619901" cy="461665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ranklin Gothic Medium Cond" panose="020B0606030402020204" pitchFamily="34" charset="0"/>
              </a:rPr>
              <a:t>Login</a:t>
            </a:r>
            <a:endParaRPr lang="en-SG" sz="2400"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88A97-833F-C9EA-4F9B-9045D6ABCFFF}"/>
              </a:ext>
            </a:extLst>
          </p:cNvPr>
          <p:cNvSpPr txBox="1"/>
          <p:nvPr/>
        </p:nvSpPr>
        <p:spPr>
          <a:xfrm>
            <a:off x="3460200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Forgot Password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41894-7585-8E08-3BF6-57BD994EE824}"/>
              </a:ext>
            </a:extLst>
          </p:cNvPr>
          <p:cNvSpPr/>
          <p:nvPr/>
        </p:nvSpPr>
        <p:spPr>
          <a:xfrm>
            <a:off x="4616970" y="3624784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Franklin Gothic Medium Cond" panose="020B0606030402020204" pitchFamily="34" charset="0"/>
              </a:rPr>
              <a:t>****************</a:t>
            </a:r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05BC-ADAE-C4AC-7B5A-6140DABCF399}"/>
              </a:ext>
            </a:extLst>
          </p:cNvPr>
          <p:cNvSpPr txBox="1"/>
          <p:nvPr/>
        </p:nvSpPr>
        <p:spPr>
          <a:xfrm>
            <a:off x="9258301" y="507098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32802-D09D-D90D-BCA2-776FB650D4B7}"/>
              </a:ext>
            </a:extLst>
          </p:cNvPr>
          <p:cNvSpPr txBox="1"/>
          <p:nvPr/>
        </p:nvSpPr>
        <p:spPr>
          <a:xfrm>
            <a:off x="9258301" y="110111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F41EC-08A2-9BB5-BED3-7B75567CEA37}"/>
              </a:ext>
            </a:extLst>
          </p:cNvPr>
          <p:cNvSpPr txBox="1"/>
          <p:nvPr/>
        </p:nvSpPr>
        <p:spPr>
          <a:xfrm>
            <a:off x="9258301" y="163487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BB6CEE40-D9BE-13F2-2380-E0D763C41733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22B8FB1C-438A-A22F-6288-A193DB7ACB43}"/>
              </a:ext>
            </a:extLst>
          </p:cNvPr>
          <p:cNvSpPr txBox="1"/>
          <p:nvPr/>
        </p:nvSpPr>
        <p:spPr>
          <a:xfrm>
            <a:off x="9795780" y="1152233"/>
            <a:ext cx="1513720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1682AC24-F0ED-6B73-CD50-7E22EB4642BF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6221-D24B-46C6-B7EF-8CC650AFC637}"/>
              </a:ext>
            </a:extLst>
          </p:cNvPr>
          <p:cNvSpPr txBox="1"/>
          <p:nvPr/>
        </p:nvSpPr>
        <p:spPr>
          <a:xfrm>
            <a:off x="5148014" y="4309316"/>
            <a:ext cx="161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649CB-F426-3B6D-F425-A1D1F7F56A49}"/>
              </a:ext>
            </a:extLst>
          </p:cNvPr>
          <p:cNvSpPr txBox="1"/>
          <p:nvPr/>
        </p:nvSpPr>
        <p:spPr>
          <a:xfrm>
            <a:off x="2898057" y="4889012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Franklin Gothic Medium Cond" panose="020B0606030402020204" pitchFamily="34" charset="0"/>
              </a:rPr>
              <a:t>Invalid credentials entered, please try again</a:t>
            </a:r>
            <a:endParaRPr lang="en-SG" sz="18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9881F-56A7-C326-BEDF-1D8E389FCE23}"/>
              </a:ext>
            </a:extLst>
          </p:cNvPr>
          <p:cNvSpPr txBox="1"/>
          <p:nvPr/>
        </p:nvSpPr>
        <p:spPr>
          <a:xfrm>
            <a:off x="7038201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Help(?)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hlinkClick r:id="rId7" action="ppaction://hlinksldjump"/>
            <a:extLst>
              <a:ext uri="{FF2B5EF4-FFF2-40B4-BE49-F238E27FC236}">
                <a16:creationId xmlns:a16="http://schemas.microsoft.com/office/drawing/2014/main" id="{ABC38C84-7E77-5DA5-1AF4-A330DFFAE2BA}"/>
              </a:ext>
            </a:extLst>
          </p:cNvPr>
          <p:cNvSpPr txBox="1"/>
          <p:nvPr/>
        </p:nvSpPr>
        <p:spPr>
          <a:xfrm>
            <a:off x="3582098" y="5372734"/>
            <a:ext cx="10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6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80651-BBF6-D058-0F34-DF831DC9078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D7A80-7A4A-F69B-AAA8-B47F628769BA}"/>
              </a:ext>
            </a:extLst>
          </p:cNvPr>
          <p:cNvSpPr txBox="1"/>
          <p:nvPr/>
        </p:nvSpPr>
        <p:spPr>
          <a:xfrm>
            <a:off x="1781071" y="6271169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&lt; Back</a:t>
            </a:r>
            <a:endParaRPr lang="en-SG" sz="1400" u="sng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0255B-825B-282D-9041-6352D235583C}"/>
              </a:ext>
            </a:extLst>
          </p:cNvPr>
          <p:cNvSpPr txBox="1"/>
          <p:nvPr/>
        </p:nvSpPr>
        <p:spPr>
          <a:xfrm>
            <a:off x="4943502" y="3429000"/>
            <a:ext cx="23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FAQ</a:t>
            </a:r>
            <a:endParaRPr lang="en-SG" sz="20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F6EEB-AD1D-D917-DD26-289EB8FB255F}"/>
              </a:ext>
            </a:extLst>
          </p:cNvPr>
          <p:cNvSpPr txBox="1"/>
          <p:nvPr/>
        </p:nvSpPr>
        <p:spPr>
          <a:xfrm>
            <a:off x="4722032" y="555714"/>
            <a:ext cx="2747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Help(?)</a:t>
            </a:r>
            <a:endParaRPr lang="en-SG" sz="3000" b="1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4A1CD-7A68-F33F-20CD-422B6A8A1808}"/>
              </a:ext>
            </a:extLst>
          </p:cNvPr>
          <p:cNvSpPr txBox="1"/>
          <p:nvPr/>
        </p:nvSpPr>
        <p:spPr>
          <a:xfrm>
            <a:off x="2244929" y="3829110"/>
            <a:ext cx="808828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Q: Are there any more resources I can refer to for clarification?</a:t>
            </a:r>
            <a:br>
              <a:rPr lang="en-US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A: If there is a problem with the page or about yourself, a family member, a friend or a colleague, please read the employee handbook.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If you spot a problem with the page, you can contact your nearest administrator. See the administrator for more information.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You can contact us. If it's an issue about you or your organization, see your manager.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1ED54-5CA5-27ED-FFBF-1FA79A0F3766}"/>
              </a:ext>
            </a:extLst>
          </p:cNvPr>
          <p:cNvSpPr txBox="1"/>
          <p:nvPr/>
        </p:nvSpPr>
        <p:spPr>
          <a:xfrm>
            <a:off x="2244929" y="1136743"/>
            <a:ext cx="808828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ea typeface="+mn-lt"/>
                <a:cs typeface="+mn-lt"/>
              </a:rPr>
              <a:t>How to login: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Click on login and enter your work ID and password, afterwards you will be prompted for the OTP on your Microsoft authenticator app.</a:t>
            </a: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 u="sng">
                <a:solidFill>
                  <a:schemeClr val="bg1"/>
                </a:solidFill>
                <a:ea typeface="+mn-lt"/>
                <a:cs typeface="+mn-lt"/>
              </a:rPr>
              <a:t>How to find your manager: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Your manager should have given their contact to you. If not, please seek your nearest administrator for help.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BBFD9311-CBA8-2F6D-099A-E9D1D6303C0B}"/>
              </a:ext>
            </a:extLst>
          </p:cNvPr>
          <p:cNvSpPr txBox="1"/>
          <p:nvPr/>
        </p:nvSpPr>
        <p:spPr>
          <a:xfrm>
            <a:off x="2162201" y="6240391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2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80651-BBF6-D058-0F34-DF831DC9078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u="sng"/>
          </a:p>
          <a:p>
            <a:pPr algn="ctr"/>
            <a:endParaRPr lang="en-GB" u="sng"/>
          </a:p>
          <a:p>
            <a:pPr algn="ctr"/>
            <a:r>
              <a:rPr lang="en-GB" u="sng"/>
              <a:t>Enter your email to reset your password:</a:t>
            </a:r>
            <a:endParaRPr lang="en-SG" u="sng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EBBA0-D2DC-0439-1E90-ADA1D454D5B2}"/>
              </a:ext>
            </a:extLst>
          </p:cNvPr>
          <p:cNvSpPr txBox="1"/>
          <p:nvPr/>
        </p:nvSpPr>
        <p:spPr>
          <a:xfrm>
            <a:off x="4722032" y="1417648"/>
            <a:ext cx="2747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Forgot Password?</a:t>
            </a:r>
            <a:endParaRPr lang="en-SG" sz="3000" b="1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3E53F-68D1-CA33-593F-06DC4CF15B43}"/>
              </a:ext>
            </a:extLst>
          </p:cNvPr>
          <p:cNvSpPr/>
          <p:nvPr/>
        </p:nvSpPr>
        <p:spPr>
          <a:xfrm>
            <a:off x="4722032" y="3945350"/>
            <a:ext cx="2708797" cy="33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AF4CA-573F-F1D9-8100-2E36A3AA51ED}"/>
              </a:ext>
            </a:extLst>
          </p:cNvPr>
          <p:cNvSpPr txBox="1"/>
          <p:nvPr/>
        </p:nvSpPr>
        <p:spPr>
          <a:xfrm>
            <a:off x="2098622" y="1973705"/>
            <a:ext cx="80882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To reset your password, please enter your work email address. You will be sent a confirmation email and instructions on what to do next. </a:t>
            </a:r>
            <a:endParaRPr lang="en-US"/>
          </a:p>
          <a:p>
            <a:pPr algn="ctr"/>
            <a:endParaRPr lang="en-US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If problems persist, please contact your manager or administrator.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7470E-7265-470D-154C-299003466931}"/>
              </a:ext>
            </a:extLst>
          </p:cNvPr>
          <p:cNvSpPr txBox="1"/>
          <p:nvPr/>
        </p:nvSpPr>
        <p:spPr>
          <a:xfrm>
            <a:off x="1781071" y="6271169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&lt; Back</a:t>
            </a:r>
            <a:endParaRPr lang="en-SG" sz="1400" u="sng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46028BA8-F4BD-C3E1-1DBA-7C595F2864CB}"/>
              </a:ext>
            </a:extLst>
          </p:cNvPr>
          <p:cNvSpPr txBox="1"/>
          <p:nvPr/>
        </p:nvSpPr>
        <p:spPr>
          <a:xfrm>
            <a:off x="2162201" y="6240391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19B69A-1048-31B2-CADB-520ED7BFDF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5457201" y="2259918"/>
            <a:ext cx="114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User ID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711713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5367442" y="3131727"/>
            <a:ext cx="135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Password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36880-5690-13E7-D71A-82BE02249537}"/>
              </a:ext>
            </a:extLst>
          </p:cNvPr>
          <p:cNvSpPr txBox="1"/>
          <p:nvPr/>
        </p:nvSpPr>
        <p:spPr>
          <a:xfrm>
            <a:off x="5148014" y="4276823"/>
            <a:ext cx="1619901" cy="461665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ranklin Gothic Medium Cond" panose="020B0606030402020204" pitchFamily="34" charset="0"/>
              </a:rPr>
              <a:t>Login</a:t>
            </a:r>
            <a:endParaRPr lang="en-SG" sz="2400"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41894-7585-8E08-3BF6-57BD994EE824}"/>
              </a:ext>
            </a:extLst>
          </p:cNvPr>
          <p:cNvSpPr/>
          <p:nvPr/>
        </p:nvSpPr>
        <p:spPr>
          <a:xfrm>
            <a:off x="4616970" y="3624784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B137A-B7D4-26C7-3AED-579ACBA2E8A7}"/>
              </a:ext>
            </a:extLst>
          </p:cNvPr>
          <p:cNvSpPr txBox="1"/>
          <p:nvPr/>
        </p:nvSpPr>
        <p:spPr>
          <a:xfrm>
            <a:off x="9258301" y="507098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2F464-0BE2-F695-250B-F43AF65EF746}"/>
              </a:ext>
            </a:extLst>
          </p:cNvPr>
          <p:cNvSpPr txBox="1"/>
          <p:nvPr/>
        </p:nvSpPr>
        <p:spPr>
          <a:xfrm>
            <a:off x="9258301" y="110111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4E0D3-D472-346C-3E83-7D225180124A}"/>
              </a:ext>
            </a:extLst>
          </p:cNvPr>
          <p:cNvSpPr txBox="1"/>
          <p:nvPr/>
        </p:nvSpPr>
        <p:spPr>
          <a:xfrm>
            <a:off x="9258301" y="163487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091F-CF8B-BDF2-74A7-46881415EAE1}"/>
              </a:ext>
            </a:extLst>
          </p:cNvPr>
          <p:cNvSpPr txBox="1"/>
          <p:nvPr/>
        </p:nvSpPr>
        <p:spPr>
          <a:xfrm>
            <a:off x="5148014" y="4309316"/>
            <a:ext cx="161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F4D71583-687B-51B9-E229-47DFF5B65762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6C5D4D31-CBC2-D47C-8461-6A393E0F2504}"/>
              </a:ext>
            </a:extLst>
          </p:cNvPr>
          <p:cNvSpPr txBox="1"/>
          <p:nvPr/>
        </p:nvSpPr>
        <p:spPr>
          <a:xfrm>
            <a:off x="9795780" y="1152233"/>
            <a:ext cx="1513720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914F1FA8-855E-53CF-0A42-DDA0CF8E588F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66FE8-A8DD-F363-DFD7-72D00B40CB0F}"/>
              </a:ext>
            </a:extLst>
          </p:cNvPr>
          <p:cNvSpPr txBox="1"/>
          <p:nvPr/>
        </p:nvSpPr>
        <p:spPr>
          <a:xfrm>
            <a:off x="3460200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Forgot Password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58566-7839-2B85-DA94-F17EFE62B44C}"/>
              </a:ext>
            </a:extLst>
          </p:cNvPr>
          <p:cNvSpPr txBox="1"/>
          <p:nvPr/>
        </p:nvSpPr>
        <p:spPr>
          <a:xfrm>
            <a:off x="7038201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Help(?)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1603D-BBAF-3079-5049-5BBC727F162B}"/>
              </a:ext>
            </a:extLst>
          </p:cNvPr>
          <p:cNvSpPr txBox="1"/>
          <p:nvPr/>
        </p:nvSpPr>
        <p:spPr>
          <a:xfrm>
            <a:off x="2911462" y="489397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Successfully logged out, please close your browser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9" name="TextBox 18">
            <a:hlinkClick r:id="rId7" action="ppaction://hlinksldjump"/>
            <a:extLst>
              <a:ext uri="{FF2B5EF4-FFF2-40B4-BE49-F238E27FC236}">
                <a16:creationId xmlns:a16="http://schemas.microsoft.com/office/drawing/2014/main" id="{B92C6986-0695-A416-CDF5-51268DD5F26A}"/>
              </a:ext>
            </a:extLst>
          </p:cNvPr>
          <p:cNvSpPr txBox="1"/>
          <p:nvPr/>
        </p:nvSpPr>
        <p:spPr>
          <a:xfrm>
            <a:off x="3582098" y="5372734"/>
            <a:ext cx="10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0" name="TextBox 19">
            <a:hlinkClick r:id="rId8" action="ppaction://hlinksldjump"/>
            <a:extLst>
              <a:ext uri="{FF2B5EF4-FFF2-40B4-BE49-F238E27FC236}">
                <a16:creationId xmlns:a16="http://schemas.microsoft.com/office/drawing/2014/main" id="{62404FE1-5597-3E70-C692-3643A69892A4}"/>
              </a:ext>
            </a:extLst>
          </p:cNvPr>
          <p:cNvSpPr txBox="1"/>
          <p:nvPr/>
        </p:nvSpPr>
        <p:spPr>
          <a:xfrm>
            <a:off x="7409136" y="5372734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6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E7C90C-78F2-2224-1D18-B7D0D0ADDA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5607A-A44F-43F0-021D-FEF2D2552A28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Today’s Date is: </a:t>
            </a:r>
            <a:b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72839"/>
              </p:ext>
            </p:extLst>
          </p:nvPr>
        </p:nvGraphicFramePr>
        <p:xfrm>
          <a:off x="190500" y="1573137"/>
          <a:ext cx="9430717" cy="4876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975340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Vivek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Wei Han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Monika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Darren</a:t>
                      </a:r>
                      <a:endParaRPr lang="en-SG" sz="1400" b="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Peter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Samuel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Gaindy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Laura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Adam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6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Adwin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Claire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Julius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Hao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Ray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James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Jacky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8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Engine Driver (Backup)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Frank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Ken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Sanjay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Conductor (Backup)</a:t>
                      </a:r>
                      <a:endParaRPr lang="en-SG" sz="1400" b="1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David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Kira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3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425841" y="392591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36003" y="160530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7553CB-CB4F-83AC-A4A9-3380B48DFE76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87C35E-6CFA-78AF-40B0-619F50DD49CC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110950-5195-2B5F-AFB7-3F1921F0DD5F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4537F4-BF18-C6DD-7877-AB4645B6D037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A2E70A4-C693-07ED-58F4-B07E824BFD00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28" name="Table 1028">
            <a:extLst>
              <a:ext uri="{FF2B5EF4-FFF2-40B4-BE49-F238E27FC236}">
                <a16:creationId xmlns:a16="http://schemas.microsoft.com/office/drawing/2014/main" id="{F7C15588-414F-9E81-A6F9-47709648C45E}"/>
              </a:ext>
            </a:extLst>
          </p:cNvPr>
          <p:cNvGraphicFramePr>
            <a:graphicFrameLocks noGrp="1"/>
          </p:cNvGraphicFramePr>
          <p:nvPr/>
        </p:nvGraphicFramePr>
        <p:xfrm>
          <a:off x="9745247" y="3558571"/>
          <a:ext cx="2076450" cy="148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23906844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4566160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Franklin Gothic Medium Cond" panose="020B0606030402020204" pitchFamily="34" charset="0"/>
                        </a:rPr>
                        <a:t>Top 3 Under Allocated Staff</a:t>
                      </a:r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8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Monika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03hrs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4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Simon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08hrs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09hrs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960202"/>
                  </a:ext>
                </a:extLst>
              </a:tr>
            </a:tbl>
          </a:graphicData>
        </a:graphic>
      </p:graphicFrame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5E66A98B-A69E-CCD5-8A34-02425185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3067"/>
              </p:ext>
            </p:extLst>
          </p:nvPr>
        </p:nvGraphicFramePr>
        <p:xfrm>
          <a:off x="9748570" y="5254623"/>
          <a:ext cx="2073275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3796866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305962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Top 3 Over 40 Hours Staff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Zi Ping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1000+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85hrs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Yu Xiang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60hrs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54077"/>
                  </a:ext>
                </a:extLst>
              </a:tr>
            </a:tbl>
          </a:graphicData>
        </a:graphic>
      </p:graphicFrame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2C181F-24D3-BEE1-15A1-3BF648420A60}"/>
              </a:ext>
            </a:extLst>
          </p:cNvPr>
          <p:cNvSpPr/>
          <p:nvPr/>
        </p:nvSpPr>
        <p:spPr>
          <a:xfrm>
            <a:off x="11039476" y="3387978"/>
            <a:ext cx="782222" cy="170593"/>
          </a:xfrm>
          <a:prstGeom prst="rect">
            <a:avLst/>
          </a:prstGeom>
          <a:solidFill>
            <a:srgbClr val="808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4F0D7E8-95E6-B042-8783-A17794F3670E}"/>
              </a:ext>
            </a:extLst>
          </p:cNvPr>
          <p:cNvSpPr/>
          <p:nvPr/>
        </p:nvSpPr>
        <p:spPr>
          <a:xfrm>
            <a:off x="11039339" y="5082524"/>
            <a:ext cx="782222" cy="170593"/>
          </a:xfrm>
          <a:prstGeom prst="rect">
            <a:avLst/>
          </a:prstGeom>
          <a:solidFill>
            <a:srgbClr val="996633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34166" y="98649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Home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" name="Rectangle 1">
            <a:hlinkClick r:id="rId6" action="ppaction://hlinksldjump"/>
            <a:extLst>
              <a:ext uri="{FF2B5EF4-FFF2-40B4-BE49-F238E27FC236}">
                <a16:creationId xmlns:a16="http://schemas.microsoft.com/office/drawing/2014/main" id="{A4167228-9790-0636-F7E9-63C274D6B66F}"/>
              </a:ext>
            </a:extLst>
          </p:cNvPr>
          <p:cNvSpPr/>
          <p:nvPr/>
        </p:nvSpPr>
        <p:spPr>
          <a:xfrm>
            <a:off x="4930949" y="926773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BC1B7-BE84-2D40-6E77-11C6509A4542}"/>
              </a:ext>
            </a:extLst>
          </p:cNvPr>
          <p:cNvSpPr/>
          <p:nvPr/>
        </p:nvSpPr>
        <p:spPr>
          <a:xfrm>
            <a:off x="9321455" y="964291"/>
            <a:ext cx="761748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6CFA1-54D8-634C-2BD7-A919E88ACAC4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hlinkClick r:id="rId7" action="ppaction://hlinksldjump"/>
            <a:extLst>
              <a:ext uri="{FF2B5EF4-FFF2-40B4-BE49-F238E27FC236}">
                <a16:creationId xmlns:a16="http://schemas.microsoft.com/office/drawing/2014/main" id="{683241BB-BD22-9C78-9FB0-5B7553EF5B9F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" name="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DE3C832A-CC36-4BBD-2ACF-77D4F4DA6802}"/>
              </a:ext>
            </a:extLst>
          </p:cNvPr>
          <p:cNvSpPr/>
          <p:nvPr/>
        </p:nvSpPr>
        <p:spPr>
          <a:xfrm>
            <a:off x="11032349" y="3360193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86613F44-FA5C-63F2-4EA0-D0F4EDE00C5F}"/>
              </a:ext>
            </a:extLst>
          </p:cNvPr>
          <p:cNvSpPr/>
          <p:nvPr/>
        </p:nvSpPr>
        <p:spPr>
          <a:xfrm>
            <a:off x="11002591" y="5078386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hlinkClick r:id="rId10" action="ppaction://hlinksldjump"/>
            <a:extLst>
              <a:ext uri="{FF2B5EF4-FFF2-40B4-BE49-F238E27FC236}">
                <a16:creationId xmlns:a16="http://schemas.microsoft.com/office/drawing/2014/main" id="{F1287D24-0A9C-3303-DA7E-71D62DCDAFAA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Allocation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9D6CD-718B-43F9-002A-7EB889F699BB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Rectangle 9">
            <a:hlinkClick r:id="rId11" action="ppaction://hlinksldjump"/>
            <a:extLst>
              <a:ext uri="{FF2B5EF4-FFF2-40B4-BE49-F238E27FC236}">
                <a16:creationId xmlns:a16="http://schemas.microsoft.com/office/drawing/2014/main" id="{BE75B313-C462-47F6-CDF6-9C37BC34AED8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60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E418F3F-40CC-AA98-BFB6-887C5817A7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5607A-A44F-43F0-021D-FEF2D2552A28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03531"/>
              </p:ext>
            </p:extLst>
          </p:nvPr>
        </p:nvGraphicFramePr>
        <p:xfrm>
          <a:off x="190500" y="1573137"/>
          <a:ext cx="9430717" cy="19100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975340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Engine Driver (Backup)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Jason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Jensen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Jason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Jensen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Dan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Ministic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Conductor (Backup)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Horatio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Brock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Horatio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Brock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Zane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Brock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Horatio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Zane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Assistant Conductor (Backup)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Jones</a:t>
                      </a:r>
                      <a:endParaRPr lang="en-SG" sz="1400" b="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Derek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Zi Yang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Johnny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Derek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Johnny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Jones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Nancy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Cleaner (Backup)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err="1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Murtabak</a:t>
                      </a:r>
                      <a:endParaRPr lang="en-SG" sz="1400" b="0" dirty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Penne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 err="1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Murtabak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Sandy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Penne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Murali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Wonton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Veronica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4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4300251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7553CB-CB4F-83AC-A4A9-3380B48DFE76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87C35E-6CFA-78AF-40B0-619F50DD49CC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110950-5195-2B5F-AFB7-3F1921F0DD5F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4537F4-BF18-C6DD-7877-AB4645B6D037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A2E70A4-C693-07ED-58F4-B07E824BFD00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28" name="Table 1028">
            <a:extLst>
              <a:ext uri="{FF2B5EF4-FFF2-40B4-BE49-F238E27FC236}">
                <a16:creationId xmlns:a16="http://schemas.microsoft.com/office/drawing/2014/main" id="{F7C15588-414F-9E81-A6F9-47709648C45E}"/>
              </a:ext>
            </a:extLst>
          </p:cNvPr>
          <p:cNvGraphicFramePr>
            <a:graphicFrameLocks noGrp="1"/>
          </p:cNvGraphicFramePr>
          <p:nvPr/>
        </p:nvGraphicFramePr>
        <p:xfrm>
          <a:off x="9745247" y="3558571"/>
          <a:ext cx="2076450" cy="148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23906844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4566160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Franklin Gothic Medium Cond" panose="020B0606030402020204" pitchFamily="34" charset="0"/>
                        </a:rPr>
                        <a:t>Top 3 Under Allocated Staff</a:t>
                      </a:r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8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Monika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03hrs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4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Simon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08hrs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09hrs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960202"/>
                  </a:ext>
                </a:extLst>
              </a:tr>
            </a:tbl>
          </a:graphicData>
        </a:graphic>
      </p:graphicFrame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5E66A98B-A69E-CCD5-8A34-0242518566DF}"/>
              </a:ext>
            </a:extLst>
          </p:cNvPr>
          <p:cNvGraphicFramePr>
            <a:graphicFrameLocks noGrp="1"/>
          </p:cNvGraphicFramePr>
          <p:nvPr/>
        </p:nvGraphicFramePr>
        <p:xfrm>
          <a:off x="9748570" y="5254623"/>
          <a:ext cx="2073275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3796866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305962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Top 3 Over 40 Hours Staff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Zi Ping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1000+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55hrs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Yu Xiang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45hrs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54077"/>
                  </a:ext>
                </a:extLst>
              </a:tr>
            </a:tbl>
          </a:graphicData>
        </a:graphic>
      </p:graphicFrame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2C181F-24D3-BEE1-15A1-3BF648420A60}"/>
              </a:ext>
            </a:extLst>
          </p:cNvPr>
          <p:cNvSpPr/>
          <p:nvPr/>
        </p:nvSpPr>
        <p:spPr>
          <a:xfrm>
            <a:off x="11039476" y="3387978"/>
            <a:ext cx="782222" cy="170593"/>
          </a:xfrm>
          <a:prstGeom prst="rect">
            <a:avLst/>
          </a:prstGeom>
          <a:solidFill>
            <a:srgbClr val="808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4F0D7E8-95E6-B042-8783-A17794F3670E}"/>
              </a:ext>
            </a:extLst>
          </p:cNvPr>
          <p:cNvSpPr/>
          <p:nvPr/>
        </p:nvSpPr>
        <p:spPr>
          <a:xfrm>
            <a:off x="11039339" y="5082524"/>
            <a:ext cx="782222" cy="170593"/>
          </a:xfrm>
          <a:prstGeom prst="rect">
            <a:avLst/>
          </a:prstGeom>
          <a:solidFill>
            <a:srgbClr val="996633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9F1BF-E6F3-9880-EA2B-472566CF297E}"/>
              </a:ext>
            </a:extLst>
          </p:cNvPr>
          <p:cNvSpPr txBox="1"/>
          <p:nvPr/>
        </p:nvSpPr>
        <p:spPr>
          <a:xfrm>
            <a:off x="434166" y="98649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Home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9067B-CACD-95F0-212D-BA8DDB12E689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Today’s Date is: </a:t>
            </a:r>
            <a:b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5B0006-CB69-BBBD-A4B3-F35B159C3AFD}"/>
              </a:ext>
            </a:extLst>
          </p:cNvPr>
          <p:cNvSpPr/>
          <p:nvPr/>
        </p:nvSpPr>
        <p:spPr>
          <a:xfrm>
            <a:off x="9321455" y="964291"/>
            <a:ext cx="761748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53BCF-A8F4-AC46-A22B-3A705585159D}"/>
              </a:ext>
            </a:extLst>
          </p:cNvPr>
          <p:cNvSpPr/>
          <p:nvPr/>
        </p:nvSpPr>
        <p:spPr>
          <a:xfrm>
            <a:off x="10729699" y="934080"/>
            <a:ext cx="761748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E32A89-3C46-1B54-3176-1DD97996A343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6" name="TextBox 35">
            <a:hlinkClick r:id="rId6" action="ppaction://hlinksldjump"/>
            <a:extLst>
              <a:ext uri="{FF2B5EF4-FFF2-40B4-BE49-F238E27FC236}">
                <a16:creationId xmlns:a16="http://schemas.microsoft.com/office/drawing/2014/main" id="{66CD7EED-CE29-E4E1-5E1F-6407CBF600C6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8" name="Rectangle 37">
            <a:hlinkClick r:id="rId7" action="ppaction://hlinksldjump"/>
            <a:extLst>
              <a:ext uri="{FF2B5EF4-FFF2-40B4-BE49-F238E27FC236}">
                <a16:creationId xmlns:a16="http://schemas.microsoft.com/office/drawing/2014/main" id="{C767F3C7-63FC-4D5A-9CB2-E6F9A64A6781}"/>
              </a:ext>
            </a:extLst>
          </p:cNvPr>
          <p:cNvSpPr/>
          <p:nvPr/>
        </p:nvSpPr>
        <p:spPr>
          <a:xfrm>
            <a:off x="11032349" y="3360193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hlinkClick r:id="rId8" action="ppaction://hlinksldjump"/>
            <a:extLst>
              <a:ext uri="{FF2B5EF4-FFF2-40B4-BE49-F238E27FC236}">
                <a16:creationId xmlns:a16="http://schemas.microsoft.com/office/drawing/2014/main" id="{F36CF52A-C9FC-8C76-43A6-41BAB5633546}"/>
              </a:ext>
            </a:extLst>
          </p:cNvPr>
          <p:cNvSpPr/>
          <p:nvPr/>
        </p:nvSpPr>
        <p:spPr>
          <a:xfrm>
            <a:off x="11002591" y="5078386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hlinkClick r:id="rId9" action="ppaction://hlinksldjump"/>
            <a:extLst>
              <a:ext uri="{FF2B5EF4-FFF2-40B4-BE49-F238E27FC236}">
                <a16:creationId xmlns:a16="http://schemas.microsoft.com/office/drawing/2014/main" id="{A252E23C-850C-0468-CDF6-5C7547657C87}"/>
              </a:ext>
            </a:extLst>
          </p:cNvPr>
          <p:cNvSpPr/>
          <p:nvPr/>
        </p:nvSpPr>
        <p:spPr>
          <a:xfrm>
            <a:off x="4964548" y="941127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hlinkClick r:id="rId10" action="ppaction://hlinksldjump"/>
            <a:extLst>
              <a:ext uri="{FF2B5EF4-FFF2-40B4-BE49-F238E27FC236}">
                <a16:creationId xmlns:a16="http://schemas.microsoft.com/office/drawing/2014/main" id="{9DBC2554-27CA-5D6C-1B11-3BC71A95FCE0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Allocation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6C0174-B65A-E0CA-2DB5-95BA6FB94387}"/>
              </a:ext>
            </a:extLst>
          </p:cNvPr>
          <p:cNvSpPr txBox="1"/>
          <p:nvPr/>
        </p:nvSpPr>
        <p:spPr>
          <a:xfrm>
            <a:off x="8957808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4" name="Graphic 53" descr="Chevron arrows with solid fill">
            <a:extLst>
              <a:ext uri="{FF2B5EF4-FFF2-40B4-BE49-F238E27FC236}">
                <a16:creationId xmlns:a16="http://schemas.microsoft.com/office/drawing/2014/main" id="{48A00241-9742-23CF-4DC3-6400D7433B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60836" y="3497821"/>
            <a:ext cx="437368" cy="461665"/>
          </a:xfrm>
          <a:prstGeom prst="rect">
            <a:avLst/>
          </a:prstGeom>
        </p:spPr>
      </p:pic>
      <p:pic>
        <p:nvPicPr>
          <p:cNvPr id="63" name="Graphic 62" descr="Chevron arrows with solid fill">
            <a:extLst>
              <a:ext uri="{FF2B5EF4-FFF2-40B4-BE49-F238E27FC236}">
                <a16:creationId xmlns:a16="http://schemas.microsoft.com/office/drawing/2014/main" id="{6A206F9D-3BB1-690E-656E-2D7359E92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156566" y="3495780"/>
            <a:ext cx="437368" cy="46166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EBA572B-F29E-6EFB-8601-B0AB6F3E980E}"/>
              </a:ext>
            </a:extLst>
          </p:cNvPr>
          <p:cNvSpPr txBox="1"/>
          <p:nvPr/>
        </p:nvSpPr>
        <p:spPr>
          <a:xfrm>
            <a:off x="-31365" y="3879852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Prev.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4FDA51-6DB3-870D-E040-CEB5AB333C32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7" name="Rectangle 66">
            <a:hlinkClick r:id="rId13" action="ppaction://hlinksldjump"/>
            <a:extLst>
              <a:ext uri="{FF2B5EF4-FFF2-40B4-BE49-F238E27FC236}">
                <a16:creationId xmlns:a16="http://schemas.microsoft.com/office/drawing/2014/main" id="{A75A2388-7B7C-E4B2-4EF5-8C563DB523A2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64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2E3050-C41D-048E-F270-F0211C7B832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Today’s Date is: </a:t>
            </a:r>
            <a:b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7553CB-CB4F-83AC-A4A9-3380B48DFE76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87C35E-6CFA-78AF-40B0-619F50DD49CC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110950-5195-2B5F-AFB7-3F1921F0DD5F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4537F4-BF18-C6DD-7877-AB4645B6D037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A2E70A4-C693-07ED-58F4-B07E824BFD00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28" name="Table 1028">
            <a:extLst>
              <a:ext uri="{FF2B5EF4-FFF2-40B4-BE49-F238E27FC236}">
                <a16:creationId xmlns:a16="http://schemas.microsoft.com/office/drawing/2014/main" id="{F7C15588-414F-9E81-A6F9-47709648C45E}"/>
              </a:ext>
            </a:extLst>
          </p:cNvPr>
          <p:cNvGraphicFramePr>
            <a:graphicFrameLocks noGrp="1"/>
          </p:cNvGraphicFramePr>
          <p:nvPr/>
        </p:nvGraphicFramePr>
        <p:xfrm>
          <a:off x="9745247" y="3558571"/>
          <a:ext cx="2076450" cy="148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23906844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4566160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Franklin Gothic Medium Cond" panose="020B0606030402020204" pitchFamily="34" charset="0"/>
                        </a:rPr>
                        <a:t>Top 3 Under Allocated Staff</a:t>
                      </a:r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8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Monika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03hrs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4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Simon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08hrs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09hrs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960202"/>
                  </a:ext>
                </a:extLst>
              </a:tr>
            </a:tbl>
          </a:graphicData>
        </a:graphic>
      </p:graphicFrame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5E66A98B-A69E-CCD5-8A34-0242518566DF}"/>
              </a:ext>
            </a:extLst>
          </p:cNvPr>
          <p:cNvGraphicFramePr>
            <a:graphicFrameLocks noGrp="1"/>
          </p:cNvGraphicFramePr>
          <p:nvPr/>
        </p:nvGraphicFramePr>
        <p:xfrm>
          <a:off x="9748570" y="5254623"/>
          <a:ext cx="2073275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3796866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305962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Top 3 Over 40 Hours Staff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Zi Ping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1000+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85hrs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Yu Xiang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60hrs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54077"/>
                  </a:ext>
                </a:extLst>
              </a:tr>
            </a:tbl>
          </a:graphicData>
        </a:graphic>
      </p:graphicFrame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2C181F-24D3-BEE1-15A1-3BF648420A60}"/>
              </a:ext>
            </a:extLst>
          </p:cNvPr>
          <p:cNvSpPr/>
          <p:nvPr/>
        </p:nvSpPr>
        <p:spPr>
          <a:xfrm>
            <a:off x="11039476" y="3387978"/>
            <a:ext cx="782222" cy="170593"/>
          </a:xfrm>
          <a:prstGeom prst="rect">
            <a:avLst/>
          </a:prstGeom>
          <a:solidFill>
            <a:srgbClr val="808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4F0D7E8-95E6-B042-8783-A17794F3670E}"/>
              </a:ext>
            </a:extLst>
          </p:cNvPr>
          <p:cNvSpPr/>
          <p:nvPr/>
        </p:nvSpPr>
        <p:spPr>
          <a:xfrm>
            <a:off x="11039339" y="5082524"/>
            <a:ext cx="782222" cy="170593"/>
          </a:xfrm>
          <a:prstGeom prst="rect">
            <a:avLst/>
          </a:prstGeom>
          <a:solidFill>
            <a:srgbClr val="996633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2107C2D-905F-285B-1EBF-A9970B84A585}"/>
              </a:ext>
            </a:extLst>
          </p:cNvPr>
          <p:cNvSpPr txBox="1"/>
          <p:nvPr/>
        </p:nvSpPr>
        <p:spPr>
          <a:xfrm>
            <a:off x="3334878" y="1000354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287D24-0A9C-3303-DA7E-71D62DCDAFAA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Allocation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94" name="Table 70">
            <a:extLst>
              <a:ext uri="{FF2B5EF4-FFF2-40B4-BE49-F238E27FC236}">
                <a16:creationId xmlns:a16="http://schemas.microsoft.com/office/drawing/2014/main" id="{09309433-81B2-789A-1E04-9F3B818D3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04123"/>
              </p:ext>
            </p:extLst>
          </p:nvPr>
        </p:nvGraphicFramePr>
        <p:xfrm>
          <a:off x="190500" y="1573137"/>
          <a:ext cx="9430717" cy="4876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975340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Vivek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Wei Han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Monika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 dirty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Darren</a:t>
                      </a:r>
                      <a:endParaRPr lang="en-SG" sz="1400" b="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Peter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Samuel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Gaindy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Laura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Adam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6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Adwin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Claire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Julius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Hao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Ray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James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Jacky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8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Engine Driver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Frank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Ken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Sanjay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Train Conductor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David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Kira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344619CE-2956-CEB8-75AF-CF4D59F88D88}"/>
              </a:ext>
            </a:extLst>
          </p:cNvPr>
          <p:cNvGrpSpPr/>
          <p:nvPr/>
        </p:nvGrpSpPr>
        <p:grpSpPr>
          <a:xfrm>
            <a:off x="5200184" y="2437635"/>
            <a:ext cx="672778" cy="217347"/>
            <a:chOff x="1349339" y="2483775"/>
            <a:chExt cx="1053102" cy="222608"/>
          </a:xfrm>
        </p:grpSpPr>
        <p:sp>
          <p:nvSpPr>
            <p:cNvPr id="1096" name="Rectangle 1095">
              <a:hlinkClick r:id="rId6" action="ppaction://hlinksldjump"/>
              <a:extLst>
                <a:ext uri="{FF2B5EF4-FFF2-40B4-BE49-F238E27FC236}">
                  <a16:creationId xmlns:a16="http://schemas.microsoft.com/office/drawing/2014/main" id="{578007F0-5734-A9A2-CCF2-347C58DB5006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7" name="Isosceles Triangle 1096">
              <a:extLst>
                <a:ext uri="{FF2B5EF4-FFF2-40B4-BE49-F238E27FC236}">
                  <a16:creationId xmlns:a16="http://schemas.microsoft.com/office/drawing/2014/main" id="{4E1CD782-43BB-B632-7CF8-FF87B9C01CDF}"/>
                </a:ext>
              </a:extLst>
            </p:cNvPr>
            <p:cNvSpPr/>
            <p:nvPr/>
          </p:nvSpPr>
          <p:spPr>
            <a:xfrm rot="10800000">
              <a:off x="2148979" y="2535144"/>
              <a:ext cx="223117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0535A342-27E3-6CA4-6AB5-A1ABEC25E447}"/>
              </a:ext>
            </a:extLst>
          </p:cNvPr>
          <p:cNvGrpSpPr/>
          <p:nvPr/>
        </p:nvGrpSpPr>
        <p:grpSpPr>
          <a:xfrm>
            <a:off x="7911164" y="4292838"/>
            <a:ext cx="672778" cy="217347"/>
            <a:chOff x="7911164" y="4292838"/>
            <a:chExt cx="672778" cy="217347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82E7712-84D0-A912-610B-D5BC65403BF6}"/>
                </a:ext>
              </a:extLst>
            </p:cNvPr>
            <p:cNvSpPr/>
            <p:nvPr/>
          </p:nvSpPr>
          <p:spPr>
            <a:xfrm>
              <a:off x="7911164" y="4292838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4" name="Isosceles Triangle 1103">
              <a:extLst>
                <a:ext uri="{FF2B5EF4-FFF2-40B4-BE49-F238E27FC236}">
                  <a16:creationId xmlns:a16="http://schemas.microsoft.com/office/drawing/2014/main" id="{ED61A5DF-3594-0F79-D618-8CBC061E213F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66C4698-77B6-1F9B-4594-B4B9F11AC927}"/>
              </a:ext>
            </a:extLst>
          </p:cNvPr>
          <p:cNvGrpSpPr/>
          <p:nvPr/>
        </p:nvGrpSpPr>
        <p:grpSpPr>
          <a:xfrm>
            <a:off x="7911164" y="3544365"/>
            <a:ext cx="672778" cy="217347"/>
            <a:chOff x="7911164" y="4292838"/>
            <a:chExt cx="672778" cy="217347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EAC34835-328D-75A9-A238-E11E345BFD56}"/>
                </a:ext>
              </a:extLst>
            </p:cNvPr>
            <p:cNvSpPr/>
            <p:nvPr/>
          </p:nvSpPr>
          <p:spPr>
            <a:xfrm>
              <a:off x="7911164" y="4292838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565C851A-8EA6-994C-2B44-4710AEFB7F78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FB02BB87-907C-22BE-BFB0-36449E554F2C}"/>
              </a:ext>
            </a:extLst>
          </p:cNvPr>
          <p:cNvGrpSpPr/>
          <p:nvPr/>
        </p:nvGrpSpPr>
        <p:grpSpPr>
          <a:xfrm>
            <a:off x="7029703" y="3173519"/>
            <a:ext cx="676868" cy="217347"/>
            <a:chOff x="7887688" y="4281352"/>
            <a:chExt cx="676868" cy="217347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6DBF3F4E-124B-C005-201F-40521A560156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4" name="Isosceles Triangle 1113">
              <a:extLst>
                <a:ext uri="{FF2B5EF4-FFF2-40B4-BE49-F238E27FC236}">
                  <a16:creationId xmlns:a16="http://schemas.microsoft.com/office/drawing/2014/main" id="{D9D9FB85-BDB4-ACDE-112D-26BACBF0C199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95DD8024-5AD5-E301-F98E-BD775CC6E867}"/>
              </a:ext>
            </a:extLst>
          </p:cNvPr>
          <p:cNvGrpSpPr/>
          <p:nvPr/>
        </p:nvGrpSpPr>
        <p:grpSpPr>
          <a:xfrm>
            <a:off x="4311941" y="4283528"/>
            <a:ext cx="676868" cy="217347"/>
            <a:chOff x="7887688" y="4281352"/>
            <a:chExt cx="676868" cy="217347"/>
          </a:xfrm>
        </p:grpSpPr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9810F2D6-7154-4A1E-D1C4-7ED92063A908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7" name="Isosceles Triangle 1116">
              <a:extLst>
                <a:ext uri="{FF2B5EF4-FFF2-40B4-BE49-F238E27FC236}">
                  <a16:creationId xmlns:a16="http://schemas.microsoft.com/office/drawing/2014/main" id="{6659FCF3-BA4C-F21B-70D0-003B67D67E61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F2B41138-DAC1-BA95-978E-A73139FD77FE}"/>
              </a:ext>
            </a:extLst>
          </p:cNvPr>
          <p:cNvGrpSpPr/>
          <p:nvPr/>
        </p:nvGrpSpPr>
        <p:grpSpPr>
          <a:xfrm>
            <a:off x="3412598" y="4660215"/>
            <a:ext cx="676868" cy="217347"/>
            <a:chOff x="7887688" y="4281352"/>
            <a:chExt cx="676868" cy="217347"/>
          </a:xfrm>
        </p:grpSpPr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047BA597-7181-3EFF-6942-3B55EB908DD2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0" name="Isosceles Triangle 1119">
              <a:extLst>
                <a:ext uri="{FF2B5EF4-FFF2-40B4-BE49-F238E27FC236}">
                  <a16:creationId xmlns:a16="http://schemas.microsoft.com/office/drawing/2014/main" id="{5ED5E807-FFFA-88C3-C22A-25C353C9C813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3B91B0BD-C4BB-43BC-BB10-720EB204D922}"/>
              </a:ext>
            </a:extLst>
          </p:cNvPr>
          <p:cNvGrpSpPr/>
          <p:nvPr/>
        </p:nvGrpSpPr>
        <p:grpSpPr>
          <a:xfrm>
            <a:off x="8855631" y="5778956"/>
            <a:ext cx="676868" cy="217347"/>
            <a:chOff x="7887688" y="4281352"/>
            <a:chExt cx="676868" cy="217347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8C341822-931F-05BE-2343-20B4FB7858D5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3" name="Isosceles Triangle 1122">
              <a:extLst>
                <a:ext uri="{FF2B5EF4-FFF2-40B4-BE49-F238E27FC236}">
                  <a16:creationId xmlns:a16="http://schemas.microsoft.com/office/drawing/2014/main" id="{8B979CB2-3B4C-6F08-4879-1C3ECC339FC8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3946D9FA-A9D2-B868-7AC0-E9664779EB4D}"/>
              </a:ext>
            </a:extLst>
          </p:cNvPr>
          <p:cNvSpPr/>
          <p:nvPr/>
        </p:nvSpPr>
        <p:spPr>
          <a:xfrm rot="5400000">
            <a:off x="9425841" y="392591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B5187E82-6C28-7B0B-9D1A-E1B560DC785B}"/>
              </a:ext>
            </a:extLst>
          </p:cNvPr>
          <p:cNvSpPr/>
          <p:nvPr/>
        </p:nvSpPr>
        <p:spPr>
          <a:xfrm>
            <a:off x="12036003" y="160530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74C8-2F75-664F-B949-8833F52E262C}"/>
              </a:ext>
            </a:extLst>
          </p:cNvPr>
          <p:cNvSpPr/>
          <p:nvPr/>
        </p:nvSpPr>
        <p:spPr>
          <a:xfrm>
            <a:off x="6131168" y="3544409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5B82494-85F0-60A5-0773-6346AA230555}"/>
              </a:ext>
            </a:extLst>
          </p:cNvPr>
          <p:cNvSpPr/>
          <p:nvPr/>
        </p:nvSpPr>
        <p:spPr>
          <a:xfrm rot="10800000">
            <a:off x="6665497" y="3606050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140-87F4-E889-E2D8-036B985A7BB5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13613D89-F338-7225-F91E-4E78B1395EA0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38820-A81A-AC6F-33BF-1CE1899650FA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hlinkClick r:id="rId8" action="ppaction://hlinksldjump"/>
            <a:extLst>
              <a:ext uri="{FF2B5EF4-FFF2-40B4-BE49-F238E27FC236}">
                <a16:creationId xmlns:a16="http://schemas.microsoft.com/office/drawing/2014/main" id="{8C6470C8-FF0A-1D22-A334-E252CE5ABD69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6BCA6B5B-62F0-2658-A345-112FC53479CD}"/>
              </a:ext>
            </a:extLst>
          </p:cNvPr>
          <p:cNvSpPr/>
          <p:nvPr/>
        </p:nvSpPr>
        <p:spPr>
          <a:xfrm>
            <a:off x="11032349" y="3360193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3373ADA1-F214-CF1C-5897-695E9C513061}"/>
              </a:ext>
            </a:extLst>
          </p:cNvPr>
          <p:cNvSpPr/>
          <p:nvPr/>
        </p:nvSpPr>
        <p:spPr>
          <a:xfrm>
            <a:off x="11002591" y="5078386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08A85A0F-72F6-0A16-9739-9515C707F8C2}"/>
              </a:ext>
            </a:extLst>
          </p:cNvPr>
          <p:cNvSpPr/>
          <p:nvPr/>
        </p:nvSpPr>
        <p:spPr>
          <a:xfrm>
            <a:off x="4914098" y="971832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id="{173F3159-2B64-116A-57B9-5022F3EE7C70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01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51AE29E-08DB-AEC3-AEED-EC6BF9D1F8C0}"/>
              </a:ext>
            </a:extLst>
          </p:cNvPr>
          <p:cNvSpPr/>
          <p:nvPr/>
        </p:nvSpPr>
        <p:spPr>
          <a:xfrm>
            <a:off x="-2" y="-112143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Today’s Date is: </a:t>
            </a:r>
            <a:b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4</a:t>
            </a:r>
            <a:endParaRPr lang="en-US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7553CB-CB4F-83AC-A4A9-3380B48DFE76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87C35E-6CFA-78AF-40B0-619F50DD49CC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110950-5195-2B5F-AFB7-3F1921F0DD5F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4537F4-BF18-C6DD-7877-AB4645B6D037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A2E70A4-C693-07ED-58F4-B07E824BFD00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28" name="Table 1028">
            <a:extLst>
              <a:ext uri="{FF2B5EF4-FFF2-40B4-BE49-F238E27FC236}">
                <a16:creationId xmlns:a16="http://schemas.microsoft.com/office/drawing/2014/main" id="{F7C15588-414F-9E81-A6F9-47709648C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54570"/>
              </p:ext>
            </p:extLst>
          </p:nvPr>
        </p:nvGraphicFramePr>
        <p:xfrm>
          <a:off x="9745247" y="3558571"/>
          <a:ext cx="2076450" cy="148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23906844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4566160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Franklin Gothic Medium Cond" panose="020B0606030402020204" pitchFamily="34" charset="0"/>
                        </a:rPr>
                        <a:t>Top 3 Under Allocated Staff</a:t>
                      </a:r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8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Monika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03hrs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4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Simon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08hrs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09hrs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960202"/>
                  </a:ext>
                </a:extLst>
              </a:tr>
            </a:tbl>
          </a:graphicData>
        </a:graphic>
      </p:graphicFrame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5E66A98B-A69E-CCD5-8A34-02425185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50067"/>
              </p:ext>
            </p:extLst>
          </p:nvPr>
        </p:nvGraphicFramePr>
        <p:xfrm>
          <a:off x="9748570" y="5254623"/>
          <a:ext cx="2073275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3796866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305962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Top 3 Over 40 Hours Staff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Zi Ping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1000+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85hrs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Yu Xiang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60hrs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54077"/>
                  </a:ext>
                </a:extLst>
              </a:tr>
            </a:tbl>
          </a:graphicData>
        </a:graphic>
      </p:graphicFrame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2C181F-24D3-BEE1-15A1-3BF648420A60}"/>
              </a:ext>
            </a:extLst>
          </p:cNvPr>
          <p:cNvSpPr/>
          <p:nvPr/>
        </p:nvSpPr>
        <p:spPr>
          <a:xfrm>
            <a:off x="11039476" y="3387978"/>
            <a:ext cx="782222" cy="170593"/>
          </a:xfrm>
          <a:prstGeom prst="rect">
            <a:avLst/>
          </a:prstGeom>
          <a:solidFill>
            <a:srgbClr val="808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4F0D7E8-95E6-B042-8783-A17794F3670E}"/>
              </a:ext>
            </a:extLst>
          </p:cNvPr>
          <p:cNvSpPr/>
          <p:nvPr/>
        </p:nvSpPr>
        <p:spPr>
          <a:xfrm>
            <a:off x="11039339" y="5082524"/>
            <a:ext cx="782222" cy="170593"/>
          </a:xfrm>
          <a:prstGeom prst="rect">
            <a:avLst/>
          </a:prstGeom>
          <a:solidFill>
            <a:srgbClr val="996633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2107C2D-905F-285B-1EBF-A9970B84A585}"/>
              </a:ext>
            </a:extLst>
          </p:cNvPr>
          <p:cNvSpPr txBox="1"/>
          <p:nvPr/>
        </p:nvSpPr>
        <p:spPr>
          <a:xfrm>
            <a:off x="3334878" y="1000354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287D24-0A9C-3303-DA7E-71D62DCDAFAA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Allocation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94" name="Table 70">
            <a:extLst>
              <a:ext uri="{FF2B5EF4-FFF2-40B4-BE49-F238E27FC236}">
                <a16:creationId xmlns:a16="http://schemas.microsoft.com/office/drawing/2014/main" id="{09309433-81B2-789A-1E04-9F3B818D3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8881"/>
              </p:ext>
            </p:extLst>
          </p:nvPr>
        </p:nvGraphicFramePr>
        <p:xfrm>
          <a:off x="190500" y="1573137"/>
          <a:ext cx="9430717" cy="4876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975340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Vivek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Wei Han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Monika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Darren</a:t>
                      </a:r>
                      <a:endParaRPr lang="en-SG" sz="1400" b="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Peter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Samuel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Gaindy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Laura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Adam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6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Adwin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Claire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Julius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Hao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Ray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James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Jacky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8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Engine Driver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Frank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Ken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Sanjay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Train Conductor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David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Kira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344619CE-2956-CEB8-75AF-CF4D59F88D88}"/>
              </a:ext>
            </a:extLst>
          </p:cNvPr>
          <p:cNvGrpSpPr/>
          <p:nvPr/>
        </p:nvGrpSpPr>
        <p:grpSpPr>
          <a:xfrm>
            <a:off x="5200184" y="2437635"/>
            <a:ext cx="672778" cy="217347"/>
            <a:chOff x="1349339" y="2483775"/>
            <a:chExt cx="1053102" cy="222608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578007F0-5734-A9A2-CCF2-347C58DB5006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7" name="Isosceles Triangle 1096">
              <a:extLst>
                <a:ext uri="{FF2B5EF4-FFF2-40B4-BE49-F238E27FC236}">
                  <a16:creationId xmlns:a16="http://schemas.microsoft.com/office/drawing/2014/main" id="{4E1CD782-43BB-B632-7CF8-FF87B9C01CDF}"/>
                </a:ext>
              </a:extLst>
            </p:cNvPr>
            <p:cNvSpPr/>
            <p:nvPr/>
          </p:nvSpPr>
          <p:spPr>
            <a:xfrm rot="10800000">
              <a:off x="2148979" y="2535144"/>
              <a:ext cx="223117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E831616-AAFA-2FDC-6885-02B508C8C16E}"/>
              </a:ext>
            </a:extLst>
          </p:cNvPr>
          <p:cNvSpPr/>
          <p:nvPr/>
        </p:nvSpPr>
        <p:spPr>
          <a:xfrm>
            <a:off x="5182818" y="2668904"/>
            <a:ext cx="1710293" cy="1571028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8C841873-4C44-D56D-6FCA-4BA339547425}"/>
              </a:ext>
            </a:extLst>
          </p:cNvPr>
          <p:cNvSpPr/>
          <p:nvPr/>
        </p:nvSpPr>
        <p:spPr>
          <a:xfrm rot="5400000">
            <a:off x="6062399" y="3400595"/>
            <a:ext cx="1539397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B28EB883-32FF-6F60-3E73-F7BB82C09A4F}"/>
              </a:ext>
            </a:extLst>
          </p:cNvPr>
          <p:cNvSpPr/>
          <p:nvPr/>
        </p:nvSpPr>
        <p:spPr>
          <a:xfrm>
            <a:off x="6779711" y="2683283"/>
            <a:ext cx="104775" cy="5282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A589D3B2-227C-34F6-234F-05FDEA0DA8BD}"/>
              </a:ext>
            </a:extLst>
          </p:cNvPr>
          <p:cNvSpPr txBox="1"/>
          <p:nvPr/>
        </p:nvSpPr>
        <p:spPr>
          <a:xfrm>
            <a:off x="5151509" y="2470234"/>
            <a:ext cx="103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Monika</a:t>
            </a:r>
            <a:b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Francis</a:t>
            </a:r>
            <a:b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Sally</a:t>
            </a:r>
            <a:b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Dylan</a:t>
            </a:r>
            <a:b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Chris</a:t>
            </a:r>
            <a:b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Jerry</a:t>
            </a:r>
            <a:b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Mark</a:t>
            </a:r>
            <a:b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</a:b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0535A342-27E3-6CA4-6AB5-A1ABEC25E447}"/>
              </a:ext>
            </a:extLst>
          </p:cNvPr>
          <p:cNvGrpSpPr/>
          <p:nvPr/>
        </p:nvGrpSpPr>
        <p:grpSpPr>
          <a:xfrm>
            <a:off x="7911164" y="4292838"/>
            <a:ext cx="672778" cy="217347"/>
            <a:chOff x="7911164" y="4292838"/>
            <a:chExt cx="672778" cy="217347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82E7712-84D0-A912-610B-D5BC65403BF6}"/>
                </a:ext>
              </a:extLst>
            </p:cNvPr>
            <p:cNvSpPr/>
            <p:nvPr/>
          </p:nvSpPr>
          <p:spPr>
            <a:xfrm>
              <a:off x="7911164" y="4292838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4" name="Isosceles Triangle 1103">
              <a:extLst>
                <a:ext uri="{FF2B5EF4-FFF2-40B4-BE49-F238E27FC236}">
                  <a16:creationId xmlns:a16="http://schemas.microsoft.com/office/drawing/2014/main" id="{ED61A5DF-3594-0F79-D618-8CBC061E213F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66C4698-77B6-1F9B-4594-B4B9F11AC927}"/>
              </a:ext>
            </a:extLst>
          </p:cNvPr>
          <p:cNvGrpSpPr/>
          <p:nvPr/>
        </p:nvGrpSpPr>
        <p:grpSpPr>
          <a:xfrm>
            <a:off x="7911164" y="3544365"/>
            <a:ext cx="672778" cy="217347"/>
            <a:chOff x="7911164" y="4292838"/>
            <a:chExt cx="672778" cy="217347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EAC34835-328D-75A9-A238-E11E345BFD56}"/>
                </a:ext>
              </a:extLst>
            </p:cNvPr>
            <p:cNvSpPr/>
            <p:nvPr/>
          </p:nvSpPr>
          <p:spPr>
            <a:xfrm>
              <a:off x="7911164" y="4292838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565C851A-8EA6-994C-2B44-4710AEFB7F78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FB02BB87-907C-22BE-BFB0-36449E554F2C}"/>
              </a:ext>
            </a:extLst>
          </p:cNvPr>
          <p:cNvGrpSpPr/>
          <p:nvPr/>
        </p:nvGrpSpPr>
        <p:grpSpPr>
          <a:xfrm>
            <a:off x="7029703" y="3173519"/>
            <a:ext cx="676868" cy="217347"/>
            <a:chOff x="7887688" y="4281352"/>
            <a:chExt cx="676868" cy="217347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6DBF3F4E-124B-C005-201F-40521A560156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4" name="Isosceles Triangle 1113">
              <a:extLst>
                <a:ext uri="{FF2B5EF4-FFF2-40B4-BE49-F238E27FC236}">
                  <a16:creationId xmlns:a16="http://schemas.microsoft.com/office/drawing/2014/main" id="{D9D9FB85-BDB4-ACDE-112D-26BACBF0C199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95DD8024-5AD5-E301-F98E-BD775CC6E867}"/>
              </a:ext>
            </a:extLst>
          </p:cNvPr>
          <p:cNvGrpSpPr/>
          <p:nvPr/>
        </p:nvGrpSpPr>
        <p:grpSpPr>
          <a:xfrm>
            <a:off x="4311941" y="4283528"/>
            <a:ext cx="676868" cy="217347"/>
            <a:chOff x="7887688" y="4281352"/>
            <a:chExt cx="676868" cy="217347"/>
          </a:xfrm>
        </p:grpSpPr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9810F2D6-7154-4A1E-D1C4-7ED92063A908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7" name="Isosceles Triangle 1116">
              <a:extLst>
                <a:ext uri="{FF2B5EF4-FFF2-40B4-BE49-F238E27FC236}">
                  <a16:creationId xmlns:a16="http://schemas.microsoft.com/office/drawing/2014/main" id="{6659FCF3-BA4C-F21B-70D0-003B67D67E61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F2B41138-DAC1-BA95-978E-A73139FD77FE}"/>
              </a:ext>
            </a:extLst>
          </p:cNvPr>
          <p:cNvGrpSpPr/>
          <p:nvPr/>
        </p:nvGrpSpPr>
        <p:grpSpPr>
          <a:xfrm>
            <a:off x="3412598" y="4660215"/>
            <a:ext cx="676868" cy="217347"/>
            <a:chOff x="7887688" y="4281352"/>
            <a:chExt cx="676868" cy="217347"/>
          </a:xfrm>
        </p:grpSpPr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047BA597-7181-3EFF-6942-3B55EB908DD2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0" name="Isosceles Triangle 1119">
              <a:extLst>
                <a:ext uri="{FF2B5EF4-FFF2-40B4-BE49-F238E27FC236}">
                  <a16:creationId xmlns:a16="http://schemas.microsoft.com/office/drawing/2014/main" id="{5ED5E807-FFFA-88C3-C22A-25C353C9C813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3B91B0BD-C4BB-43BC-BB10-720EB204D922}"/>
              </a:ext>
            </a:extLst>
          </p:cNvPr>
          <p:cNvGrpSpPr/>
          <p:nvPr/>
        </p:nvGrpSpPr>
        <p:grpSpPr>
          <a:xfrm>
            <a:off x="8855631" y="5778956"/>
            <a:ext cx="676868" cy="217347"/>
            <a:chOff x="7887688" y="4281352"/>
            <a:chExt cx="676868" cy="217347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8C341822-931F-05BE-2343-20B4FB7858D5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3" name="Isosceles Triangle 1122">
              <a:extLst>
                <a:ext uri="{FF2B5EF4-FFF2-40B4-BE49-F238E27FC236}">
                  <a16:creationId xmlns:a16="http://schemas.microsoft.com/office/drawing/2014/main" id="{8B979CB2-3B4C-6F08-4879-1C3ECC339FC8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3946D9FA-A9D2-B868-7AC0-E9664779EB4D}"/>
              </a:ext>
            </a:extLst>
          </p:cNvPr>
          <p:cNvSpPr/>
          <p:nvPr/>
        </p:nvSpPr>
        <p:spPr>
          <a:xfrm rot="5400000">
            <a:off x="9425841" y="392591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B5187E82-6C28-7B0B-9D1A-E1B560DC785B}"/>
              </a:ext>
            </a:extLst>
          </p:cNvPr>
          <p:cNvSpPr/>
          <p:nvPr/>
        </p:nvSpPr>
        <p:spPr>
          <a:xfrm>
            <a:off x="12036003" y="160530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E2AE0-6A2F-6AC4-99D2-68BBDB05C2FF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93B955E3-DD8A-D5A2-F31E-22ACD9107742}"/>
              </a:ext>
            </a:extLst>
          </p:cNvPr>
          <p:cNvSpPr txBox="1"/>
          <p:nvPr/>
        </p:nvSpPr>
        <p:spPr>
          <a:xfrm>
            <a:off x="5200183" y="2380973"/>
            <a:ext cx="699517" cy="287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385D0C67-37AB-475B-18D0-FA59CF31AB20}"/>
              </a:ext>
            </a:extLst>
          </p:cNvPr>
          <p:cNvSpPr txBox="1"/>
          <p:nvPr/>
        </p:nvSpPr>
        <p:spPr>
          <a:xfrm>
            <a:off x="5167759" y="2711645"/>
            <a:ext cx="685817" cy="24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>
            <a:hlinkClick r:id="rId8" action="ppaction://hlinksldjump"/>
            <a:extLst>
              <a:ext uri="{FF2B5EF4-FFF2-40B4-BE49-F238E27FC236}">
                <a16:creationId xmlns:a16="http://schemas.microsoft.com/office/drawing/2014/main" id="{6BF76DAC-E3F8-D719-232E-D3C6F30F603C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A95DC-F168-AE3C-A315-8DD7F390BA4E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hlinkClick r:id="rId9" action="ppaction://hlinksldjump"/>
            <a:extLst>
              <a:ext uri="{FF2B5EF4-FFF2-40B4-BE49-F238E27FC236}">
                <a16:creationId xmlns:a16="http://schemas.microsoft.com/office/drawing/2014/main" id="{55039BED-2B69-2CD2-CF5A-C293B99DE67E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Rectangle 10">
            <a:hlinkClick r:id="rId10" action="ppaction://hlinksldjump"/>
            <a:extLst>
              <a:ext uri="{FF2B5EF4-FFF2-40B4-BE49-F238E27FC236}">
                <a16:creationId xmlns:a16="http://schemas.microsoft.com/office/drawing/2014/main" id="{1D6157A1-8634-65A0-886F-91DC325BCB43}"/>
              </a:ext>
            </a:extLst>
          </p:cNvPr>
          <p:cNvSpPr/>
          <p:nvPr/>
        </p:nvSpPr>
        <p:spPr>
          <a:xfrm>
            <a:off x="11032349" y="3360193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hlinkClick r:id="rId11" action="ppaction://hlinksldjump"/>
            <a:extLst>
              <a:ext uri="{FF2B5EF4-FFF2-40B4-BE49-F238E27FC236}">
                <a16:creationId xmlns:a16="http://schemas.microsoft.com/office/drawing/2014/main" id="{35A3DE42-CE07-3A9F-0985-C4FB7220315B}"/>
              </a:ext>
            </a:extLst>
          </p:cNvPr>
          <p:cNvSpPr/>
          <p:nvPr/>
        </p:nvSpPr>
        <p:spPr>
          <a:xfrm>
            <a:off x="11002591" y="5078386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id="{3CA63EA4-A440-8156-45DE-CF7226C98DCD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id="{1DCEAF3E-843C-7DD1-352B-BA71D7C9DF4F}"/>
              </a:ext>
            </a:extLst>
          </p:cNvPr>
          <p:cNvSpPr/>
          <p:nvPr/>
        </p:nvSpPr>
        <p:spPr>
          <a:xfrm>
            <a:off x="4914098" y="971832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58EB0085-F14F-9307-6933-CF2211140B75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59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71DECC-B7CE-1651-9D5F-9BF4AF01173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Today’s Date is: </a:t>
            </a:r>
            <a:b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7553CB-CB4F-83AC-A4A9-3380B48DFE76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87C35E-6CFA-78AF-40B0-619F50DD49CC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110950-5195-2B5F-AFB7-3F1921F0DD5F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4537F4-BF18-C6DD-7877-AB4645B6D037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A2E70A4-C693-07ED-58F4-B07E824BFD00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28" name="Table 1028">
            <a:extLst>
              <a:ext uri="{FF2B5EF4-FFF2-40B4-BE49-F238E27FC236}">
                <a16:creationId xmlns:a16="http://schemas.microsoft.com/office/drawing/2014/main" id="{F7C15588-414F-9E81-A6F9-47709648C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73661"/>
              </p:ext>
            </p:extLst>
          </p:nvPr>
        </p:nvGraphicFramePr>
        <p:xfrm>
          <a:off x="9745247" y="3558571"/>
          <a:ext cx="2076450" cy="148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23906844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4566160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Franklin Gothic Medium Cond" panose="020B0606030402020204" pitchFamily="34" charset="0"/>
                        </a:rPr>
                        <a:t>Top 3 Under Allocated Staff</a:t>
                      </a:r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8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Simon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08hrs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4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 panose="020B0606030402020204" pitchFamily="34" charset="0"/>
                        </a:rPr>
                        <a:t>09hrs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64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>
                          <a:latin typeface="Franklin Gothic Medium Cond" panose="020B0606030402020204" pitchFamily="34" charset="0"/>
                        </a:rPr>
                        <a:t>Laura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0">
                          <a:latin typeface="Franklin Gothic Medium Cond" panose="020B0606030402020204" pitchFamily="34" charset="0"/>
                        </a:rPr>
                        <a:t>10hrs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465238"/>
                  </a:ext>
                </a:extLst>
              </a:tr>
            </a:tbl>
          </a:graphicData>
        </a:graphic>
      </p:graphicFrame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5E66A98B-A69E-CCD5-8A34-0242518566DF}"/>
              </a:ext>
            </a:extLst>
          </p:cNvPr>
          <p:cNvGraphicFramePr>
            <a:graphicFrameLocks noGrp="1"/>
          </p:cNvGraphicFramePr>
          <p:nvPr/>
        </p:nvGraphicFramePr>
        <p:xfrm>
          <a:off x="9748570" y="5254623"/>
          <a:ext cx="2073275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3796866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5305962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Top 3 Over 40 Hours Staff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Zi Ping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1000+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85hrs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Yu Xiang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Franklin Gothic Medium Cond" panose="020B0606030402020204" pitchFamily="34" charset="0"/>
                        </a:rPr>
                        <a:t>60hrs</a:t>
                      </a:r>
                      <a:endParaRPr lang="en-SG" sz="180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54077"/>
                  </a:ext>
                </a:extLst>
              </a:tr>
            </a:tbl>
          </a:graphicData>
        </a:graphic>
      </p:graphicFrame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2C181F-24D3-BEE1-15A1-3BF648420A60}"/>
              </a:ext>
            </a:extLst>
          </p:cNvPr>
          <p:cNvSpPr/>
          <p:nvPr/>
        </p:nvSpPr>
        <p:spPr>
          <a:xfrm>
            <a:off x="11039476" y="3387978"/>
            <a:ext cx="782222" cy="170593"/>
          </a:xfrm>
          <a:prstGeom prst="rect">
            <a:avLst/>
          </a:prstGeom>
          <a:solidFill>
            <a:srgbClr val="808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4F0D7E8-95E6-B042-8783-A17794F3670E}"/>
              </a:ext>
            </a:extLst>
          </p:cNvPr>
          <p:cNvSpPr/>
          <p:nvPr/>
        </p:nvSpPr>
        <p:spPr>
          <a:xfrm>
            <a:off x="11039339" y="5082524"/>
            <a:ext cx="782222" cy="170593"/>
          </a:xfrm>
          <a:prstGeom prst="rect">
            <a:avLst/>
          </a:prstGeom>
          <a:solidFill>
            <a:srgbClr val="996633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latin typeface="Franklin Gothic Medium Cond" panose="020B0606030402020204" pitchFamily="34" charset="0"/>
              </a:rPr>
              <a:t>Expand</a:t>
            </a:r>
            <a:endParaRPr lang="en-SG" sz="1200" u="sng">
              <a:latin typeface="Franklin Gothic Medium Cond" panose="020B06060304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2107C2D-905F-285B-1EBF-A9970B84A585}"/>
              </a:ext>
            </a:extLst>
          </p:cNvPr>
          <p:cNvSpPr txBox="1"/>
          <p:nvPr/>
        </p:nvSpPr>
        <p:spPr>
          <a:xfrm>
            <a:off x="3334878" y="1000354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287D24-0A9C-3303-DA7E-71D62DCDAFAA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Allocation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94" name="Table 70">
            <a:extLst>
              <a:ext uri="{FF2B5EF4-FFF2-40B4-BE49-F238E27FC236}">
                <a16:creationId xmlns:a16="http://schemas.microsoft.com/office/drawing/2014/main" id="{09309433-81B2-789A-1E04-9F3B818D3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86938"/>
              </p:ext>
            </p:extLst>
          </p:nvPr>
        </p:nvGraphicFramePr>
        <p:xfrm>
          <a:off x="190500" y="1573137"/>
          <a:ext cx="9430717" cy="4876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975340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21/09/2020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Vivek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Wei Han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</a:rPr>
                        <a:t>Gerald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Monika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Monika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Jerry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Mark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Ben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Yu Xiang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Darren</a:t>
                      </a:r>
                      <a:endParaRPr lang="en-SG" sz="1400" b="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Peter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John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</a:rPr>
                        <a:t>Samuel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Lori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Gaindy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Laura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Tom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Adam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6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Adwin</a:t>
                      </a:r>
                      <a:endParaRPr lang="en-SG" sz="1400" b="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Claire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Julius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Hao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Ray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Timothy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Alex</a:t>
                      </a:r>
                      <a:endParaRPr lang="en-SG" sz="1400" kern="1200">
                        <a:solidFill>
                          <a:srgbClr val="0070C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James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Jacky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Eric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8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Engine Driver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Frank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Wesley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Ken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Muthu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Sanjay</a:t>
                      </a:r>
                      <a:endParaRPr lang="en-SG" sz="1400" kern="120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Train Conductor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b="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David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Michael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Kira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Anderson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0535A342-27E3-6CA4-6AB5-A1ABEC25E447}"/>
              </a:ext>
            </a:extLst>
          </p:cNvPr>
          <p:cNvGrpSpPr/>
          <p:nvPr/>
        </p:nvGrpSpPr>
        <p:grpSpPr>
          <a:xfrm>
            <a:off x="7911164" y="4292838"/>
            <a:ext cx="672778" cy="217347"/>
            <a:chOff x="7911164" y="4292838"/>
            <a:chExt cx="672778" cy="217347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82E7712-84D0-A912-610B-D5BC65403BF6}"/>
                </a:ext>
              </a:extLst>
            </p:cNvPr>
            <p:cNvSpPr/>
            <p:nvPr/>
          </p:nvSpPr>
          <p:spPr>
            <a:xfrm>
              <a:off x="7911164" y="4292838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4" name="Isosceles Triangle 1103">
              <a:extLst>
                <a:ext uri="{FF2B5EF4-FFF2-40B4-BE49-F238E27FC236}">
                  <a16:creationId xmlns:a16="http://schemas.microsoft.com/office/drawing/2014/main" id="{ED61A5DF-3594-0F79-D618-8CBC061E213F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66C4698-77B6-1F9B-4594-B4B9F11AC927}"/>
              </a:ext>
            </a:extLst>
          </p:cNvPr>
          <p:cNvGrpSpPr/>
          <p:nvPr/>
        </p:nvGrpSpPr>
        <p:grpSpPr>
          <a:xfrm>
            <a:off x="7911164" y="3544365"/>
            <a:ext cx="672778" cy="217347"/>
            <a:chOff x="7911164" y="4292838"/>
            <a:chExt cx="672778" cy="217347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EAC34835-328D-75A9-A238-E11E345BFD56}"/>
                </a:ext>
              </a:extLst>
            </p:cNvPr>
            <p:cNvSpPr/>
            <p:nvPr/>
          </p:nvSpPr>
          <p:spPr>
            <a:xfrm>
              <a:off x="7911164" y="4292838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565C851A-8EA6-994C-2B44-4710AEFB7F78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FB02BB87-907C-22BE-BFB0-36449E554F2C}"/>
              </a:ext>
            </a:extLst>
          </p:cNvPr>
          <p:cNvGrpSpPr/>
          <p:nvPr/>
        </p:nvGrpSpPr>
        <p:grpSpPr>
          <a:xfrm>
            <a:off x="7029703" y="3173519"/>
            <a:ext cx="676868" cy="217347"/>
            <a:chOff x="7887688" y="4281352"/>
            <a:chExt cx="676868" cy="217347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6DBF3F4E-124B-C005-201F-40521A560156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4" name="Isosceles Triangle 1113">
              <a:extLst>
                <a:ext uri="{FF2B5EF4-FFF2-40B4-BE49-F238E27FC236}">
                  <a16:creationId xmlns:a16="http://schemas.microsoft.com/office/drawing/2014/main" id="{D9D9FB85-BDB4-ACDE-112D-26BACBF0C199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95DD8024-5AD5-E301-F98E-BD775CC6E867}"/>
              </a:ext>
            </a:extLst>
          </p:cNvPr>
          <p:cNvGrpSpPr/>
          <p:nvPr/>
        </p:nvGrpSpPr>
        <p:grpSpPr>
          <a:xfrm>
            <a:off x="4311941" y="4283528"/>
            <a:ext cx="676868" cy="217347"/>
            <a:chOff x="7887688" y="4281352"/>
            <a:chExt cx="676868" cy="217347"/>
          </a:xfrm>
        </p:grpSpPr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9810F2D6-7154-4A1E-D1C4-7ED92063A908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7" name="Isosceles Triangle 1116">
              <a:extLst>
                <a:ext uri="{FF2B5EF4-FFF2-40B4-BE49-F238E27FC236}">
                  <a16:creationId xmlns:a16="http://schemas.microsoft.com/office/drawing/2014/main" id="{6659FCF3-BA4C-F21B-70D0-003B67D67E61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F2B41138-DAC1-BA95-978E-A73139FD77FE}"/>
              </a:ext>
            </a:extLst>
          </p:cNvPr>
          <p:cNvGrpSpPr/>
          <p:nvPr/>
        </p:nvGrpSpPr>
        <p:grpSpPr>
          <a:xfrm>
            <a:off x="3412598" y="4660215"/>
            <a:ext cx="676868" cy="217347"/>
            <a:chOff x="7887688" y="4281352"/>
            <a:chExt cx="676868" cy="217347"/>
          </a:xfrm>
        </p:grpSpPr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047BA597-7181-3EFF-6942-3B55EB908DD2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0" name="Isosceles Triangle 1119">
              <a:extLst>
                <a:ext uri="{FF2B5EF4-FFF2-40B4-BE49-F238E27FC236}">
                  <a16:creationId xmlns:a16="http://schemas.microsoft.com/office/drawing/2014/main" id="{5ED5E807-FFFA-88C3-C22A-25C353C9C813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3B91B0BD-C4BB-43BC-BB10-720EB204D922}"/>
              </a:ext>
            </a:extLst>
          </p:cNvPr>
          <p:cNvGrpSpPr/>
          <p:nvPr/>
        </p:nvGrpSpPr>
        <p:grpSpPr>
          <a:xfrm>
            <a:off x="8855631" y="5778956"/>
            <a:ext cx="676868" cy="217347"/>
            <a:chOff x="7887688" y="4281352"/>
            <a:chExt cx="676868" cy="217347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8C341822-931F-05BE-2343-20B4FB7858D5}"/>
                </a:ext>
              </a:extLst>
            </p:cNvPr>
            <p:cNvSpPr/>
            <p:nvPr/>
          </p:nvSpPr>
          <p:spPr>
            <a:xfrm>
              <a:off x="7887688" y="4281352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3" name="Isosceles Triangle 1122">
              <a:extLst>
                <a:ext uri="{FF2B5EF4-FFF2-40B4-BE49-F238E27FC236}">
                  <a16:creationId xmlns:a16="http://schemas.microsoft.com/office/drawing/2014/main" id="{8B979CB2-3B4C-6F08-4879-1C3ECC339FC8}"/>
                </a:ext>
              </a:extLst>
            </p:cNvPr>
            <p:cNvSpPr/>
            <p:nvPr/>
          </p:nvSpPr>
          <p:spPr>
            <a:xfrm rot="10800000">
              <a:off x="8422017" y="4342993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3946D9FA-A9D2-B868-7AC0-E9664779EB4D}"/>
              </a:ext>
            </a:extLst>
          </p:cNvPr>
          <p:cNvSpPr/>
          <p:nvPr/>
        </p:nvSpPr>
        <p:spPr>
          <a:xfrm rot="5400000">
            <a:off x="9425841" y="392591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B5187E82-6C28-7B0B-9D1A-E1B560DC785B}"/>
              </a:ext>
            </a:extLst>
          </p:cNvPr>
          <p:cNvSpPr/>
          <p:nvPr/>
        </p:nvSpPr>
        <p:spPr>
          <a:xfrm>
            <a:off x="12036003" y="160530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74C8-2F75-664F-B949-8833F52E262C}"/>
              </a:ext>
            </a:extLst>
          </p:cNvPr>
          <p:cNvSpPr/>
          <p:nvPr/>
        </p:nvSpPr>
        <p:spPr>
          <a:xfrm>
            <a:off x="6131168" y="3544409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5B82494-85F0-60A5-0773-6346AA230555}"/>
              </a:ext>
            </a:extLst>
          </p:cNvPr>
          <p:cNvSpPr/>
          <p:nvPr/>
        </p:nvSpPr>
        <p:spPr>
          <a:xfrm rot="10800000">
            <a:off x="6665497" y="3606050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140-87F4-E889-E2D8-036B985A7BB5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>
            <a:hlinkClick r:id="rId6" action="ppaction://hlinksldjump"/>
            <a:extLst>
              <a:ext uri="{FF2B5EF4-FFF2-40B4-BE49-F238E27FC236}">
                <a16:creationId xmlns:a16="http://schemas.microsoft.com/office/drawing/2014/main" id="{F4B4A5CA-B5FD-A1E9-7D0F-66DCCA7D8746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83F9E469-346C-5B7B-54DB-1CF931F13419}"/>
              </a:ext>
            </a:extLst>
          </p:cNvPr>
          <p:cNvSpPr/>
          <p:nvPr/>
        </p:nvSpPr>
        <p:spPr>
          <a:xfrm>
            <a:off x="4930949" y="926773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20825-7A10-379C-EB43-BEF1B320194A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8" action="ppaction://hlinksldjump"/>
            <a:extLst>
              <a:ext uri="{FF2B5EF4-FFF2-40B4-BE49-F238E27FC236}">
                <a16:creationId xmlns:a16="http://schemas.microsoft.com/office/drawing/2014/main" id="{ABF8A687-80A5-E0DC-764D-01B0309630A0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Rectangle 9">
            <a:hlinkClick r:id="rId9" action="ppaction://hlinksldjump"/>
            <a:extLst>
              <a:ext uri="{FF2B5EF4-FFF2-40B4-BE49-F238E27FC236}">
                <a16:creationId xmlns:a16="http://schemas.microsoft.com/office/drawing/2014/main" id="{5593474F-0D31-64FA-87C7-F1D3454C8A5E}"/>
              </a:ext>
            </a:extLst>
          </p:cNvPr>
          <p:cNvSpPr/>
          <p:nvPr/>
        </p:nvSpPr>
        <p:spPr>
          <a:xfrm>
            <a:off x="11032349" y="3360193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hlinkClick r:id="rId10" action="ppaction://hlinksldjump"/>
            <a:extLst>
              <a:ext uri="{FF2B5EF4-FFF2-40B4-BE49-F238E27FC236}">
                <a16:creationId xmlns:a16="http://schemas.microsoft.com/office/drawing/2014/main" id="{2DD8C7BB-85C5-8F30-17CE-F174F65A9F8F}"/>
              </a:ext>
            </a:extLst>
          </p:cNvPr>
          <p:cNvSpPr/>
          <p:nvPr/>
        </p:nvSpPr>
        <p:spPr>
          <a:xfrm>
            <a:off x="11002591" y="5078386"/>
            <a:ext cx="797701" cy="24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hlinkClick r:id="rId7" action="ppaction://hlinksldjump"/>
            <a:extLst>
              <a:ext uri="{FF2B5EF4-FFF2-40B4-BE49-F238E27FC236}">
                <a16:creationId xmlns:a16="http://schemas.microsoft.com/office/drawing/2014/main" id="{BD2528B5-F683-31E2-2342-8501449D4765}"/>
              </a:ext>
            </a:extLst>
          </p:cNvPr>
          <p:cNvSpPr/>
          <p:nvPr/>
        </p:nvSpPr>
        <p:spPr>
          <a:xfrm>
            <a:off x="4914098" y="971832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16C3F147-B8FA-E593-47C3-DD0345F3A2F7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51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FF1C18-D2F3-3229-4B51-E64BB7184497}"/>
              </a:ext>
            </a:extLst>
          </p:cNvPr>
          <p:cNvSpPr/>
          <p:nvPr/>
        </p:nvSpPr>
        <p:spPr>
          <a:xfrm>
            <a:off x="-7619" y="-15240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67738C7-95F3-3746-5D24-DC7A0356FF03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Today’s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811704" y="982925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Availability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27B1C-DB8A-0639-8BB8-357E3C684B6B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3A4D10C0-3692-B44B-C9C5-4223BE7228C4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Allocation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" name="Table 70">
            <a:extLst>
              <a:ext uri="{FF2B5EF4-FFF2-40B4-BE49-F238E27FC236}">
                <a16:creationId xmlns:a16="http://schemas.microsoft.com/office/drawing/2014/main" id="{4F09445A-2CF4-E107-34E6-768D6B3C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75674"/>
              </p:ext>
            </p:extLst>
          </p:nvPr>
        </p:nvGraphicFramePr>
        <p:xfrm>
          <a:off x="2284332" y="1793204"/>
          <a:ext cx="5700974" cy="407367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127151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Staff Name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6527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Peter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err="1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Engine Driver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Train Conductor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F31FB6-C61E-9D8B-E3B8-77EB50110253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7CA7C-F326-9397-43D5-49072BEB99D6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706B2-C2E3-DD0B-A5D9-538BEB89CC11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5EAA3-40D7-A2EE-0C5B-0A0DD8677D57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6BE21-9E56-FCB7-0D49-1D94DB7A5A53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8853-9650-F5E3-AE98-BBF9E230901F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73C4A-7AD6-8FFA-A462-4B2E2E0D836D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107C3-2880-254A-9D23-EA84EBC15756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BAB3A-44D7-931E-6601-DCED4AF9EF59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1A47AE-7A8D-E535-B1EE-17B1D6BBA3E1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EA28-E5A3-A4D6-4ED5-0F1CE9380848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6931AD-1376-F3E1-7436-9014DCC5A54B}"/>
              </a:ext>
            </a:extLst>
          </p:cNvPr>
          <p:cNvSpPr/>
          <p:nvPr/>
        </p:nvSpPr>
        <p:spPr>
          <a:xfrm>
            <a:off x="7250827" y="2207434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27F8412-2D9E-F689-57EC-618B5C13B8CA}"/>
              </a:ext>
            </a:extLst>
          </p:cNvPr>
          <p:cNvSpPr/>
          <p:nvPr/>
        </p:nvSpPr>
        <p:spPr>
          <a:xfrm rot="10800000">
            <a:off x="7761680" y="225758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719797-790D-FA42-299D-A34C2377F81E}"/>
              </a:ext>
            </a:extLst>
          </p:cNvPr>
          <p:cNvSpPr/>
          <p:nvPr/>
        </p:nvSpPr>
        <p:spPr>
          <a:xfrm>
            <a:off x="7250827" y="2614976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28F5F70F-4BEA-231E-113A-28AA9B040762}"/>
              </a:ext>
            </a:extLst>
          </p:cNvPr>
          <p:cNvSpPr/>
          <p:nvPr/>
        </p:nvSpPr>
        <p:spPr>
          <a:xfrm rot="10800000">
            <a:off x="7743948" y="267181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8A19C6-E58D-EF41-D530-1D549D572B72}"/>
              </a:ext>
            </a:extLst>
          </p:cNvPr>
          <p:cNvSpPr/>
          <p:nvPr/>
        </p:nvSpPr>
        <p:spPr>
          <a:xfrm>
            <a:off x="7250827" y="2961089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6" name="Isosceles Triangle 1045">
            <a:extLst>
              <a:ext uri="{FF2B5EF4-FFF2-40B4-BE49-F238E27FC236}">
                <a16:creationId xmlns:a16="http://schemas.microsoft.com/office/drawing/2014/main" id="{657EE557-DDC9-55D6-EA2D-D376F416868B}"/>
              </a:ext>
            </a:extLst>
          </p:cNvPr>
          <p:cNvSpPr/>
          <p:nvPr/>
        </p:nvSpPr>
        <p:spPr>
          <a:xfrm rot="10800000">
            <a:off x="7761680" y="3011244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AE1FDEA-42F9-96E0-10F3-5090C16E43E9}"/>
              </a:ext>
            </a:extLst>
          </p:cNvPr>
          <p:cNvSpPr/>
          <p:nvPr/>
        </p:nvSpPr>
        <p:spPr>
          <a:xfrm>
            <a:off x="7250827" y="3338151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" name="Isosceles Triangle 1047">
            <a:extLst>
              <a:ext uri="{FF2B5EF4-FFF2-40B4-BE49-F238E27FC236}">
                <a16:creationId xmlns:a16="http://schemas.microsoft.com/office/drawing/2014/main" id="{074A8AA6-0E07-8746-A70B-E43D2AFEC4A8}"/>
              </a:ext>
            </a:extLst>
          </p:cNvPr>
          <p:cNvSpPr/>
          <p:nvPr/>
        </p:nvSpPr>
        <p:spPr>
          <a:xfrm rot="10800000">
            <a:off x="7743948" y="3394994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4C663E9-4AA1-7ACA-3A22-DD98BA10A6A9}"/>
              </a:ext>
            </a:extLst>
          </p:cNvPr>
          <p:cNvSpPr/>
          <p:nvPr/>
        </p:nvSpPr>
        <p:spPr>
          <a:xfrm>
            <a:off x="7250827" y="3730022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0" name="Isosceles Triangle 1049">
            <a:extLst>
              <a:ext uri="{FF2B5EF4-FFF2-40B4-BE49-F238E27FC236}">
                <a16:creationId xmlns:a16="http://schemas.microsoft.com/office/drawing/2014/main" id="{1144FFB8-4C67-B868-A37A-27549738AC9A}"/>
              </a:ext>
            </a:extLst>
          </p:cNvPr>
          <p:cNvSpPr/>
          <p:nvPr/>
        </p:nvSpPr>
        <p:spPr>
          <a:xfrm rot="10800000">
            <a:off x="7739802" y="3785903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1B32B5F-F484-59CB-308F-FE9CC93CD762}"/>
              </a:ext>
            </a:extLst>
          </p:cNvPr>
          <p:cNvSpPr/>
          <p:nvPr/>
        </p:nvSpPr>
        <p:spPr>
          <a:xfrm>
            <a:off x="7254301" y="4089766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2" name="Isosceles Triangle 1051">
            <a:extLst>
              <a:ext uri="{FF2B5EF4-FFF2-40B4-BE49-F238E27FC236}">
                <a16:creationId xmlns:a16="http://schemas.microsoft.com/office/drawing/2014/main" id="{65A7EDDB-98A6-064F-6FC7-EDB10CE98FBF}"/>
              </a:ext>
            </a:extLst>
          </p:cNvPr>
          <p:cNvSpPr/>
          <p:nvPr/>
        </p:nvSpPr>
        <p:spPr>
          <a:xfrm rot="10800000">
            <a:off x="7747422" y="414660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4F1F5BB-325C-1C85-88F1-DFE7AF16483B}"/>
              </a:ext>
            </a:extLst>
          </p:cNvPr>
          <p:cNvSpPr/>
          <p:nvPr/>
        </p:nvSpPr>
        <p:spPr>
          <a:xfrm>
            <a:off x="7250827" y="4458642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4" name="Isosceles Triangle 1053">
            <a:extLst>
              <a:ext uri="{FF2B5EF4-FFF2-40B4-BE49-F238E27FC236}">
                <a16:creationId xmlns:a16="http://schemas.microsoft.com/office/drawing/2014/main" id="{2054AB5D-0BC6-9056-CA27-711C1001B81E}"/>
              </a:ext>
            </a:extLst>
          </p:cNvPr>
          <p:cNvSpPr/>
          <p:nvPr/>
        </p:nvSpPr>
        <p:spPr>
          <a:xfrm rot="10800000">
            <a:off x="7743948" y="4515485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92D9933-2CD4-470B-BC37-EADD7296A13F}"/>
              </a:ext>
            </a:extLst>
          </p:cNvPr>
          <p:cNvSpPr/>
          <p:nvPr/>
        </p:nvSpPr>
        <p:spPr>
          <a:xfrm>
            <a:off x="7248700" y="4827518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C8E7645F-966F-BF79-4CD5-C7C22AFEDF35}"/>
              </a:ext>
            </a:extLst>
          </p:cNvPr>
          <p:cNvSpPr/>
          <p:nvPr/>
        </p:nvSpPr>
        <p:spPr>
          <a:xfrm rot="10800000">
            <a:off x="7741821" y="4884361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EE497DF-7EA5-9B2B-5B82-04FC9CD1AAD8}"/>
              </a:ext>
            </a:extLst>
          </p:cNvPr>
          <p:cNvSpPr/>
          <p:nvPr/>
        </p:nvSpPr>
        <p:spPr>
          <a:xfrm>
            <a:off x="7248700" y="5187000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B1BB235F-0E16-3ACE-0664-842A014A1714}"/>
              </a:ext>
            </a:extLst>
          </p:cNvPr>
          <p:cNvSpPr/>
          <p:nvPr/>
        </p:nvSpPr>
        <p:spPr>
          <a:xfrm rot="10800000">
            <a:off x="7741821" y="5243843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B906486-2F44-51E6-1428-2CEF9916FB0D}"/>
              </a:ext>
            </a:extLst>
          </p:cNvPr>
          <p:cNvSpPr/>
          <p:nvPr/>
        </p:nvSpPr>
        <p:spPr>
          <a:xfrm>
            <a:off x="7248700" y="5559997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0659B85D-500F-34B7-E85E-DFF223351A3D}"/>
              </a:ext>
            </a:extLst>
          </p:cNvPr>
          <p:cNvSpPr/>
          <p:nvPr/>
        </p:nvSpPr>
        <p:spPr>
          <a:xfrm rot="10800000">
            <a:off x="7741821" y="5616840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62" name="TextBox 1061">
            <a:hlinkClick r:id="rId7" action="ppaction://hlinksldjump"/>
            <a:extLst>
              <a:ext uri="{FF2B5EF4-FFF2-40B4-BE49-F238E27FC236}">
                <a16:creationId xmlns:a16="http://schemas.microsoft.com/office/drawing/2014/main" id="{34399783-A8C7-B809-C17E-C336B9ABD980}"/>
              </a:ext>
            </a:extLst>
          </p:cNvPr>
          <p:cNvSpPr txBox="1"/>
          <p:nvPr/>
        </p:nvSpPr>
        <p:spPr>
          <a:xfrm>
            <a:off x="7215756" y="3319167"/>
            <a:ext cx="738666" cy="287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hlinkClick r:id="rId8" action="ppaction://hlinksldjump"/>
            <a:extLst>
              <a:ext uri="{FF2B5EF4-FFF2-40B4-BE49-F238E27FC236}">
                <a16:creationId xmlns:a16="http://schemas.microsoft.com/office/drawing/2014/main" id="{C36F71E5-1F28-A9BA-AEBB-C95E22EE6151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hlinkClick r:id="rId9" action="ppaction://hlinksldjump"/>
            <a:extLst>
              <a:ext uri="{FF2B5EF4-FFF2-40B4-BE49-F238E27FC236}">
                <a16:creationId xmlns:a16="http://schemas.microsoft.com/office/drawing/2014/main" id="{8282C4B3-6420-3E8B-194A-D6F7CA2D62B1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" name="Rectangle 4">
            <a:hlinkClick r:id="rId10" action="ppaction://hlinksldjump"/>
            <a:extLst>
              <a:ext uri="{FF2B5EF4-FFF2-40B4-BE49-F238E27FC236}">
                <a16:creationId xmlns:a16="http://schemas.microsoft.com/office/drawing/2014/main" id="{0F9161D5-1B2B-4C20-4D25-EAAB4C1EFD48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03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19B69A-1048-31B2-CADB-520ED7BFDF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5457201" y="2259918"/>
            <a:ext cx="114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User ID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711713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5367442" y="3131727"/>
            <a:ext cx="135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Password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36880-5690-13E7-D71A-82BE02249537}"/>
              </a:ext>
            </a:extLst>
          </p:cNvPr>
          <p:cNvSpPr txBox="1"/>
          <p:nvPr/>
        </p:nvSpPr>
        <p:spPr>
          <a:xfrm>
            <a:off x="5148014" y="4276823"/>
            <a:ext cx="1619901" cy="461665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ranklin Gothic Medium Cond" panose="020B0606030402020204" pitchFamily="34" charset="0"/>
              </a:rPr>
              <a:t>Login</a:t>
            </a:r>
            <a:endParaRPr lang="en-SG" sz="2400"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41894-7585-8E08-3BF6-57BD994EE824}"/>
              </a:ext>
            </a:extLst>
          </p:cNvPr>
          <p:cNvSpPr/>
          <p:nvPr/>
        </p:nvSpPr>
        <p:spPr>
          <a:xfrm>
            <a:off x="4616970" y="3624784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B137A-B7D4-26C7-3AED-579ACBA2E8A7}"/>
              </a:ext>
            </a:extLst>
          </p:cNvPr>
          <p:cNvSpPr txBox="1"/>
          <p:nvPr/>
        </p:nvSpPr>
        <p:spPr>
          <a:xfrm>
            <a:off x="9258301" y="507098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2F464-0BE2-F695-250B-F43AF65EF746}"/>
              </a:ext>
            </a:extLst>
          </p:cNvPr>
          <p:cNvSpPr txBox="1"/>
          <p:nvPr/>
        </p:nvSpPr>
        <p:spPr>
          <a:xfrm>
            <a:off x="9258301" y="110111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4E0D3-D472-346C-3E83-7D225180124A}"/>
              </a:ext>
            </a:extLst>
          </p:cNvPr>
          <p:cNvSpPr txBox="1"/>
          <p:nvPr/>
        </p:nvSpPr>
        <p:spPr>
          <a:xfrm>
            <a:off x="9258301" y="163487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091F-CF8B-BDF2-74A7-46881415EAE1}"/>
              </a:ext>
            </a:extLst>
          </p:cNvPr>
          <p:cNvSpPr txBox="1"/>
          <p:nvPr/>
        </p:nvSpPr>
        <p:spPr>
          <a:xfrm>
            <a:off x="5148014" y="4309316"/>
            <a:ext cx="161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F4D71583-687B-51B9-E229-47DFF5B65762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6C5D4D31-CBC2-D47C-8461-6A393E0F2504}"/>
              </a:ext>
            </a:extLst>
          </p:cNvPr>
          <p:cNvSpPr txBox="1"/>
          <p:nvPr/>
        </p:nvSpPr>
        <p:spPr>
          <a:xfrm>
            <a:off x="9795780" y="1152233"/>
            <a:ext cx="1513720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914F1FA8-855E-53CF-0A42-DDA0CF8E588F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66FE8-A8DD-F363-DFD7-72D00B40CB0F}"/>
              </a:ext>
            </a:extLst>
          </p:cNvPr>
          <p:cNvSpPr txBox="1"/>
          <p:nvPr/>
        </p:nvSpPr>
        <p:spPr>
          <a:xfrm>
            <a:off x="3460200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Forgot Password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58566-7839-2B85-DA94-F17EFE62B44C}"/>
              </a:ext>
            </a:extLst>
          </p:cNvPr>
          <p:cNvSpPr txBox="1"/>
          <p:nvPr/>
        </p:nvSpPr>
        <p:spPr>
          <a:xfrm>
            <a:off x="7038201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Help(?)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>
            <a:hlinkClick r:id="rId7" action="ppaction://hlinksldjump"/>
            <a:extLst>
              <a:ext uri="{FF2B5EF4-FFF2-40B4-BE49-F238E27FC236}">
                <a16:creationId xmlns:a16="http://schemas.microsoft.com/office/drawing/2014/main" id="{B0A01CB7-B313-0F4C-89CD-438B53791915}"/>
              </a:ext>
            </a:extLst>
          </p:cNvPr>
          <p:cNvSpPr txBox="1"/>
          <p:nvPr/>
        </p:nvSpPr>
        <p:spPr>
          <a:xfrm>
            <a:off x="3582098" y="5372734"/>
            <a:ext cx="10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3" name="TextBox 22">
            <a:hlinkClick r:id="rId8" action="ppaction://hlinksldjump"/>
            <a:extLst>
              <a:ext uri="{FF2B5EF4-FFF2-40B4-BE49-F238E27FC236}">
                <a16:creationId xmlns:a16="http://schemas.microsoft.com/office/drawing/2014/main" id="{7ADA2EC3-4650-4ED3-68F7-E06048A42417}"/>
              </a:ext>
            </a:extLst>
          </p:cNvPr>
          <p:cNvSpPr txBox="1"/>
          <p:nvPr/>
        </p:nvSpPr>
        <p:spPr>
          <a:xfrm>
            <a:off x="7409136" y="5372734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7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A3121C-A181-281F-F2D2-8D4C8285CEA3}"/>
              </a:ext>
            </a:extLst>
          </p:cNvPr>
          <p:cNvSpPr/>
          <p:nvPr/>
        </p:nvSpPr>
        <p:spPr>
          <a:xfrm>
            <a:off x="-7619" y="-15240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Today’s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811704" y="982925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Availability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27B1C-DB8A-0639-8BB8-357E3C684B6B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3A4D10C0-3692-B44B-C9C5-4223BE7228C4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Allocation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" name="Table 70">
            <a:extLst>
              <a:ext uri="{FF2B5EF4-FFF2-40B4-BE49-F238E27FC236}">
                <a16:creationId xmlns:a16="http://schemas.microsoft.com/office/drawing/2014/main" id="{4F09445A-2CF4-E107-34E6-768D6B3C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63697"/>
              </p:ext>
            </p:extLst>
          </p:nvPr>
        </p:nvGraphicFramePr>
        <p:xfrm>
          <a:off x="2284332" y="1793204"/>
          <a:ext cx="5700974" cy="407367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127151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Staff Name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6527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Peter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err="1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Engine Driver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Train Conductor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C92380AE-6515-7318-66A6-D87647C83DA2}"/>
              </a:ext>
            </a:extLst>
          </p:cNvPr>
          <p:cNvSpPr txBox="1"/>
          <p:nvPr/>
        </p:nvSpPr>
        <p:spPr>
          <a:xfrm>
            <a:off x="7194883" y="2917827"/>
            <a:ext cx="738666" cy="287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31FB6-C61E-9D8B-E3B8-77EB50110253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7CA7C-F326-9397-43D5-49072BEB99D6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706B2-C2E3-DD0B-A5D9-538BEB89CC11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5EAA3-40D7-A2EE-0C5B-0A0DD8677D57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6BE21-9E56-FCB7-0D49-1D94DB7A5A53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8853-9650-F5E3-AE98-BBF9E230901F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73C4A-7AD6-8FFA-A462-4B2E2E0D836D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107C3-2880-254A-9D23-EA84EBC15756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BAB3A-44D7-931E-6601-DCED4AF9EF59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1A47AE-7A8D-E535-B1EE-17B1D6BBA3E1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EA28-E5A3-A4D6-4ED5-0F1CE9380848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6931AD-1376-F3E1-7436-9014DCC5A54B}"/>
              </a:ext>
            </a:extLst>
          </p:cNvPr>
          <p:cNvSpPr/>
          <p:nvPr/>
        </p:nvSpPr>
        <p:spPr>
          <a:xfrm>
            <a:off x="7250827" y="2207434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27F8412-2D9E-F689-57EC-618B5C13B8CA}"/>
              </a:ext>
            </a:extLst>
          </p:cNvPr>
          <p:cNvSpPr/>
          <p:nvPr/>
        </p:nvSpPr>
        <p:spPr>
          <a:xfrm rot="10800000">
            <a:off x="7761680" y="225758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719797-790D-FA42-299D-A34C2377F81E}"/>
              </a:ext>
            </a:extLst>
          </p:cNvPr>
          <p:cNvSpPr/>
          <p:nvPr/>
        </p:nvSpPr>
        <p:spPr>
          <a:xfrm>
            <a:off x="7250827" y="2614976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28F5F70F-4BEA-231E-113A-28AA9B040762}"/>
              </a:ext>
            </a:extLst>
          </p:cNvPr>
          <p:cNvSpPr/>
          <p:nvPr/>
        </p:nvSpPr>
        <p:spPr>
          <a:xfrm rot="10800000">
            <a:off x="7743948" y="267181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8A19C6-E58D-EF41-D530-1D549D572B72}"/>
              </a:ext>
            </a:extLst>
          </p:cNvPr>
          <p:cNvSpPr/>
          <p:nvPr/>
        </p:nvSpPr>
        <p:spPr>
          <a:xfrm>
            <a:off x="7250827" y="2961089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6" name="Isosceles Triangle 1045">
            <a:extLst>
              <a:ext uri="{FF2B5EF4-FFF2-40B4-BE49-F238E27FC236}">
                <a16:creationId xmlns:a16="http://schemas.microsoft.com/office/drawing/2014/main" id="{657EE557-DDC9-55D6-EA2D-D376F416868B}"/>
              </a:ext>
            </a:extLst>
          </p:cNvPr>
          <p:cNvSpPr/>
          <p:nvPr/>
        </p:nvSpPr>
        <p:spPr>
          <a:xfrm rot="10800000">
            <a:off x="7761680" y="3011244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AE1FDEA-42F9-96E0-10F3-5090C16E43E9}"/>
              </a:ext>
            </a:extLst>
          </p:cNvPr>
          <p:cNvSpPr/>
          <p:nvPr/>
        </p:nvSpPr>
        <p:spPr>
          <a:xfrm>
            <a:off x="7250827" y="3338151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" name="Isosceles Triangle 1047">
            <a:extLst>
              <a:ext uri="{FF2B5EF4-FFF2-40B4-BE49-F238E27FC236}">
                <a16:creationId xmlns:a16="http://schemas.microsoft.com/office/drawing/2014/main" id="{074A8AA6-0E07-8746-A70B-E43D2AFEC4A8}"/>
              </a:ext>
            </a:extLst>
          </p:cNvPr>
          <p:cNvSpPr/>
          <p:nvPr/>
        </p:nvSpPr>
        <p:spPr>
          <a:xfrm rot="10800000">
            <a:off x="7743948" y="3394994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4C663E9-4AA1-7ACA-3A22-DD98BA10A6A9}"/>
              </a:ext>
            </a:extLst>
          </p:cNvPr>
          <p:cNvSpPr/>
          <p:nvPr/>
        </p:nvSpPr>
        <p:spPr>
          <a:xfrm>
            <a:off x="7250827" y="3730022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0" name="Isosceles Triangle 1049">
            <a:extLst>
              <a:ext uri="{FF2B5EF4-FFF2-40B4-BE49-F238E27FC236}">
                <a16:creationId xmlns:a16="http://schemas.microsoft.com/office/drawing/2014/main" id="{1144FFB8-4C67-B868-A37A-27549738AC9A}"/>
              </a:ext>
            </a:extLst>
          </p:cNvPr>
          <p:cNvSpPr/>
          <p:nvPr/>
        </p:nvSpPr>
        <p:spPr>
          <a:xfrm rot="10800000">
            <a:off x="7739802" y="3785903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1B32B5F-F484-59CB-308F-FE9CC93CD762}"/>
              </a:ext>
            </a:extLst>
          </p:cNvPr>
          <p:cNvSpPr/>
          <p:nvPr/>
        </p:nvSpPr>
        <p:spPr>
          <a:xfrm>
            <a:off x="7254301" y="4089766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2" name="Isosceles Triangle 1051">
            <a:extLst>
              <a:ext uri="{FF2B5EF4-FFF2-40B4-BE49-F238E27FC236}">
                <a16:creationId xmlns:a16="http://schemas.microsoft.com/office/drawing/2014/main" id="{65A7EDDB-98A6-064F-6FC7-EDB10CE98FBF}"/>
              </a:ext>
            </a:extLst>
          </p:cNvPr>
          <p:cNvSpPr/>
          <p:nvPr/>
        </p:nvSpPr>
        <p:spPr>
          <a:xfrm rot="10800000">
            <a:off x="7747422" y="414660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4F1F5BB-325C-1C85-88F1-DFE7AF16483B}"/>
              </a:ext>
            </a:extLst>
          </p:cNvPr>
          <p:cNvSpPr/>
          <p:nvPr/>
        </p:nvSpPr>
        <p:spPr>
          <a:xfrm>
            <a:off x="7250827" y="4458642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4" name="Isosceles Triangle 1053">
            <a:extLst>
              <a:ext uri="{FF2B5EF4-FFF2-40B4-BE49-F238E27FC236}">
                <a16:creationId xmlns:a16="http://schemas.microsoft.com/office/drawing/2014/main" id="{2054AB5D-0BC6-9056-CA27-711C1001B81E}"/>
              </a:ext>
            </a:extLst>
          </p:cNvPr>
          <p:cNvSpPr/>
          <p:nvPr/>
        </p:nvSpPr>
        <p:spPr>
          <a:xfrm rot="10800000">
            <a:off x="7743948" y="4515485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92D9933-2CD4-470B-BC37-EADD7296A13F}"/>
              </a:ext>
            </a:extLst>
          </p:cNvPr>
          <p:cNvSpPr/>
          <p:nvPr/>
        </p:nvSpPr>
        <p:spPr>
          <a:xfrm>
            <a:off x="7248700" y="4827518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C8E7645F-966F-BF79-4CD5-C7C22AFEDF35}"/>
              </a:ext>
            </a:extLst>
          </p:cNvPr>
          <p:cNvSpPr/>
          <p:nvPr/>
        </p:nvSpPr>
        <p:spPr>
          <a:xfrm rot="10800000">
            <a:off x="7741821" y="4884361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EE497DF-7EA5-9B2B-5B82-04FC9CD1AAD8}"/>
              </a:ext>
            </a:extLst>
          </p:cNvPr>
          <p:cNvSpPr/>
          <p:nvPr/>
        </p:nvSpPr>
        <p:spPr>
          <a:xfrm>
            <a:off x="7248700" y="5187000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B1BB235F-0E16-3ACE-0664-842A014A1714}"/>
              </a:ext>
            </a:extLst>
          </p:cNvPr>
          <p:cNvSpPr/>
          <p:nvPr/>
        </p:nvSpPr>
        <p:spPr>
          <a:xfrm rot="10800000">
            <a:off x="7741821" y="5243843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B906486-2F44-51E6-1428-2CEF9916FB0D}"/>
              </a:ext>
            </a:extLst>
          </p:cNvPr>
          <p:cNvSpPr/>
          <p:nvPr/>
        </p:nvSpPr>
        <p:spPr>
          <a:xfrm>
            <a:off x="7248700" y="5559997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0659B85D-500F-34B7-E85E-DFF223351A3D}"/>
              </a:ext>
            </a:extLst>
          </p:cNvPr>
          <p:cNvSpPr/>
          <p:nvPr/>
        </p:nvSpPr>
        <p:spPr>
          <a:xfrm rot="10800000">
            <a:off x="7741821" y="5616840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E92A14-0BD2-4F9F-7F0A-28739252FE07}"/>
              </a:ext>
            </a:extLst>
          </p:cNvPr>
          <p:cNvSpPr/>
          <p:nvPr/>
        </p:nvSpPr>
        <p:spPr>
          <a:xfrm>
            <a:off x="7230034" y="3168273"/>
            <a:ext cx="763585" cy="907137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2345B8-E0B0-8132-1EE6-EBECE974A108}"/>
              </a:ext>
            </a:extLst>
          </p:cNvPr>
          <p:cNvSpPr/>
          <p:nvPr/>
        </p:nvSpPr>
        <p:spPr>
          <a:xfrm rot="5400000">
            <a:off x="7506248" y="3588834"/>
            <a:ext cx="908196" cy="72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B8794-2650-4213-6F26-D327D46DD311}"/>
              </a:ext>
            </a:extLst>
          </p:cNvPr>
          <p:cNvSpPr txBox="1"/>
          <p:nvPr/>
        </p:nvSpPr>
        <p:spPr>
          <a:xfrm>
            <a:off x="7194883" y="2935880"/>
            <a:ext cx="9102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Yu</a:t>
            </a:r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Xiang</a:t>
            </a:r>
            <a:b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Shane</a:t>
            </a:r>
            <a:b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Ted</a:t>
            </a:r>
            <a:b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</a:br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Ben</a:t>
            </a:r>
            <a:b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</a:br>
            <a:b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</a:b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hlinkClick r:id="rId8" action="ppaction://hlinksldjump"/>
            <a:extLst>
              <a:ext uri="{FF2B5EF4-FFF2-40B4-BE49-F238E27FC236}">
                <a16:creationId xmlns:a16="http://schemas.microsoft.com/office/drawing/2014/main" id="{9CCCEEE2-117B-EAC1-02BB-9A6E743A4B6A}"/>
              </a:ext>
            </a:extLst>
          </p:cNvPr>
          <p:cNvSpPr txBox="1"/>
          <p:nvPr/>
        </p:nvSpPr>
        <p:spPr>
          <a:xfrm>
            <a:off x="7216317" y="3437464"/>
            <a:ext cx="616859" cy="20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>
            <a:hlinkClick r:id="rId9" action="ppaction://hlinksldjump"/>
            <a:extLst>
              <a:ext uri="{FF2B5EF4-FFF2-40B4-BE49-F238E27FC236}">
                <a16:creationId xmlns:a16="http://schemas.microsoft.com/office/drawing/2014/main" id="{E5F453C8-52F8-C582-024F-67E3571405EB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92222-82EA-A5BD-982F-9B400957682E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" name="TextBox 11">
            <a:hlinkClick r:id="rId10" action="ppaction://hlinksldjump"/>
            <a:extLst>
              <a:ext uri="{FF2B5EF4-FFF2-40B4-BE49-F238E27FC236}">
                <a16:creationId xmlns:a16="http://schemas.microsoft.com/office/drawing/2014/main" id="{6E9FDF05-BE05-07FD-FD92-645393233F04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0" name="Rectangle 19">
            <a:hlinkClick r:id="rId11" action="ppaction://hlinksldjump"/>
            <a:extLst>
              <a:ext uri="{FF2B5EF4-FFF2-40B4-BE49-F238E27FC236}">
                <a16:creationId xmlns:a16="http://schemas.microsoft.com/office/drawing/2014/main" id="{FF2A54EB-1FB9-24FD-8CCF-0DBE0E79B11E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38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FF1C18-D2F3-3229-4B51-E64BB7184497}"/>
              </a:ext>
            </a:extLst>
          </p:cNvPr>
          <p:cNvSpPr/>
          <p:nvPr/>
        </p:nvSpPr>
        <p:spPr>
          <a:xfrm>
            <a:off x="1" y="-1317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Today’s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811704" y="982925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Availability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27B1C-DB8A-0639-8BB8-357E3C684B6B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3A4D10C0-3692-B44B-C9C5-4223BE7228C4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ranklin Gothic Medium Cond" panose="020B0606030402020204" pitchFamily="34" charset="0"/>
              </a:rPr>
              <a:t>Allocation</a:t>
            </a:r>
            <a:endParaRPr lang="en-SG" dirty="0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0" name="Table 70">
            <a:extLst>
              <a:ext uri="{FF2B5EF4-FFF2-40B4-BE49-F238E27FC236}">
                <a16:creationId xmlns:a16="http://schemas.microsoft.com/office/drawing/2014/main" id="{4F09445A-2CF4-E107-34E6-768D6B3C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87581"/>
              </p:ext>
            </p:extLst>
          </p:nvPr>
        </p:nvGraphicFramePr>
        <p:xfrm>
          <a:off x="2284332" y="1793204"/>
          <a:ext cx="5700974" cy="407367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127151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Staff Name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6527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err="1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Engine Driver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Train Conductor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C92380AE-6515-7318-66A6-D87647C83DA2}"/>
              </a:ext>
            </a:extLst>
          </p:cNvPr>
          <p:cNvSpPr txBox="1"/>
          <p:nvPr/>
        </p:nvSpPr>
        <p:spPr>
          <a:xfrm>
            <a:off x="7182812" y="2925388"/>
            <a:ext cx="738666" cy="287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31FB6-C61E-9D8B-E3B8-77EB50110253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7CA7C-F326-9397-43D5-49072BEB99D6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706B2-C2E3-DD0B-A5D9-538BEB89CC11}"/>
              </a:ext>
            </a:extLst>
          </p:cNvPr>
          <p:cNvSpPr txBox="1"/>
          <p:nvPr/>
        </p:nvSpPr>
        <p:spPr>
          <a:xfrm>
            <a:off x="9987887" y="1958490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Over 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5EAA3-40D7-A2EE-0C5B-0A0DD8677D57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6BE21-9E56-FCB7-0D49-1D94DB7A5A53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8853-9650-F5E3-AE98-BBF9E230901F}"/>
              </a:ext>
            </a:extLst>
          </p:cNvPr>
          <p:cNvSpPr txBox="1"/>
          <p:nvPr/>
        </p:nvSpPr>
        <p:spPr>
          <a:xfrm>
            <a:off x="9754019" y="2579977"/>
            <a:ext cx="173545" cy="190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73C4A-7AD6-8FFA-A462-4B2E2E0D836D}"/>
              </a:ext>
            </a:extLst>
          </p:cNvPr>
          <p:cNvSpPr txBox="1"/>
          <p:nvPr/>
        </p:nvSpPr>
        <p:spPr>
          <a:xfrm>
            <a:off x="9987887" y="2500270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Franklin Gothic Medium Cond" panose="020B0606030402020204" pitchFamily="34" charset="0"/>
              </a:rPr>
              <a:t>Under Allocated </a:t>
            </a:r>
            <a:endParaRPr lang="en-SG" sz="1400">
              <a:solidFill>
                <a:srgbClr val="FFFF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107C3-2880-254A-9D23-EA84EBC15756}"/>
              </a:ext>
            </a:extLst>
          </p:cNvPr>
          <p:cNvSpPr txBox="1"/>
          <p:nvPr/>
        </p:nvSpPr>
        <p:spPr>
          <a:xfrm>
            <a:off x="9754019" y="2863904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BAB3A-44D7-931E-6601-DCED4AF9EF59}"/>
              </a:ext>
            </a:extLst>
          </p:cNvPr>
          <p:cNvSpPr txBox="1"/>
          <p:nvPr/>
        </p:nvSpPr>
        <p:spPr>
          <a:xfrm>
            <a:off x="9987887" y="2787848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1A47AE-7A8D-E535-B1EE-17B1D6BBA3E1}"/>
              </a:ext>
            </a:extLst>
          </p:cNvPr>
          <p:cNvSpPr txBox="1"/>
          <p:nvPr/>
        </p:nvSpPr>
        <p:spPr>
          <a:xfrm>
            <a:off x="9754019" y="3147831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EA28-E5A3-A4D6-4ED5-0F1CE9380848}"/>
              </a:ext>
            </a:extLst>
          </p:cNvPr>
          <p:cNvSpPr txBox="1"/>
          <p:nvPr/>
        </p:nvSpPr>
        <p:spPr>
          <a:xfrm>
            <a:off x="9986533" y="3080202"/>
            <a:ext cx="168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 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6931AD-1376-F3E1-7436-9014DCC5A54B}"/>
              </a:ext>
            </a:extLst>
          </p:cNvPr>
          <p:cNvSpPr/>
          <p:nvPr/>
        </p:nvSpPr>
        <p:spPr>
          <a:xfrm>
            <a:off x="7250827" y="2207434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27F8412-2D9E-F689-57EC-618B5C13B8CA}"/>
              </a:ext>
            </a:extLst>
          </p:cNvPr>
          <p:cNvSpPr/>
          <p:nvPr/>
        </p:nvSpPr>
        <p:spPr>
          <a:xfrm rot="10800000">
            <a:off x="7761680" y="225758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719797-790D-FA42-299D-A34C2377F81E}"/>
              </a:ext>
            </a:extLst>
          </p:cNvPr>
          <p:cNvSpPr/>
          <p:nvPr/>
        </p:nvSpPr>
        <p:spPr>
          <a:xfrm>
            <a:off x="7250827" y="2614976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28F5F70F-4BEA-231E-113A-28AA9B040762}"/>
              </a:ext>
            </a:extLst>
          </p:cNvPr>
          <p:cNvSpPr/>
          <p:nvPr/>
        </p:nvSpPr>
        <p:spPr>
          <a:xfrm rot="10800000">
            <a:off x="7743948" y="267181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8A19C6-E58D-EF41-D530-1D549D572B72}"/>
              </a:ext>
            </a:extLst>
          </p:cNvPr>
          <p:cNvSpPr/>
          <p:nvPr/>
        </p:nvSpPr>
        <p:spPr>
          <a:xfrm>
            <a:off x="7250827" y="2961089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6" name="Isosceles Triangle 1045">
            <a:extLst>
              <a:ext uri="{FF2B5EF4-FFF2-40B4-BE49-F238E27FC236}">
                <a16:creationId xmlns:a16="http://schemas.microsoft.com/office/drawing/2014/main" id="{657EE557-DDC9-55D6-EA2D-D376F416868B}"/>
              </a:ext>
            </a:extLst>
          </p:cNvPr>
          <p:cNvSpPr/>
          <p:nvPr/>
        </p:nvSpPr>
        <p:spPr>
          <a:xfrm rot="10800000">
            <a:off x="7761680" y="3011244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AE1FDEA-42F9-96E0-10F3-5090C16E43E9}"/>
              </a:ext>
            </a:extLst>
          </p:cNvPr>
          <p:cNvSpPr/>
          <p:nvPr/>
        </p:nvSpPr>
        <p:spPr>
          <a:xfrm>
            <a:off x="7250827" y="3338151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" name="Isosceles Triangle 1047">
            <a:extLst>
              <a:ext uri="{FF2B5EF4-FFF2-40B4-BE49-F238E27FC236}">
                <a16:creationId xmlns:a16="http://schemas.microsoft.com/office/drawing/2014/main" id="{074A8AA6-0E07-8746-A70B-E43D2AFEC4A8}"/>
              </a:ext>
            </a:extLst>
          </p:cNvPr>
          <p:cNvSpPr/>
          <p:nvPr/>
        </p:nvSpPr>
        <p:spPr>
          <a:xfrm rot="10800000">
            <a:off x="7743948" y="3394994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4C663E9-4AA1-7ACA-3A22-DD98BA10A6A9}"/>
              </a:ext>
            </a:extLst>
          </p:cNvPr>
          <p:cNvSpPr/>
          <p:nvPr/>
        </p:nvSpPr>
        <p:spPr>
          <a:xfrm>
            <a:off x="7250827" y="3730022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0" name="Isosceles Triangle 1049">
            <a:extLst>
              <a:ext uri="{FF2B5EF4-FFF2-40B4-BE49-F238E27FC236}">
                <a16:creationId xmlns:a16="http://schemas.microsoft.com/office/drawing/2014/main" id="{1144FFB8-4C67-B868-A37A-27549738AC9A}"/>
              </a:ext>
            </a:extLst>
          </p:cNvPr>
          <p:cNvSpPr/>
          <p:nvPr/>
        </p:nvSpPr>
        <p:spPr>
          <a:xfrm rot="10800000">
            <a:off x="7739802" y="3785903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1B32B5F-F484-59CB-308F-FE9CC93CD762}"/>
              </a:ext>
            </a:extLst>
          </p:cNvPr>
          <p:cNvSpPr/>
          <p:nvPr/>
        </p:nvSpPr>
        <p:spPr>
          <a:xfrm>
            <a:off x="7254301" y="4089766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2" name="Isosceles Triangle 1051">
            <a:extLst>
              <a:ext uri="{FF2B5EF4-FFF2-40B4-BE49-F238E27FC236}">
                <a16:creationId xmlns:a16="http://schemas.microsoft.com/office/drawing/2014/main" id="{65A7EDDB-98A6-064F-6FC7-EDB10CE98FBF}"/>
              </a:ext>
            </a:extLst>
          </p:cNvPr>
          <p:cNvSpPr/>
          <p:nvPr/>
        </p:nvSpPr>
        <p:spPr>
          <a:xfrm rot="10800000">
            <a:off x="7747422" y="4146609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4F1F5BB-325C-1C85-88F1-DFE7AF16483B}"/>
              </a:ext>
            </a:extLst>
          </p:cNvPr>
          <p:cNvSpPr/>
          <p:nvPr/>
        </p:nvSpPr>
        <p:spPr>
          <a:xfrm>
            <a:off x="7250827" y="4458642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4" name="Isosceles Triangle 1053">
            <a:extLst>
              <a:ext uri="{FF2B5EF4-FFF2-40B4-BE49-F238E27FC236}">
                <a16:creationId xmlns:a16="http://schemas.microsoft.com/office/drawing/2014/main" id="{2054AB5D-0BC6-9056-CA27-711C1001B81E}"/>
              </a:ext>
            </a:extLst>
          </p:cNvPr>
          <p:cNvSpPr/>
          <p:nvPr/>
        </p:nvSpPr>
        <p:spPr>
          <a:xfrm rot="10800000">
            <a:off x="7743948" y="4515485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92D9933-2CD4-470B-BC37-EADD7296A13F}"/>
              </a:ext>
            </a:extLst>
          </p:cNvPr>
          <p:cNvSpPr/>
          <p:nvPr/>
        </p:nvSpPr>
        <p:spPr>
          <a:xfrm>
            <a:off x="7248700" y="4827518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C8E7645F-966F-BF79-4CD5-C7C22AFEDF35}"/>
              </a:ext>
            </a:extLst>
          </p:cNvPr>
          <p:cNvSpPr/>
          <p:nvPr/>
        </p:nvSpPr>
        <p:spPr>
          <a:xfrm rot="10800000">
            <a:off x="7741821" y="4884361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EE497DF-7EA5-9B2B-5B82-04FC9CD1AAD8}"/>
              </a:ext>
            </a:extLst>
          </p:cNvPr>
          <p:cNvSpPr/>
          <p:nvPr/>
        </p:nvSpPr>
        <p:spPr>
          <a:xfrm>
            <a:off x="7248700" y="5187000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B1BB235F-0E16-3ACE-0664-842A014A1714}"/>
              </a:ext>
            </a:extLst>
          </p:cNvPr>
          <p:cNvSpPr/>
          <p:nvPr/>
        </p:nvSpPr>
        <p:spPr>
          <a:xfrm rot="10800000">
            <a:off x="7741821" y="5243843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B906486-2F44-51E6-1428-2CEF9916FB0D}"/>
              </a:ext>
            </a:extLst>
          </p:cNvPr>
          <p:cNvSpPr/>
          <p:nvPr/>
        </p:nvSpPr>
        <p:spPr>
          <a:xfrm>
            <a:off x="7248700" y="5559997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0659B85D-500F-34B7-E85E-DFF223351A3D}"/>
              </a:ext>
            </a:extLst>
          </p:cNvPr>
          <p:cNvSpPr/>
          <p:nvPr/>
        </p:nvSpPr>
        <p:spPr>
          <a:xfrm rot="10800000">
            <a:off x="7741821" y="5616840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" name="TextBox 2">
            <a:hlinkClick r:id="rId7" action="ppaction://hlinksldjump"/>
            <a:extLst>
              <a:ext uri="{FF2B5EF4-FFF2-40B4-BE49-F238E27FC236}">
                <a16:creationId xmlns:a16="http://schemas.microsoft.com/office/drawing/2014/main" id="{D9395680-1BBB-12DF-AEA5-ACADEFDB07FD}"/>
              </a:ext>
            </a:extLst>
          </p:cNvPr>
          <p:cNvSpPr txBox="1"/>
          <p:nvPr/>
        </p:nvSpPr>
        <p:spPr>
          <a:xfrm>
            <a:off x="6409294" y="3285034"/>
            <a:ext cx="613806" cy="287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hlinkClick r:id="rId8" action="ppaction://hlinksldjump"/>
            <a:extLst>
              <a:ext uri="{FF2B5EF4-FFF2-40B4-BE49-F238E27FC236}">
                <a16:creationId xmlns:a16="http://schemas.microsoft.com/office/drawing/2014/main" id="{E8CF4445-9F7A-9398-DF49-485BFC205495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FC115-ECD2-45EF-B18F-B9A660FE046B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9" action="ppaction://hlinksldjump"/>
            <a:extLst>
              <a:ext uri="{FF2B5EF4-FFF2-40B4-BE49-F238E27FC236}">
                <a16:creationId xmlns:a16="http://schemas.microsoft.com/office/drawing/2014/main" id="{7CCA93F1-8346-BCD3-EABB-8F1BF6B00047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id="{6E3A69C2-66BE-2BE8-6FAF-FFFD69CED329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98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1A856D-B905-E35E-67A6-7BB206BA28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0799BB-E23A-536A-C457-25FD63659AF9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13905" y="94646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5239BA-414E-9C7D-35A4-F7B6ED228E7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id="{75E5AD86-730C-06C2-0D63-534BEF71B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C43B04-A7EF-DBBF-5D44-396856910A2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Today’s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latin typeface="Franklin Gothic Medium Cond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811704" y="982925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27B1C-DB8A-0639-8BB8-357E3C684B6B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Table 70">
            <a:extLst>
              <a:ext uri="{FF2B5EF4-FFF2-40B4-BE49-F238E27FC236}">
                <a16:creationId xmlns:a16="http://schemas.microsoft.com/office/drawing/2014/main" id="{2A446A95-7254-02DA-CB50-AE8A942D9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78642"/>
              </p:ext>
            </p:extLst>
          </p:nvPr>
        </p:nvGraphicFramePr>
        <p:xfrm>
          <a:off x="6068640" y="2505361"/>
          <a:ext cx="5541820" cy="4130921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40464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1040464">
                  <a:extLst>
                    <a:ext uri="{9D8B030D-6E8A-4147-A177-3AD203B41FA5}">
                      <a16:colId xmlns:a16="http://schemas.microsoft.com/office/drawing/2014/main" val="1497798614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208935189"/>
                    </a:ext>
                  </a:extLst>
                </a:gridCol>
                <a:gridCol w="1301894">
                  <a:extLst>
                    <a:ext uri="{9D8B030D-6E8A-4147-A177-3AD203B41FA5}">
                      <a16:colId xmlns:a16="http://schemas.microsoft.com/office/drawing/2014/main" val="3325804320"/>
                    </a:ext>
                  </a:extLst>
                </a:gridCol>
              </a:tblGrid>
              <a:tr h="260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Availability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459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Wednesday</a:t>
                      </a:r>
                      <a:br>
                        <a:rPr lang="en-US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14/09/2020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98789"/>
                  </a:ext>
                </a:extLst>
              </a:tr>
              <a:tr h="459503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2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15/09/2020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 (Preferred)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Prefer Woodlands Train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55548"/>
                  </a:ext>
                </a:extLst>
              </a:tr>
              <a:tr h="459503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2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16/09/2020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14804"/>
                  </a:ext>
                </a:extLst>
              </a:tr>
              <a:tr h="459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2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17/09/2020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6173"/>
                  </a:ext>
                </a:extLst>
              </a:tr>
              <a:tr h="459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2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18/09/2020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90787"/>
                  </a:ext>
                </a:extLst>
              </a:tr>
              <a:tr h="608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2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19/09/2020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KL Train Station 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16748"/>
                  </a:ext>
                </a:extLst>
              </a:tr>
              <a:tr h="459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2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20/09/2020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399068"/>
                  </a:ext>
                </a:extLst>
              </a:tr>
              <a:tr h="459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2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200" b="0">
                          <a:latin typeface="Franklin Gothic Medium Cond" panose="020B0606030402020204" pitchFamily="34" charset="0"/>
                        </a:rPr>
                        <a:t>21/09/2020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0795"/>
                  </a:ext>
                </a:extLst>
              </a:tr>
            </a:tbl>
          </a:graphicData>
        </a:graphic>
      </p:graphicFrame>
      <p:graphicFrame>
        <p:nvGraphicFramePr>
          <p:cNvPr id="5" name="Table 24">
            <a:extLst>
              <a:ext uri="{FF2B5EF4-FFF2-40B4-BE49-F238E27FC236}">
                <a16:creationId xmlns:a16="http://schemas.microsoft.com/office/drawing/2014/main" id="{80FAA2EC-0CB1-C3AB-9CD1-A254D63D7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5723"/>
              </p:ext>
            </p:extLst>
          </p:nvPr>
        </p:nvGraphicFramePr>
        <p:xfrm>
          <a:off x="6068640" y="1845226"/>
          <a:ext cx="2924099" cy="65696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924099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</a:tblGrid>
              <a:tr h="32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Worker ID: </a:t>
                      </a:r>
                      <a:r>
                        <a:rPr lang="en-SG" sz="1400" b="1" kern="1200" baseline="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2824093A</a:t>
                      </a:r>
                      <a:r>
                        <a:rPr lang="en-SG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85140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Email: </a:t>
                      </a:r>
                      <a:r>
                        <a:rPr lang="en-SG" sz="1400" b="1" kern="1200" baseline="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2824093AC@Train.com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321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D535DD9-51A3-85D4-1FB9-C7AFBF3CB260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F9632-D91C-A43E-ACC7-62D5F5F12A68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94CC9F22-F8A8-0793-2C10-2E4E3CA6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87164"/>
              </p:ext>
            </p:extLst>
          </p:nvPr>
        </p:nvGraphicFramePr>
        <p:xfrm>
          <a:off x="8992739" y="1847241"/>
          <a:ext cx="2617721" cy="65696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617721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</a:tblGrid>
              <a:tr h="32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Type: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85140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Role:</a:t>
                      </a:r>
                      <a:r>
                        <a:rPr lang="en-GB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Assistant Conductor 1</a:t>
                      </a:r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SG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32151"/>
                  </a:ext>
                </a:extLst>
              </a:tr>
            </a:tbl>
          </a:graphicData>
        </a:graphic>
      </p:graphicFrame>
      <p:graphicFrame>
        <p:nvGraphicFramePr>
          <p:cNvPr id="15" name="Table 24">
            <a:extLst>
              <a:ext uri="{FF2B5EF4-FFF2-40B4-BE49-F238E27FC236}">
                <a16:creationId xmlns:a16="http://schemas.microsoft.com/office/drawing/2014/main" id="{0A42E9CA-3E78-A141-612E-4435DF06B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72059"/>
              </p:ext>
            </p:extLst>
          </p:nvPr>
        </p:nvGraphicFramePr>
        <p:xfrm>
          <a:off x="6068639" y="1568250"/>
          <a:ext cx="5541820" cy="328483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541820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</a:tblGrid>
              <a:tr h="328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Full Name: Shane Wong</a:t>
                      </a:r>
                      <a:endParaRPr lang="en-SG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85140"/>
                  </a:ext>
                </a:extLst>
              </a:tr>
            </a:tbl>
          </a:graphicData>
        </a:graphic>
      </p:graphicFrame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0D03EB3-407F-F675-5EC8-16B9C39C6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1976" y="1555459"/>
            <a:ext cx="328483" cy="328483"/>
          </a:xfrm>
          <a:prstGeom prst="rect">
            <a:avLst/>
          </a:prstGeom>
        </p:spPr>
      </p:pic>
      <p:graphicFrame>
        <p:nvGraphicFramePr>
          <p:cNvPr id="87" name="Table 70">
            <a:extLst>
              <a:ext uri="{FF2B5EF4-FFF2-40B4-BE49-F238E27FC236}">
                <a16:creationId xmlns:a16="http://schemas.microsoft.com/office/drawing/2014/main" id="{0BB3878F-9079-913F-E32A-7AC2E90E5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04454"/>
              </p:ext>
            </p:extLst>
          </p:nvPr>
        </p:nvGraphicFramePr>
        <p:xfrm>
          <a:off x="185869" y="1882751"/>
          <a:ext cx="5700974" cy="407367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127151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Roles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Staff Name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Max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Dylan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6527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Ted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Shane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err="1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Gaindy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1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Jeannie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2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Edwin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Cleaner 3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Jun Hong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2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Engine Driver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Dave</a:t>
                      </a:r>
                      <a:endParaRPr lang="en-SG" sz="1400" kern="120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Franklin Gothic Medium Cond" panose="020B0606030402020204" pitchFamily="34" charset="0"/>
                        </a:rPr>
                        <a:t>Train Conductor (Backup)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rgbClr val="FFFF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Alford</a:t>
                      </a:r>
                      <a:endParaRPr lang="en-SG" sz="1400" kern="1200" dirty="0">
                        <a:solidFill>
                          <a:srgbClr val="FFFF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4941"/>
                  </a:ext>
                </a:extLst>
              </a:tr>
            </a:tbl>
          </a:graphicData>
        </a:graphic>
      </p:graphicFrame>
      <p:sp>
        <p:nvSpPr>
          <p:cNvPr id="88" name="TextBox 87">
            <a:hlinkClick r:id="rId8" action="ppaction://hlinksldjump"/>
            <a:extLst>
              <a:ext uri="{FF2B5EF4-FFF2-40B4-BE49-F238E27FC236}">
                <a16:creationId xmlns:a16="http://schemas.microsoft.com/office/drawing/2014/main" id="{00D8AEF0-717C-457D-C2D0-60B094558843}"/>
              </a:ext>
            </a:extLst>
          </p:cNvPr>
          <p:cNvSpPr txBox="1"/>
          <p:nvPr/>
        </p:nvSpPr>
        <p:spPr>
          <a:xfrm>
            <a:off x="5096420" y="3007374"/>
            <a:ext cx="738666" cy="287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BCC024-B6C2-A784-3870-BA3674711DE2}"/>
              </a:ext>
            </a:extLst>
          </p:cNvPr>
          <p:cNvSpPr/>
          <p:nvPr/>
        </p:nvSpPr>
        <p:spPr>
          <a:xfrm>
            <a:off x="5152364" y="2296981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1866D869-97D9-A814-1FBA-849C166176CC}"/>
              </a:ext>
            </a:extLst>
          </p:cNvPr>
          <p:cNvSpPr/>
          <p:nvPr/>
        </p:nvSpPr>
        <p:spPr>
          <a:xfrm rot="10800000">
            <a:off x="5663217" y="2347136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9E091D-5C20-D94B-46E8-81A9D863036E}"/>
              </a:ext>
            </a:extLst>
          </p:cNvPr>
          <p:cNvSpPr/>
          <p:nvPr/>
        </p:nvSpPr>
        <p:spPr>
          <a:xfrm>
            <a:off x="5152364" y="2704523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CC096889-4F56-44A7-9B85-7B031251619A}"/>
              </a:ext>
            </a:extLst>
          </p:cNvPr>
          <p:cNvSpPr/>
          <p:nvPr/>
        </p:nvSpPr>
        <p:spPr>
          <a:xfrm rot="10800000">
            <a:off x="5645485" y="2761366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034CB5-7204-7408-3667-E472804AB2A4}"/>
              </a:ext>
            </a:extLst>
          </p:cNvPr>
          <p:cNvSpPr/>
          <p:nvPr/>
        </p:nvSpPr>
        <p:spPr>
          <a:xfrm>
            <a:off x="5152364" y="3050636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2E8A8060-6358-3795-FF24-84BE1260F5E6}"/>
              </a:ext>
            </a:extLst>
          </p:cNvPr>
          <p:cNvSpPr/>
          <p:nvPr/>
        </p:nvSpPr>
        <p:spPr>
          <a:xfrm rot="10800000">
            <a:off x="5663217" y="3100791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150CEEB-9D0D-9108-A82D-E51C409D1779}"/>
              </a:ext>
            </a:extLst>
          </p:cNvPr>
          <p:cNvSpPr/>
          <p:nvPr/>
        </p:nvSpPr>
        <p:spPr>
          <a:xfrm>
            <a:off x="5152364" y="3427698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1BA295F4-D79F-82DA-1A6A-977CFC534D84}"/>
              </a:ext>
            </a:extLst>
          </p:cNvPr>
          <p:cNvSpPr/>
          <p:nvPr/>
        </p:nvSpPr>
        <p:spPr>
          <a:xfrm rot="10800000">
            <a:off x="5645485" y="3484541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C9629F8-1514-B9A6-76F5-D0AA0D75455E}"/>
              </a:ext>
            </a:extLst>
          </p:cNvPr>
          <p:cNvSpPr/>
          <p:nvPr/>
        </p:nvSpPr>
        <p:spPr>
          <a:xfrm>
            <a:off x="5152364" y="3819569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83920260-61D1-5DB1-5C80-313971CCD881}"/>
              </a:ext>
            </a:extLst>
          </p:cNvPr>
          <p:cNvSpPr/>
          <p:nvPr/>
        </p:nvSpPr>
        <p:spPr>
          <a:xfrm rot="10800000">
            <a:off x="5641339" y="3875450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17EBCC-9931-9D1B-B4CA-2E7F9112F44B}"/>
              </a:ext>
            </a:extLst>
          </p:cNvPr>
          <p:cNvSpPr/>
          <p:nvPr/>
        </p:nvSpPr>
        <p:spPr>
          <a:xfrm>
            <a:off x="5155838" y="4179313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25A683-41E6-2878-72B6-EA66FB06FC84}"/>
              </a:ext>
            </a:extLst>
          </p:cNvPr>
          <p:cNvSpPr/>
          <p:nvPr/>
        </p:nvSpPr>
        <p:spPr>
          <a:xfrm rot="10800000">
            <a:off x="5648959" y="4236156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2872E-7B7F-457A-6ADB-DC9E285FFE5E}"/>
              </a:ext>
            </a:extLst>
          </p:cNvPr>
          <p:cNvSpPr/>
          <p:nvPr/>
        </p:nvSpPr>
        <p:spPr>
          <a:xfrm>
            <a:off x="5152364" y="4548189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6795896D-A18E-547D-A64F-FA328DA975E9}"/>
              </a:ext>
            </a:extLst>
          </p:cNvPr>
          <p:cNvSpPr/>
          <p:nvPr/>
        </p:nvSpPr>
        <p:spPr>
          <a:xfrm rot="10800000">
            <a:off x="5645485" y="4605032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3130BD-EBA6-B4F8-4F9C-47BFEDB69BD1}"/>
              </a:ext>
            </a:extLst>
          </p:cNvPr>
          <p:cNvSpPr/>
          <p:nvPr/>
        </p:nvSpPr>
        <p:spPr>
          <a:xfrm>
            <a:off x="5150237" y="4917065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0CE0CC17-E742-A4F6-5F9B-DDADEF342189}"/>
              </a:ext>
            </a:extLst>
          </p:cNvPr>
          <p:cNvSpPr/>
          <p:nvPr/>
        </p:nvSpPr>
        <p:spPr>
          <a:xfrm rot="10800000">
            <a:off x="5643358" y="4973908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C1F457-4B82-B267-9518-23AD8AA279FF}"/>
              </a:ext>
            </a:extLst>
          </p:cNvPr>
          <p:cNvSpPr/>
          <p:nvPr/>
        </p:nvSpPr>
        <p:spPr>
          <a:xfrm>
            <a:off x="5150237" y="5276547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73C713D3-E2C1-0AF6-6936-331C8EB235A5}"/>
              </a:ext>
            </a:extLst>
          </p:cNvPr>
          <p:cNvSpPr/>
          <p:nvPr/>
        </p:nvSpPr>
        <p:spPr>
          <a:xfrm rot="10800000">
            <a:off x="5643358" y="5333390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43635D-2F06-477C-4E59-AA5A9C6A0FEA}"/>
              </a:ext>
            </a:extLst>
          </p:cNvPr>
          <p:cNvSpPr/>
          <p:nvPr/>
        </p:nvSpPr>
        <p:spPr>
          <a:xfrm>
            <a:off x="5150237" y="5649544"/>
            <a:ext cx="672778" cy="217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25A08D92-4CE3-BE10-1F5F-13DC12059FDE}"/>
              </a:ext>
            </a:extLst>
          </p:cNvPr>
          <p:cNvSpPr/>
          <p:nvPr/>
        </p:nvSpPr>
        <p:spPr>
          <a:xfrm rot="10800000">
            <a:off x="5643358" y="5706387"/>
            <a:ext cx="142539" cy="11389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87DA71-FCC7-10DB-C63A-DB4EC9926C8A}"/>
              </a:ext>
            </a:extLst>
          </p:cNvPr>
          <p:cNvSpPr txBox="1"/>
          <p:nvPr/>
        </p:nvSpPr>
        <p:spPr>
          <a:xfrm>
            <a:off x="453240" y="1355605"/>
            <a:ext cx="376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Viewing availability for: Shane</a:t>
            </a:r>
            <a:endParaRPr lang="en-SG" sz="24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" name="Rectangle 1">
            <a:hlinkClick r:id="rId9" action="ppaction://hlinksldjump"/>
            <a:extLst>
              <a:ext uri="{FF2B5EF4-FFF2-40B4-BE49-F238E27FC236}">
                <a16:creationId xmlns:a16="http://schemas.microsoft.com/office/drawing/2014/main" id="{C37BAE00-270D-749B-6692-304E0D433937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F8EA2-F678-BEE7-F251-0E6EF62D0D50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10" action="ppaction://hlinksldjump"/>
            <a:extLst>
              <a:ext uri="{FF2B5EF4-FFF2-40B4-BE49-F238E27FC236}">
                <a16:creationId xmlns:a16="http://schemas.microsoft.com/office/drawing/2014/main" id="{5228A4D1-6BE7-45A4-ECAD-A2D72E72FE3D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hlinkClick r:id="rId11" action="ppaction://hlinksldjump"/>
            <a:extLst>
              <a:ext uri="{FF2B5EF4-FFF2-40B4-BE49-F238E27FC236}">
                <a16:creationId xmlns:a16="http://schemas.microsoft.com/office/drawing/2014/main" id="{3A4D10C0-3692-B44B-C9C5-4223BE7228C4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Allocation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Availability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" name="Rectangle 10">
            <a:hlinkClick r:id="rId12" action="ppaction://hlinksldjump"/>
            <a:extLst>
              <a:ext uri="{FF2B5EF4-FFF2-40B4-BE49-F238E27FC236}">
                <a16:creationId xmlns:a16="http://schemas.microsoft.com/office/drawing/2014/main" id="{A1698ED0-3C68-404C-B6B8-39D2958164A5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10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8E31AD-3FD3-FA2E-5BB7-80AD66B97904}"/>
              </a:ext>
            </a:extLst>
          </p:cNvPr>
          <p:cNvSpPr/>
          <p:nvPr/>
        </p:nvSpPr>
        <p:spPr>
          <a:xfrm>
            <a:off x="-2" y="0"/>
            <a:ext cx="12192000" cy="686226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B8861-CFC4-4B3D-404A-070E7408FAC9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249A0-F383-A172-26B8-2DDD95B23AA0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6FF0D-6199-A1A3-F1C6-C26934F2947E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75D9D-8E3D-F633-2C36-F051E7DFBA0F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1B4F-D3E4-84D9-64DA-DBF2FB2BF762}"/>
              </a:ext>
            </a:extLst>
          </p:cNvPr>
          <p:cNvSpPr txBox="1"/>
          <p:nvPr/>
        </p:nvSpPr>
        <p:spPr>
          <a:xfrm>
            <a:off x="6520255" y="92741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CA3368-490C-E5F2-3B17-EC75E9CCA24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2E9D0088-490C-56DC-9C4B-92F8C92D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880DE-4FFE-DA31-F2DE-BF585391DD2C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4AE51B5-BBDD-5B85-D275-F4D83DAF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ACDBD7-F82E-289E-077A-F72C10FDC36A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7981BF-9A9E-B172-C854-D3039C5E668B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03D93-C663-8DD3-ECB9-830F51D2D4C7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5</a:t>
            </a:r>
            <a:endParaRPr lang="en-US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A086C-FCFB-1A73-70CE-ED440D3BC33C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239B0-AE18-BC14-569E-52AB768A13A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037DA-282A-92EB-9610-9063D60046E0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B1C0C-D5E3-F7A4-AADE-2CAEC571FC16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24" name="Table 1028">
            <a:extLst>
              <a:ext uri="{FF2B5EF4-FFF2-40B4-BE49-F238E27FC236}">
                <a16:creationId xmlns:a16="http://schemas.microsoft.com/office/drawing/2014/main" id="{9BADC877-77BB-05A1-589F-85C2EB631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51321"/>
              </p:ext>
            </p:extLst>
          </p:nvPr>
        </p:nvGraphicFramePr>
        <p:xfrm>
          <a:off x="1118293" y="1544235"/>
          <a:ext cx="9464600" cy="488371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567132">
                  <a:extLst>
                    <a:ext uri="{9D8B030D-6E8A-4147-A177-3AD203B41FA5}">
                      <a16:colId xmlns:a16="http://schemas.microsoft.com/office/drawing/2014/main" val="1239068447"/>
                    </a:ext>
                  </a:extLst>
                </a:gridCol>
                <a:gridCol w="2880769">
                  <a:extLst>
                    <a:ext uri="{9D8B030D-6E8A-4147-A177-3AD203B41FA5}">
                      <a16:colId xmlns:a16="http://schemas.microsoft.com/office/drawing/2014/main" val="3456616067"/>
                    </a:ext>
                  </a:extLst>
                </a:gridCol>
                <a:gridCol w="1652661">
                  <a:extLst>
                    <a:ext uri="{9D8B030D-6E8A-4147-A177-3AD203B41FA5}">
                      <a16:colId xmlns:a16="http://schemas.microsoft.com/office/drawing/2014/main" val="3710769478"/>
                    </a:ext>
                  </a:extLst>
                </a:gridCol>
                <a:gridCol w="1652661">
                  <a:extLst>
                    <a:ext uri="{9D8B030D-6E8A-4147-A177-3AD203B41FA5}">
                      <a16:colId xmlns:a16="http://schemas.microsoft.com/office/drawing/2014/main" val="983269241"/>
                    </a:ext>
                  </a:extLst>
                </a:gridCol>
                <a:gridCol w="1711377">
                  <a:extLst>
                    <a:ext uri="{9D8B030D-6E8A-4147-A177-3AD203B41FA5}">
                      <a16:colId xmlns:a16="http://schemas.microsoft.com/office/drawing/2014/main" val="1776408716"/>
                    </a:ext>
                  </a:extLst>
                </a:gridCol>
              </a:tblGrid>
              <a:tr h="375823">
                <a:tc gridSpan="5">
                  <a:txBody>
                    <a:bodyPr/>
                    <a:lstStyle/>
                    <a:p>
                      <a:pPr algn="ctr"/>
                      <a:r>
                        <a:rPr lang="en-SG" sz="1400" b="0">
                          <a:solidFill>
                            <a:schemeClr val="tx1"/>
                          </a:solidFill>
                          <a:latin typeface="Franklin Gothic Medium Cond"/>
                        </a:rPr>
                        <a:t>Sorted by: Ascending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83990"/>
                  </a:ext>
                </a:extLst>
              </a:tr>
              <a:tr h="372959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FULL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Number of Hours Worked/Week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Worker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42150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Monika Kala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03hrs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2201575AC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Driver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2201575AC@train.com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609760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Simon Ngeow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08hrs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2161575DC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Cleaner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2161575DC@train.com</a:t>
                      </a:r>
                      <a:endParaRPr lang="en-SG" sz="1200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960202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Ben 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09hrs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2166575CC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Ticketer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2166575CC@train.com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60512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Laura Bisha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010hrs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7101675AF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Clown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7101675AF@train.com</a:t>
                      </a:r>
                      <a:endParaRPr lang="en-SG" sz="1200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004603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Sing Ding Dong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010hrs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2156575YH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>
                          <a:latin typeface="Franklin Gothic Medium Cond"/>
                        </a:rPr>
                        <a:t>Engine Driver</a:t>
                      </a:r>
                      <a:endParaRPr lang="en-SG" sz="1800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2156575YH@train.com</a:t>
                      </a:r>
                      <a:endParaRPr lang="en-SG" sz="1200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282270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Chandra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010hrs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2601875KO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>
                          <a:latin typeface="Franklin Gothic Medium Cond"/>
                        </a:rPr>
                        <a:t>Train Conductor</a:t>
                      </a:r>
                      <a:endParaRPr lang="en-SG" sz="1800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2601875KO@train.com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221135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Calli Teo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010hrs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2131575OD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>
                          <a:latin typeface="Franklin Gothic Medium Cond"/>
                        </a:rPr>
                        <a:t>Assistant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2131575OD</a:t>
                      </a:r>
                      <a:r>
                        <a:rPr lang="en-SG" sz="1200" b="0" i="0" u="none" strike="noStrike" noProof="0">
                          <a:latin typeface="Calibri"/>
                        </a:rPr>
                        <a:t>@train.com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205967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Edwin 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010hrs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2141375IK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Franklin Gothic Medium Cond"/>
                        </a:rPr>
                        <a:t>Assistant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2141375IK</a:t>
                      </a:r>
                      <a:r>
                        <a:rPr lang="en-SG" sz="1200" b="0" i="0" u="none" strike="noStrike" noProof="0">
                          <a:latin typeface="Calibri"/>
                        </a:rPr>
                        <a:t>@train.com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14208"/>
                  </a:ext>
                </a:extLst>
              </a:tr>
              <a:tr h="29577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Looki Ang</a:t>
                      </a:r>
                      <a:endParaRPr lang="en-US" b="0" err="1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010hrs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2301585SK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Franklin Gothic Medium Cond"/>
                        </a:rPr>
                        <a:t>Assistant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2301585SK</a:t>
                      </a:r>
                      <a:r>
                        <a:rPr lang="en-SG" sz="1200" b="0" i="0" u="none" strike="noStrike" noProof="0">
                          <a:latin typeface="Calibri"/>
                        </a:rPr>
                        <a:t>@train.com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963229"/>
                  </a:ext>
                </a:extLst>
              </a:tr>
              <a:tr h="29577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Drea Sun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011hrs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2231575IX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Cleaner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2231575IX</a:t>
                      </a:r>
                      <a:r>
                        <a:rPr lang="en-SG" sz="1200" b="0" i="0" u="none" strike="noStrike" noProof="0">
                          <a:latin typeface="Calibri"/>
                        </a:rPr>
                        <a:t>@train.com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237504"/>
                  </a:ext>
                </a:extLst>
              </a:tr>
              <a:tr h="29577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Alex Chang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011hrs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3108575SP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Clown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/>
                        <a:t>3108575SP</a:t>
                      </a:r>
                      <a:r>
                        <a:rPr lang="en-SG" sz="1200" b="0" i="0" u="none" strike="noStrike" noProof="0">
                          <a:latin typeface="Calibri"/>
                        </a:rPr>
                        <a:t>@train.com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91661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F1EA17E-B005-98A0-9A60-A3DCD3803325}"/>
              </a:ext>
            </a:extLst>
          </p:cNvPr>
          <p:cNvSpPr/>
          <p:nvPr/>
        </p:nvSpPr>
        <p:spPr>
          <a:xfrm rot="5400000">
            <a:off x="8265892" y="3922434"/>
            <a:ext cx="4883717" cy="14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3F54B0-CEE2-8C68-1221-B2A85612982E}"/>
              </a:ext>
            </a:extLst>
          </p:cNvPr>
          <p:cNvSpPr/>
          <p:nvPr/>
        </p:nvSpPr>
        <p:spPr>
          <a:xfrm>
            <a:off x="10645519" y="1551936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2A3BA3-E2E4-251C-E39C-7945F9D6DAB9}"/>
              </a:ext>
            </a:extLst>
          </p:cNvPr>
          <p:cNvSpPr/>
          <p:nvPr/>
        </p:nvSpPr>
        <p:spPr>
          <a:xfrm>
            <a:off x="106923" y="1604584"/>
            <a:ext cx="904445" cy="199308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</a:t>
            </a:r>
            <a:endParaRPr lang="en-SG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35B72B-DF42-A422-3776-3C8070CAF305}"/>
              </a:ext>
            </a:extLst>
          </p:cNvPr>
          <p:cNvSpPr/>
          <p:nvPr/>
        </p:nvSpPr>
        <p:spPr>
          <a:xfrm>
            <a:off x="10891323" y="1562244"/>
            <a:ext cx="1193754" cy="241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Franklin Gothic Medium Cond" panose="020B0606030402020204" pitchFamily="34" charset="0"/>
              </a:rPr>
              <a:t>Search</a:t>
            </a:r>
            <a:endParaRPr lang="en-SG" sz="140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168BF80F-E2E5-C0BD-3D9A-2182955027A0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D61126-67C4-339D-5BD5-91723E19CE4F}"/>
              </a:ext>
            </a:extLst>
          </p:cNvPr>
          <p:cNvSpPr txBox="1"/>
          <p:nvPr/>
        </p:nvSpPr>
        <p:spPr>
          <a:xfrm>
            <a:off x="3325922" y="982925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89FFD-2F21-BCB4-CA0D-67831A86CD1C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Allocation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F6945D-56A6-1309-2E2C-ECC0834DD2D8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7" name="TextBox 36">
            <a:hlinkClick r:id="rId6" action="ppaction://hlinksldjump"/>
            <a:extLst>
              <a:ext uri="{FF2B5EF4-FFF2-40B4-BE49-F238E27FC236}">
                <a16:creationId xmlns:a16="http://schemas.microsoft.com/office/drawing/2014/main" id="{98533450-96D9-9CDB-2892-2978256BDAE2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8" name="Rectangle 37">
            <a:hlinkClick r:id="rId7" action="ppaction://hlinksldjump"/>
            <a:extLst>
              <a:ext uri="{FF2B5EF4-FFF2-40B4-BE49-F238E27FC236}">
                <a16:creationId xmlns:a16="http://schemas.microsoft.com/office/drawing/2014/main" id="{08FFAA62-6727-9842-D2B3-BCA25DA13267}"/>
              </a:ext>
            </a:extLst>
          </p:cNvPr>
          <p:cNvSpPr/>
          <p:nvPr/>
        </p:nvSpPr>
        <p:spPr>
          <a:xfrm>
            <a:off x="4914098" y="971832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hlinkClick r:id="rId8" action="ppaction://hlinksldjump"/>
            <a:extLst>
              <a:ext uri="{FF2B5EF4-FFF2-40B4-BE49-F238E27FC236}">
                <a16:creationId xmlns:a16="http://schemas.microsoft.com/office/drawing/2014/main" id="{EB50F869-65E7-6ABF-9FE0-CF30A1049302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id="{2E592C2E-84CF-57B2-7600-5E8334CD6DAE}"/>
              </a:ext>
            </a:extLst>
          </p:cNvPr>
          <p:cNvSpPr/>
          <p:nvPr/>
        </p:nvSpPr>
        <p:spPr>
          <a:xfrm>
            <a:off x="50743" y="1519984"/>
            <a:ext cx="1016806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42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8E31AD-3FD3-FA2E-5BB7-80AD66B97904}"/>
              </a:ext>
            </a:extLst>
          </p:cNvPr>
          <p:cNvSpPr/>
          <p:nvPr/>
        </p:nvSpPr>
        <p:spPr>
          <a:xfrm>
            <a:off x="-2" y="-8174"/>
            <a:ext cx="12192000" cy="68661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B8861-CFC4-4B3D-404A-070E7408FAC9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249A0-F383-A172-26B8-2DDD95B23AA0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6FF0D-6199-A1A3-F1C6-C26934F2947E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Review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75D9D-8E3D-F633-2C36-F051E7DFBA0F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1B4F-D3E4-84D9-64DA-DBF2FB2BF762}"/>
              </a:ext>
            </a:extLst>
          </p:cNvPr>
          <p:cNvSpPr txBox="1"/>
          <p:nvPr/>
        </p:nvSpPr>
        <p:spPr>
          <a:xfrm>
            <a:off x="6520255" y="92741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CA3368-490C-E5F2-3B17-EC75E9CCA24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2E9D0088-490C-56DC-9C4B-92F8C92D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880DE-4FFE-DA31-F2DE-BF585391DD2C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4AE51B5-BBDD-5B85-D275-F4D83DAF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ACDBD7-F82E-289E-077A-F72C10FDC36A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03D93-C663-8DD3-ECB9-830F51D2D4C7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6</a:t>
            </a:r>
            <a:endParaRPr lang="en-US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A086C-FCFB-1A73-70CE-ED440D3BC33C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239B0-AE18-BC14-569E-52AB768A13A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037DA-282A-92EB-9610-9063D60046E0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B1C0C-D5E3-F7A4-AADE-2CAEC571FC16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24" name="Table 1028">
            <a:extLst>
              <a:ext uri="{FF2B5EF4-FFF2-40B4-BE49-F238E27FC236}">
                <a16:creationId xmlns:a16="http://schemas.microsoft.com/office/drawing/2014/main" id="{9BADC877-77BB-05A1-589F-85C2EB631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75060"/>
              </p:ext>
            </p:extLst>
          </p:nvPr>
        </p:nvGraphicFramePr>
        <p:xfrm>
          <a:off x="1118293" y="1544235"/>
          <a:ext cx="9405885" cy="488371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567132">
                  <a:extLst>
                    <a:ext uri="{9D8B030D-6E8A-4147-A177-3AD203B41FA5}">
                      <a16:colId xmlns:a16="http://schemas.microsoft.com/office/drawing/2014/main" val="1239068447"/>
                    </a:ext>
                  </a:extLst>
                </a:gridCol>
                <a:gridCol w="2880770">
                  <a:extLst>
                    <a:ext uri="{9D8B030D-6E8A-4147-A177-3AD203B41FA5}">
                      <a16:colId xmlns:a16="http://schemas.microsoft.com/office/drawing/2014/main" val="3456616067"/>
                    </a:ext>
                  </a:extLst>
                </a:gridCol>
                <a:gridCol w="1652661">
                  <a:extLst>
                    <a:ext uri="{9D8B030D-6E8A-4147-A177-3AD203B41FA5}">
                      <a16:colId xmlns:a16="http://schemas.microsoft.com/office/drawing/2014/main" val="3710769478"/>
                    </a:ext>
                  </a:extLst>
                </a:gridCol>
                <a:gridCol w="1652661">
                  <a:extLst>
                    <a:ext uri="{9D8B030D-6E8A-4147-A177-3AD203B41FA5}">
                      <a16:colId xmlns:a16="http://schemas.microsoft.com/office/drawing/2014/main" val="983269241"/>
                    </a:ext>
                  </a:extLst>
                </a:gridCol>
                <a:gridCol w="1652661">
                  <a:extLst>
                    <a:ext uri="{9D8B030D-6E8A-4147-A177-3AD203B41FA5}">
                      <a16:colId xmlns:a16="http://schemas.microsoft.com/office/drawing/2014/main" val="1776408716"/>
                    </a:ext>
                  </a:extLst>
                </a:gridCol>
              </a:tblGrid>
              <a:tr h="375823">
                <a:tc gridSpan="5">
                  <a:txBody>
                    <a:bodyPr/>
                    <a:lstStyle/>
                    <a:p>
                      <a:pPr algn="ctr"/>
                      <a:r>
                        <a:rPr lang="en-SG" sz="1400" b="0">
                          <a:solidFill>
                            <a:schemeClr val="bg1"/>
                          </a:solidFill>
                          <a:latin typeface="Franklin Gothic Medium Cond"/>
                        </a:rPr>
                        <a:t>Sorted by: Descending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83990"/>
                  </a:ext>
                </a:extLst>
              </a:tr>
              <a:tr h="372959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FULL NAME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Number of Hours Worked/Week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Worker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42150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Zi Ping Chong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1027hrs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2139093TC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Driver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0" i="0" u="none" strike="noStrike" noProof="0" dirty="0"/>
                        <a:t>2139093TC@Train.com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09760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Gerald Toh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85hrs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1283908CS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Cleaner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1283908CS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60202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Yu Xiang 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60hrs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1709215</a:t>
                      </a:r>
                      <a:r>
                        <a:rPr lang="en-SG" b="0">
                          <a:latin typeface="Franklin Gothic Medium Cond"/>
                        </a:rPr>
                        <a:t>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Ticketer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1709215ED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60512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Azwan Afif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57hrs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1952345AC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>
                          <a:latin typeface="Franklin Gothic Medium Cond"/>
                        </a:rPr>
                        <a:t>Service</a:t>
                      </a:r>
                      <a:endParaRPr lang="en-SG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1952345AC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04603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Kartigesu Sox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56hrs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2102075ED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Service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2102075ED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82270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Maria Zee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55hrs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2100075</a:t>
                      </a:r>
                      <a:r>
                        <a:rPr lang="en-SG" sz="1800" b="0" i="0" u="none" strike="noStrike" noProof="0">
                          <a:latin typeface="Calibri"/>
                        </a:rPr>
                        <a:t>ED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Driver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2100075ED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21135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Cythia Loh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55hrs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1920053</a:t>
                      </a:r>
                      <a:r>
                        <a:rPr lang="en-SG" sz="1800" b="0" i="0" u="none" strike="noStrike" noProof="0"/>
                        <a:t>AC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Service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1920053AC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05967"/>
                  </a:ext>
                </a:extLst>
              </a:tr>
              <a:tr h="381232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Osman Mohd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51hrs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2039901TC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Cleaner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2039901TC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14208"/>
                  </a:ext>
                </a:extLst>
              </a:tr>
              <a:tr h="29577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Ken Wong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49hrs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1238900</a:t>
                      </a:r>
                      <a:r>
                        <a:rPr lang="en-SG" sz="1800" b="0" i="0" u="none" strike="noStrike" noProof="0"/>
                        <a:t>AC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Ticketer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1238900AC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63229"/>
                  </a:ext>
                </a:extLst>
              </a:tr>
              <a:tr h="29577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Thiruman V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49hrs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2409087CS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Driver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>
                          <a:latin typeface="Calibri"/>
                        </a:rPr>
                        <a:t>2409087CS</a:t>
                      </a:r>
                      <a:r>
                        <a:rPr lang="en-SG" sz="1200" b="0" i="0" u="none" strike="noStrike" noProof="0"/>
                        <a:t>@Train.com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37504"/>
                  </a:ext>
                </a:extLst>
              </a:tr>
              <a:tr h="295771"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Mohd Ismail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Franklin Gothic Medium Cond"/>
                        </a:rPr>
                        <a:t>48hrs</a:t>
                      </a:r>
                      <a:endParaRPr lang="en-SG" b="0">
                        <a:latin typeface="Franklin Gothic Medium C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>
                          <a:latin typeface="Calibri"/>
                        </a:rPr>
                        <a:t>2229034CS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800" b="0" i="0" u="none" strike="noStrike" noProof="0"/>
                        <a:t>Ticketer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 b="0" i="0" u="none" strike="noStrike" noProof="0" dirty="0">
                          <a:latin typeface="Calibri"/>
                        </a:rPr>
                        <a:t>2229034CS</a:t>
                      </a:r>
                      <a:r>
                        <a:rPr lang="en-SG" sz="1200" b="0" i="0" u="none" strike="noStrike" noProof="0" dirty="0"/>
                        <a:t>@Train.com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1661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F1EA17E-B005-98A0-9A60-A3DCD3803325}"/>
              </a:ext>
            </a:extLst>
          </p:cNvPr>
          <p:cNvSpPr/>
          <p:nvPr/>
        </p:nvSpPr>
        <p:spPr>
          <a:xfrm rot="5400000">
            <a:off x="8265892" y="3922434"/>
            <a:ext cx="4883717" cy="14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3F54B0-CEE2-8C68-1221-B2A85612982E}"/>
              </a:ext>
            </a:extLst>
          </p:cNvPr>
          <p:cNvSpPr/>
          <p:nvPr/>
        </p:nvSpPr>
        <p:spPr>
          <a:xfrm>
            <a:off x="10645519" y="1551936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E78DE-D054-98C9-5CA1-E7B7ADFCAA70}"/>
              </a:ext>
            </a:extLst>
          </p:cNvPr>
          <p:cNvSpPr/>
          <p:nvPr/>
        </p:nvSpPr>
        <p:spPr>
          <a:xfrm>
            <a:off x="106923" y="1604584"/>
            <a:ext cx="904445" cy="199308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Back</a:t>
            </a:r>
            <a:endParaRPr lang="en-SG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727775-2B59-5537-C1B7-571FC3656A23}"/>
              </a:ext>
            </a:extLst>
          </p:cNvPr>
          <p:cNvSpPr/>
          <p:nvPr/>
        </p:nvSpPr>
        <p:spPr>
          <a:xfrm>
            <a:off x="10891323" y="1562244"/>
            <a:ext cx="1193754" cy="241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Franklin Gothic Medium Cond" panose="020B0606030402020204" pitchFamily="34" charset="0"/>
              </a:rPr>
              <a:t>Search</a:t>
            </a:r>
            <a:endParaRPr lang="en-SG" sz="140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A5FB6163-2BB8-B50E-4E56-A6F36EB7DEB9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936B1-7224-55C4-A65C-AD62C7FA6305}"/>
              </a:ext>
            </a:extLst>
          </p:cNvPr>
          <p:cNvSpPr txBox="1"/>
          <p:nvPr/>
        </p:nvSpPr>
        <p:spPr>
          <a:xfrm>
            <a:off x="3336405" y="982925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89FFD-2F21-BCB4-CA0D-67831A86CD1C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Allocation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2F03D4-4BB2-9FC5-D197-FF6ADD4D1289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4" name="TextBox 33">
            <a:hlinkClick r:id="rId6" action="ppaction://hlinksldjump"/>
            <a:extLst>
              <a:ext uri="{FF2B5EF4-FFF2-40B4-BE49-F238E27FC236}">
                <a16:creationId xmlns:a16="http://schemas.microsoft.com/office/drawing/2014/main" id="{69DE94B9-F5A6-1E38-F00E-48DF4F4AABBD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5" name="Rectangle 34">
            <a:hlinkClick r:id="rId7" action="ppaction://hlinksldjump"/>
            <a:extLst>
              <a:ext uri="{FF2B5EF4-FFF2-40B4-BE49-F238E27FC236}">
                <a16:creationId xmlns:a16="http://schemas.microsoft.com/office/drawing/2014/main" id="{DAB7987E-D935-FA76-34D7-03FD23095931}"/>
              </a:ext>
            </a:extLst>
          </p:cNvPr>
          <p:cNvSpPr/>
          <p:nvPr/>
        </p:nvSpPr>
        <p:spPr>
          <a:xfrm>
            <a:off x="4914098" y="971832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DE9A4B-5C4E-7305-6A49-75CF2CC9CE17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38" name="Rectangle 37">
            <a:hlinkClick r:id="rId8" action="ppaction://hlinksldjump"/>
            <a:extLst>
              <a:ext uri="{FF2B5EF4-FFF2-40B4-BE49-F238E27FC236}">
                <a16:creationId xmlns:a16="http://schemas.microsoft.com/office/drawing/2014/main" id="{F5D1D848-5EBC-2D7B-C617-5B950A48FEFD}"/>
              </a:ext>
            </a:extLst>
          </p:cNvPr>
          <p:cNvSpPr/>
          <p:nvPr/>
        </p:nvSpPr>
        <p:spPr>
          <a:xfrm>
            <a:off x="2072685" y="989980"/>
            <a:ext cx="927831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hlinkClick r:id="rId9" action="ppaction://hlinksldjump"/>
            <a:extLst>
              <a:ext uri="{FF2B5EF4-FFF2-40B4-BE49-F238E27FC236}">
                <a16:creationId xmlns:a16="http://schemas.microsoft.com/office/drawing/2014/main" id="{19E7D869-6B4C-E216-35A7-1CEA07531801}"/>
              </a:ext>
            </a:extLst>
          </p:cNvPr>
          <p:cNvSpPr/>
          <p:nvPr/>
        </p:nvSpPr>
        <p:spPr>
          <a:xfrm>
            <a:off x="50743" y="1519984"/>
            <a:ext cx="1016806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71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2C654-15AF-B87A-3D72-3E35866CA8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B8861-CFC4-4B3D-404A-070E7408FAC9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249A0-F383-A172-26B8-2DDD95B23AA0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75D9D-8E3D-F633-2C36-F051E7DFBA0F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1B4F-D3E4-84D9-64DA-DBF2FB2BF762}"/>
              </a:ext>
            </a:extLst>
          </p:cNvPr>
          <p:cNvSpPr txBox="1"/>
          <p:nvPr/>
        </p:nvSpPr>
        <p:spPr>
          <a:xfrm>
            <a:off x="6520255" y="92741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CA3368-490C-E5F2-3B17-EC75E9CCA244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880DE-4FFE-DA31-F2DE-BF585391DD2C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4AE51B5-BBDD-5B85-D275-F4D83DAF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ACDBD7-F82E-289E-077A-F72C10FDC36A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03D93-C663-8DD3-ECB9-830F51D2D4C7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A086C-FCFB-1A73-70CE-ED440D3BC33C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239B0-AE18-BC14-569E-52AB768A13A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037DA-282A-92EB-9610-9063D60046E0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B1C0C-D5E3-F7A4-AADE-2CAEC571FC16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A16D471F-19D0-9B41-6B8A-C088A2B34F16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6F54E-FB90-2BFE-942F-9A1E63AF294D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7" name="TextBox 26">
            <a:hlinkClick r:id="rId4" action="ppaction://hlinksldjump"/>
            <a:extLst>
              <a:ext uri="{FF2B5EF4-FFF2-40B4-BE49-F238E27FC236}">
                <a16:creationId xmlns:a16="http://schemas.microsoft.com/office/drawing/2014/main" id="{1E371246-4897-881A-9EDB-697B6C624BEC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F25E1A28-EBED-0E84-1D3F-F01B9AEB0833}"/>
              </a:ext>
            </a:extLst>
          </p:cNvPr>
          <p:cNvSpPr/>
          <p:nvPr/>
        </p:nvSpPr>
        <p:spPr>
          <a:xfrm>
            <a:off x="4914098" y="971832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7C915-91AA-E7DE-0B77-3B3140427272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32" name="TextBox 31">
            <a:hlinkClick r:id="rId6" action="ppaction://hlinksldjump"/>
            <a:extLst>
              <a:ext uri="{FF2B5EF4-FFF2-40B4-BE49-F238E27FC236}">
                <a16:creationId xmlns:a16="http://schemas.microsoft.com/office/drawing/2014/main" id="{4FF04230-6D53-CC1A-4BF6-D27B65A43CDD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ranklin Gothic Medium Cond" panose="020B0606030402020204" pitchFamily="34" charset="0"/>
              </a:rPr>
              <a:t>Allocation</a:t>
            </a:r>
            <a:endParaRPr lang="en-SG" dirty="0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48" name="Table 24">
            <a:extLst>
              <a:ext uri="{FF2B5EF4-FFF2-40B4-BE49-F238E27FC236}">
                <a16:creationId xmlns:a16="http://schemas.microsoft.com/office/drawing/2014/main" id="{E05D013D-FF51-2CB2-03DA-6F4173CA0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42420"/>
              </p:ext>
            </p:extLst>
          </p:nvPr>
        </p:nvGraphicFramePr>
        <p:xfrm>
          <a:off x="217410" y="2124531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195009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Pending for Approval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9AEF4CB-B581-C87F-A23A-765971B649AA}"/>
              </a:ext>
            </a:extLst>
          </p:cNvPr>
          <p:cNvSpPr txBox="1"/>
          <p:nvPr/>
        </p:nvSpPr>
        <p:spPr>
          <a:xfrm>
            <a:off x="217412" y="1631507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Recent Cases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DBBF54-F879-3BD7-073D-B577D150CCBA}"/>
              </a:ext>
            </a:extLst>
          </p:cNvPr>
          <p:cNvSpPr txBox="1"/>
          <p:nvPr/>
        </p:nvSpPr>
        <p:spPr>
          <a:xfrm>
            <a:off x="7064058" y="6390241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Expand all Recent Cases</a:t>
            </a:r>
            <a:endParaRPr lang="en-SG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51" name="Table 24">
            <a:extLst>
              <a:ext uri="{FF2B5EF4-FFF2-40B4-BE49-F238E27FC236}">
                <a16:creationId xmlns:a16="http://schemas.microsoft.com/office/drawing/2014/main" id="{ECA6664A-3BE6-4E95-58DF-FAC91E49E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49582"/>
              </p:ext>
            </p:extLst>
          </p:nvPr>
        </p:nvGraphicFramePr>
        <p:xfrm>
          <a:off x="217410" y="3165171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195009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Pending for Approval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graphicFrame>
        <p:nvGraphicFramePr>
          <p:cNvPr id="52" name="Table 24">
            <a:extLst>
              <a:ext uri="{FF2B5EF4-FFF2-40B4-BE49-F238E27FC236}">
                <a16:creationId xmlns:a16="http://schemas.microsoft.com/office/drawing/2014/main" id="{2027588A-300C-B26F-0C11-0451549AC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29548"/>
              </p:ext>
            </p:extLst>
          </p:nvPr>
        </p:nvGraphicFramePr>
        <p:xfrm>
          <a:off x="205946" y="4205811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Pending for Approval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A3A13DBA-30ED-3C1B-8EBE-382BD44E4A2E}"/>
              </a:ext>
            </a:extLst>
          </p:cNvPr>
          <p:cNvSpPr/>
          <p:nvPr/>
        </p:nvSpPr>
        <p:spPr>
          <a:xfrm>
            <a:off x="7221295" y="1785761"/>
            <a:ext cx="807116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Sort By: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3F6106-6BAC-BAA0-3B72-64E93E3D2108}"/>
              </a:ext>
            </a:extLst>
          </p:cNvPr>
          <p:cNvSpPr/>
          <p:nvPr/>
        </p:nvSpPr>
        <p:spPr>
          <a:xfrm>
            <a:off x="8101834" y="1785760"/>
            <a:ext cx="703798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Recent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D90D7A-EA19-2CB9-AB88-BBEC868923D3}"/>
              </a:ext>
            </a:extLst>
          </p:cNvPr>
          <p:cNvGrpSpPr/>
          <p:nvPr/>
        </p:nvGrpSpPr>
        <p:grpSpPr>
          <a:xfrm>
            <a:off x="8890519" y="1781910"/>
            <a:ext cx="426707" cy="264541"/>
            <a:chOff x="1349339" y="2483775"/>
            <a:chExt cx="1053102" cy="2226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77FFA3-B9F5-FDA9-59CD-B5032AC47193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004BBFE-AE6A-FABA-B106-2800BE18654C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A6471A-73C8-E361-FBFE-28C083F109AA}"/>
              </a:ext>
            </a:extLst>
          </p:cNvPr>
          <p:cNvGrpSpPr/>
          <p:nvPr/>
        </p:nvGrpSpPr>
        <p:grpSpPr>
          <a:xfrm rot="16200000">
            <a:off x="9017383" y="4222130"/>
            <a:ext cx="297179" cy="264541"/>
            <a:chOff x="1349339" y="2483775"/>
            <a:chExt cx="1053102" cy="22260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125B26-D406-981D-DB2E-27E401CD7BFE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A0B8FFF9-F10A-250C-60E7-E7BAF7E289CB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BA94A07-D9BD-63C8-F2FE-5EE6FD1FD16A}"/>
              </a:ext>
            </a:extLst>
          </p:cNvPr>
          <p:cNvSpPr/>
          <p:nvPr/>
        </p:nvSpPr>
        <p:spPr>
          <a:xfrm>
            <a:off x="9333588" y="2180901"/>
            <a:ext cx="2634785" cy="264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Franklin Gothic Medium Cond" panose="020B0606030402020204" pitchFamily="34" charset="0"/>
              </a:rPr>
              <a:t>Search</a:t>
            </a:r>
            <a:endParaRPr lang="en-SG" sz="140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265CA2-6EA6-A62F-14FE-20100F0F014C}"/>
              </a:ext>
            </a:extLst>
          </p:cNvPr>
          <p:cNvSpPr txBox="1"/>
          <p:nvPr/>
        </p:nvSpPr>
        <p:spPr>
          <a:xfrm>
            <a:off x="9438596" y="1803182"/>
            <a:ext cx="242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Search Cases with Case ID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24">
            <a:extLst>
              <a:ext uri="{FF2B5EF4-FFF2-40B4-BE49-F238E27FC236}">
                <a16:creationId xmlns:a16="http://schemas.microsoft.com/office/drawing/2014/main" id="{25EACE9D-C083-8956-5126-D2501D1E0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13909"/>
              </p:ext>
            </p:extLst>
          </p:nvPr>
        </p:nvGraphicFramePr>
        <p:xfrm>
          <a:off x="195599" y="5240551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solidFill>
                            <a:srgbClr val="00B050"/>
                          </a:solidFill>
                        </a:rPr>
                        <a:t>Approved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84DAF500-DB7D-8B49-B090-1A53DA25F67F}"/>
              </a:ext>
            </a:extLst>
          </p:cNvPr>
          <p:cNvSpPr/>
          <p:nvPr/>
        </p:nvSpPr>
        <p:spPr>
          <a:xfrm rot="5400000">
            <a:off x="9373608" y="4212760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3BE254-D4AA-56C7-7B7D-A1596C7A424A}"/>
              </a:ext>
            </a:extLst>
          </p:cNvPr>
          <p:cNvSpPr/>
          <p:nvPr/>
        </p:nvSpPr>
        <p:spPr>
          <a:xfrm>
            <a:off x="11971602" y="1740933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E8DCB4-70DD-6701-FBD3-C2E619D90C62}"/>
              </a:ext>
            </a:extLst>
          </p:cNvPr>
          <p:cNvGrpSpPr/>
          <p:nvPr/>
        </p:nvGrpSpPr>
        <p:grpSpPr>
          <a:xfrm rot="16200000">
            <a:off x="9008934" y="5253793"/>
            <a:ext cx="291026" cy="264541"/>
            <a:chOff x="1349339" y="2483775"/>
            <a:chExt cx="1053102" cy="22260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45BD6D-0509-7441-7BFB-E0365B279C1A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F58D4076-D46B-AE2A-616F-A1E4B9042947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A2EB3C1-C117-4B71-4452-15C2BB6B8F65}"/>
              </a:ext>
            </a:extLst>
          </p:cNvPr>
          <p:cNvSpPr txBox="1"/>
          <p:nvPr/>
        </p:nvSpPr>
        <p:spPr>
          <a:xfrm>
            <a:off x="9383726" y="2631709"/>
            <a:ext cx="18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Last Opened Cases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7" name="Table 24">
            <a:extLst>
              <a:ext uri="{FF2B5EF4-FFF2-40B4-BE49-F238E27FC236}">
                <a16:creationId xmlns:a16="http://schemas.microsoft.com/office/drawing/2014/main" id="{455EE991-FEB6-386C-BEFD-EFE8ED47E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76916"/>
              </p:ext>
            </p:extLst>
          </p:nvPr>
        </p:nvGraphicFramePr>
        <p:xfrm>
          <a:off x="9385033" y="3021852"/>
          <a:ext cx="2584647" cy="914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50236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434411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3D0F6BD6-F236-D590-B751-3F1177D381FE}"/>
              </a:ext>
            </a:extLst>
          </p:cNvPr>
          <p:cNvSpPr txBox="1"/>
          <p:nvPr/>
        </p:nvSpPr>
        <p:spPr>
          <a:xfrm>
            <a:off x="1864989" y="967347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8" name="Table 24">
            <a:extLst>
              <a:ext uri="{FF2B5EF4-FFF2-40B4-BE49-F238E27FC236}">
                <a16:creationId xmlns:a16="http://schemas.microsoft.com/office/drawing/2014/main" id="{AADAF6FC-7582-FF59-33EF-782B6A8E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80641"/>
              </p:ext>
            </p:extLst>
          </p:nvPr>
        </p:nvGraphicFramePr>
        <p:xfrm>
          <a:off x="9392004" y="4038801"/>
          <a:ext cx="2584647" cy="914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50236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434411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graphicFrame>
        <p:nvGraphicFramePr>
          <p:cNvPr id="79" name="Table 24">
            <a:extLst>
              <a:ext uri="{FF2B5EF4-FFF2-40B4-BE49-F238E27FC236}">
                <a16:creationId xmlns:a16="http://schemas.microsoft.com/office/drawing/2014/main" id="{755FD6D0-495D-CAB5-8ADE-2C5A3B7AC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79719"/>
              </p:ext>
            </p:extLst>
          </p:nvPr>
        </p:nvGraphicFramePr>
        <p:xfrm>
          <a:off x="9380378" y="5072411"/>
          <a:ext cx="2584647" cy="914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50236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434411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C3E572E3-0DAC-78B7-F298-5917AC52C2CF}"/>
              </a:ext>
            </a:extLst>
          </p:cNvPr>
          <p:cNvGrpSpPr/>
          <p:nvPr/>
        </p:nvGrpSpPr>
        <p:grpSpPr>
          <a:xfrm rot="16200000">
            <a:off x="11687243" y="5092052"/>
            <a:ext cx="291026" cy="264541"/>
            <a:chOff x="1349339" y="2483775"/>
            <a:chExt cx="1053102" cy="22260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5664757-AD51-14DD-441A-FA3C0BC2C927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6E28555B-A60B-A5FC-D7E1-771C0E4687BF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97A18BC-0544-C27F-A8D6-D3DC77D2847A}"/>
              </a:ext>
            </a:extLst>
          </p:cNvPr>
          <p:cNvGrpSpPr/>
          <p:nvPr/>
        </p:nvGrpSpPr>
        <p:grpSpPr>
          <a:xfrm rot="16200000">
            <a:off x="11687242" y="4059407"/>
            <a:ext cx="291026" cy="264541"/>
            <a:chOff x="1349339" y="2483775"/>
            <a:chExt cx="1053102" cy="22260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BC5E28C-05A7-DF0D-6A3C-3D948AF86046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0509332E-AF86-0AC8-7CC1-1A02CE7600AF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FD103E2-726D-9DB1-B18C-DF29DF496A4F}"/>
              </a:ext>
            </a:extLst>
          </p:cNvPr>
          <p:cNvGrpSpPr/>
          <p:nvPr/>
        </p:nvGrpSpPr>
        <p:grpSpPr>
          <a:xfrm rot="16200000">
            <a:off x="11685999" y="3040064"/>
            <a:ext cx="291026" cy="264541"/>
            <a:chOff x="1349339" y="2483775"/>
            <a:chExt cx="1053102" cy="22260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EDC536-2C11-14EE-72B0-A61B6BF3D7A3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BE22230-0749-E85B-5028-A0609E7F6746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96FF0D-6199-A1A3-F1C6-C26934F2947E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Review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2E9D0088-490C-56DC-9C4B-92F8C92D94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5922" y="956224"/>
            <a:ext cx="315521" cy="3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2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946FD3-0BF1-9FC4-2B35-E6E1A70ADB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4AE07-B54D-1A64-8629-1A749C4925F2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73E26-ECC2-8A5C-53F7-E82E8F7327E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6F39E3-E9E1-231D-B4DF-A5C09519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1C0160-C2D3-F975-DF11-DCE75236ACF9}"/>
              </a:ext>
            </a:extLst>
          </p:cNvPr>
          <p:cNvSpPr txBox="1"/>
          <p:nvPr/>
        </p:nvSpPr>
        <p:spPr>
          <a:xfrm>
            <a:off x="4890470" y="949585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Availability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5B379-2174-A93D-E39C-A7266728006F}"/>
              </a:ext>
            </a:extLst>
          </p:cNvPr>
          <p:cNvSpPr txBox="1"/>
          <p:nvPr/>
        </p:nvSpPr>
        <p:spPr>
          <a:xfrm>
            <a:off x="6520255" y="927412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AA6F4-A191-ED84-93A0-314E2E3811A7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11DA5-35C7-FAE9-4FF8-DC83C9FA3D16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9783F-B60E-AA76-7319-8A182251A15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28143-36A5-D8DB-D7F4-CE86E3CEBBFA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EB62E-6A8D-A4E6-1084-9AB270A56E81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A5FB5-A4D6-806E-10E7-97EA51F430D9}"/>
              </a:ext>
            </a:extLst>
          </p:cNvPr>
          <p:cNvSpPr txBox="1"/>
          <p:nvPr/>
        </p:nvSpPr>
        <p:spPr>
          <a:xfrm>
            <a:off x="1824088" y="987034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DB9F2-8DDC-59F6-CCF8-1A95A87C302F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4578-B23D-FF4A-6CE2-BCD91EBAD63C}"/>
              </a:ext>
            </a:extLst>
          </p:cNvPr>
          <p:cNvSpPr txBox="1"/>
          <p:nvPr/>
        </p:nvSpPr>
        <p:spPr>
          <a:xfrm>
            <a:off x="2040163" y="928947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Review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5FB879-38CA-29FD-0483-577E07CE0665}"/>
              </a:ext>
            </a:extLst>
          </p:cNvPr>
          <p:cNvSpPr/>
          <p:nvPr/>
        </p:nvSpPr>
        <p:spPr>
          <a:xfrm>
            <a:off x="2777994" y="1050783"/>
            <a:ext cx="158749" cy="156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154A97EF-A9EE-960E-4046-CF65A1B05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9607" y="973238"/>
            <a:ext cx="315521" cy="315521"/>
          </a:xfrm>
          <a:prstGeom prst="rect">
            <a:avLst/>
          </a:prstGeom>
        </p:spPr>
      </p:pic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8A44E386-9ED6-5A74-4034-4694E851D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76130"/>
              </p:ext>
            </p:extLst>
          </p:nvPr>
        </p:nvGraphicFramePr>
        <p:xfrm>
          <a:off x="182729" y="2074479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195009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Pending for Approval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5B42CAE-ECD5-6E34-4BE9-BDF7AF717AD3}"/>
              </a:ext>
            </a:extLst>
          </p:cNvPr>
          <p:cNvSpPr txBox="1"/>
          <p:nvPr/>
        </p:nvSpPr>
        <p:spPr>
          <a:xfrm>
            <a:off x="182731" y="1581455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Recent Cases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50FC91-DB39-2404-962F-8C0024107B5C}"/>
              </a:ext>
            </a:extLst>
          </p:cNvPr>
          <p:cNvSpPr txBox="1"/>
          <p:nvPr/>
        </p:nvSpPr>
        <p:spPr>
          <a:xfrm>
            <a:off x="7029377" y="6340189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Expand all Recent Cases</a:t>
            </a:r>
            <a:endParaRPr lang="en-SG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32" name="Table 24">
            <a:extLst>
              <a:ext uri="{FF2B5EF4-FFF2-40B4-BE49-F238E27FC236}">
                <a16:creationId xmlns:a16="http://schemas.microsoft.com/office/drawing/2014/main" id="{7AF26C2C-F284-E1A6-BD8F-32BC3F68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6924"/>
              </p:ext>
            </p:extLst>
          </p:nvPr>
        </p:nvGraphicFramePr>
        <p:xfrm>
          <a:off x="182729" y="3115119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195009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Pending for Approval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graphicFrame>
        <p:nvGraphicFramePr>
          <p:cNvPr id="33" name="Table 24">
            <a:extLst>
              <a:ext uri="{FF2B5EF4-FFF2-40B4-BE49-F238E27FC236}">
                <a16:creationId xmlns:a16="http://schemas.microsoft.com/office/drawing/2014/main" id="{ED5EBCFB-54A0-31EF-0E2E-A47D2BFE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87662"/>
              </p:ext>
            </p:extLst>
          </p:nvPr>
        </p:nvGraphicFramePr>
        <p:xfrm>
          <a:off x="171265" y="4155759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Pending for Approval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00793231-10EA-B064-4D2B-13E75EDDD9FD}"/>
              </a:ext>
            </a:extLst>
          </p:cNvPr>
          <p:cNvSpPr/>
          <p:nvPr/>
        </p:nvSpPr>
        <p:spPr>
          <a:xfrm>
            <a:off x="7186614" y="1735709"/>
            <a:ext cx="807116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Sort By: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E29DA6-31DD-7E5E-B704-7DD2E12B05A0}"/>
              </a:ext>
            </a:extLst>
          </p:cNvPr>
          <p:cNvSpPr/>
          <p:nvPr/>
        </p:nvSpPr>
        <p:spPr>
          <a:xfrm>
            <a:off x="8067153" y="1735708"/>
            <a:ext cx="703798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Recent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130284-F231-B30A-F94A-06F12072AF85}"/>
              </a:ext>
            </a:extLst>
          </p:cNvPr>
          <p:cNvGrpSpPr/>
          <p:nvPr/>
        </p:nvGrpSpPr>
        <p:grpSpPr>
          <a:xfrm>
            <a:off x="8855838" y="1731858"/>
            <a:ext cx="426707" cy="264541"/>
            <a:chOff x="1349339" y="2483775"/>
            <a:chExt cx="1053102" cy="22260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59EF4B-54FA-4B9A-AD85-45C11EDD04D5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B2E063D-0B8B-2AE8-0B60-3679609F3A60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28D627-5613-5CF1-8783-E6CDF1F14120}"/>
              </a:ext>
            </a:extLst>
          </p:cNvPr>
          <p:cNvGrpSpPr/>
          <p:nvPr/>
        </p:nvGrpSpPr>
        <p:grpSpPr>
          <a:xfrm rot="16200000">
            <a:off x="8982702" y="4172078"/>
            <a:ext cx="297179" cy="264541"/>
            <a:chOff x="1349339" y="2483775"/>
            <a:chExt cx="1053102" cy="2226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549B80-208D-DB2D-2973-09B66EA0416F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D14F02F-38F4-0E91-67C6-DC90151E3F3A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709F33-C946-D581-F08C-CEE513CCAA47}"/>
              </a:ext>
            </a:extLst>
          </p:cNvPr>
          <p:cNvSpPr/>
          <p:nvPr/>
        </p:nvSpPr>
        <p:spPr>
          <a:xfrm>
            <a:off x="7249367" y="2037536"/>
            <a:ext cx="2033178" cy="2152962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3F707A-6704-0B54-479F-48789DE236F5}"/>
              </a:ext>
            </a:extLst>
          </p:cNvPr>
          <p:cNvSpPr/>
          <p:nvPr/>
        </p:nvSpPr>
        <p:spPr>
          <a:xfrm>
            <a:off x="7317663" y="2130850"/>
            <a:ext cx="1902965" cy="264541"/>
          </a:xfrm>
          <a:prstGeom prst="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Recent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CFC2C6-9778-6ABB-3E3C-3F9727F76286}"/>
              </a:ext>
            </a:extLst>
          </p:cNvPr>
          <p:cNvSpPr/>
          <p:nvPr/>
        </p:nvSpPr>
        <p:spPr>
          <a:xfrm>
            <a:off x="7317664" y="2462108"/>
            <a:ext cx="1902966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Archive (All)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2D3915-A452-0ACE-DC5E-8E88726A0867}"/>
              </a:ext>
            </a:extLst>
          </p:cNvPr>
          <p:cNvSpPr/>
          <p:nvPr/>
        </p:nvSpPr>
        <p:spPr>
          <a:xfrm>
            <a:off x="7317663" y="2791986"/>
            <a:ext cx="1902967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 Rejected (All)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1ECECC-D543-3507-A0C3-FF2909262EAA}"/>
              </a:ext>
            </a:extLst>
          </p:cNvPr>
          <p:cNvSpPr/>
          <p:nvPr/>
        </p:nvSpPr>
        <p:spPr>
          <a:xfrm>
            <a:off x="7317664" y="3119480"/>
            <a:ext cx="1902968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 Pending for Approval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5EE5EA-E830-6DE5-8FB4-D0CB0C234044}"/>
              </a:ext>
            </a:extLst>
          </p:cNvPr>
          <p:cNvSpPr/>
          <p:nvPr/>
        </p:nvSpPr>
        <p:spPr>
          <a:xfrm>
            <a:off x="7317664" y="3447120"/>
            <a:ext cx="1902968" cy="264541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anklin Gothic Medium Cond" panose="020B0606030402020204" pitchFamily="34" charset="0"/>
              </a:rPr>
              <a:t> Train Conductor (All)</a:t>
            </a:r>
            <a:endParaRPr lang="en-SG" sz="1400">
              <a:latin typeface="Franklin Gothic Medium Cond" panose="020B06060304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7559D3-CD07-40BF-0DCC-98CA205D9F06}"/>
              </a:ext>
            </a:extLst>
          </p:cNvPr>
          <p:cNvSpPr txBox="1"/>
          <p:nvPr/>
        </p:nvSpPr>
        <p:spPr>
          <a:xfrm>
            <a:off x="8091870" y="373877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…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BDB33F-D8D3-A154-5F3A-A4D1A0E016B8}"/>
              </a:ext>
            </a:extLst>
          </p:cNvPr>
          <p:cNvSpPr/>
          <p:nvPr/>
        </p:nvSpPr>
        <p:spPr>
          <a:xfrm>
            <a:off x="9298907" y="2130849"/>
            <a:ext cx="2634785" cy="264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Franklin Gothic Medium Cond" panose="020B0606030402020204" pitchFamily="34" charset="0"/>
              </a:rPr>
              <a:t>Search</a:t>
            </a:r>
            <a:endParaRPr lang="en-SG" sz="140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CBBB9-F82D-9154-09D4-97600E040057}"/>
              </a:ext>
            </a:extLst>
          </p:cNvPr>
          <p:cNvSpPr txBox="1"/>
          <p:nvPr/>
        </p:nvSpPr>
        <p:spPr>
          <a:xfrm>
            <a:off x="9403915" y="1753130"/>
            <a:ext cx="242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Search Cases with Case ID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53" name="Table 24">
            <a:extLst>
              <a:ext uri="{FF2B5EF4-FFF2-40B4-BE49-F238E27FC236}">
                <a16:creationId xmlns:a16="http://schemas.microsoft.com/office/drawing/2014/main" id="{757A6101-835F-03F1-10B9-F170C8BF1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12394"/>
              </p:ext>
            </p:extLst>
          </p:nvPr>
        </p:nvGraphicFramePr>
        <p:xfrm>
          <a:off x="160918" y="5190499"/>
          <a:ext cx="9099816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28835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040897531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2311725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13817120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049224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Worker ID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 of the assigned Job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Reasoning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21344586TC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20/9/2022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solidFill>
                            <a:srgbClr val="00B050"/>
                          </a:solidFill>
                        </a:rPr>
                        <a:t>Approved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Child Care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09052EB7-A98D-FFF2-325A-27B9DE058A3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75D6D7-5C22-60D1-814E-3D6233201E5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D1EEBF9-7FA8-C298-FCC9-3A248BDA7FD8}"/>
              </a:ext>
            </a:extLst>
          </p:cNvPr>
          <p:cNvGrpSpPr/>
          <p:nvPr/>
        </p:nvGrpSpPr>
        <p:grpSpPr>
          <a:xfrm rot="16200000">
            <a:off x="8974253" y="5203741"/>
            <a:ext cx="291026" cy="264541"/>
            <a:chOff x="1349339" y="2483775"/>
            <a:chExt cx="1053102" cy="22260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B75513-6C6F-06FA-2EF7-A9C51BB73FD4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8A9573-A29C-FC0A-8CCA-F9DFDD823929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1DBA39E-3C2F-9DD7-9674-77EE95677D7E}"/>
              </a:ext>
            </a:extLst>
          </p:cNvPr>
          <p:cNvSpPr txBox="1"/>
          <p:nvPr/>
        </p:nvSpPr>
        <p:spPr>
          <a:xfrm>
            <a:off x="9349045" y="2581657"/>
            <a:ext cx="18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Last Opened Cases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60" name="Table 24">
            <a:extLst>
              <a:ext uri="{FF2B5EF4-FFF2-40B4-BE49-F238E27FC236}">
                <a16:creationId xmlns:a16="http://schemas.microsoft.com/office/drawing/2014/main" id="{C9F44EF3-D677-BEF6-0205-820E5A2E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29581"/>
              </p:ext>
            </p:extLst>
          </p:nvPr>
        </p:nvGraphicFramePr>
        <p:xfrm>
          <a:off x="9350352" y="2971800"/>
          <a:ext cx="2584647" cy="914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50236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434411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graphicFrame>
        <p:nvGraphicFramePr>
          <p:cNvPr id="61" name="Table 24">
            <a:extLst>
              <a:ext uri="{FF2B5EF4-FFF2-40B4-BE49-F238E27FC236}">
                <a16:creationId xmlns:a16="http://schemas.microsoft.com/office/drawing/2014/main" id="{EF69BF49-C419-5A3D-54F0-3EE8EA923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20056"/>
              </p:ext>
            </p:extLst>
          </p:nvPr>
        </p:nvGraphicFramePr>
        <p:xfrm>
          <a:off x="9357323" y="3988749"/>
          <a:ext cx="2584647" cy="914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50236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434411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graphicFrame>
        <p:nvGraphicFramePr>
          <p:cNvPr id="62" name="Table 24">
            <a:extLst>
              <a:ext uri="{FF2B5EF4-FFF2-40B4-BE49-F238E27FC236}">
                <a16:creationId xmlns:a16="http://schemas.microsoft.com/office/drawing/2014/main" id="{640F9093-FD3B-2CC5-6D7B-064E71D92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60644"/>
              </p:ext>
            </p:extLst>
          </p:nvPr>
        </p:nvGraphicFramePr>
        <p:xfrm>
          <a:off x="9345697" y="5022359"/>
          <a:ext cx="2584647" cy="914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50236">
                  <a:extLst>
                    <a:ext uri="{9D8B030D-6E8A-4147-A177-3AD203B41FA5}">
                      <a16:colId xmlns:a16="http://schemas.microsoft.com/office/drawing/2014/main" val="4262058878"/>
                    </a:ext>
                  </a:extLst>
                </a:gridCol>
                <a:gridCol w="1434411">
                  <a:extLst>
                    <a:ext uri="{9D8B030D-6E8A-4147-A177-3AD203B41FA5}">
                      <a16:colId xmlns:a16="http://schemas.microsoft.com/office/drawing/2014/main" val="25402210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/>
                        <a:t>Case ID:  </a:t>
                      </a:r>
                      <a:r>
                        <a:rPr lang="en-US" sz="1400" b="0"/>
                        <a:t>R08316092020</a:t>
                      </a:r>
                      <a:endParaRPr lang="en-SG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016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Job 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89244"/>
                  </a:ext>
                </a:extLst>
              </a:tr>
              <a:tr h="195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Law Jun Hao</a:t>
                      </a:r>
                      <a:endParaRPr lang="en-SG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/>
                        <a:t>Train Conductor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60559"/>
                  </a:ext>
                </a:extLst>
              </a:tr>
            </a:tbl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FC02C4BF-3756-AC33-2002-53F69F291DF1}"/>
              </a:ext>
            </a:extLst>
          </p:cNvPr>
          <p:cNvGrpSpPr/>
          <p:nvPr/>
        </p:nvGrpSpPr>
        <p:grpSpPr>
          <a:xfrm rot="16200000">
            <a:off x="11652562" y="5042000"/>
            <a:ext cx="291026" cy="264541"/>
            <a:chOff x="1349339" y="2483775"/>
            <a:chExt cx="1053102" cy="22260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754AF9-3FC7-9DF4-685B-476BD6345BB1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B065430-7FC0-0EB3-0430-0CA9891EC9DA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3D5B85-64BB-CE26-6C93-BAB4228D0D90}"/>
              </a:ext>
            </a:extLst>
          </p:cNvPr>
          <p:cNvGrpSpPr/>
          <p:nvPr/>
        </p:nvGrpSpPr>
        <p:grpSpPr>
          <a:xfrm rot="16200000">
            <a:off x="11652561" y="4009355"/>
            <a:ext cx="291026" cy="264541"/>
            <a:chOff x="1349339" y="2483775"/>
            <a:chExt cx="1053102" cy="22260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FBE6C33-AF11-0C31-E89B-FDEF4ADE2BD9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79AC6D1A-C0E8-54A9-5B54-085419409E2C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1142AA-C80B-28F3-F884-204E51F197B1}"/>
              </a:ext>
            </a:extLst>
          </p:cNvPr>
          <p:cNvGrpSpPr/>
          <p:nvPr/>
        </p:nvGrpSpPr>
        <p:grpSpPr>
          <a:xfrm rot="16200000">
            <a:off x="11651318" y="2990012"/>
            <a:ext cx="291026" cy="264541"/>
            <a:chOff x="1349339" y="2483775"/>
            <a:chExt cx="1053102" cy="22260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2CAABA-1E62-06C7-0592-1E67008BBB6B}"/>
                </a:ext>
              </a:extLst>
            </p:cNvPr>
            <p:cNvSpPr/>
            <p:nvPr/>
          </p:nvSpPr>
          <p:spPr>
            <a:xfrm>
              <a:off x="1349339" y="2483775"/>
              <a:ext cx="1053102" cy="2226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Franklin Gothic Medium Cond" panose="020B0606030402020204" pitchFamily="34" charset="0"/>
              </a:endParaRPr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4C068166-19A6-05C1-086C-1C93A8ABDC85}"/>
                </a:ext>
              </a:extLst>
            </p:cNvPr>
            <p:cNvSpPr/>
            <p:nvPr/>
          </p:nvSpPr>
          <p:spPr>
            <a:xfrm rot="10800000">
              <a:off x="1648877" y="2545963"/>
              <a:ext cx="465470" cy="11665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C2B2B6A-FB4C-0BEF-C1D6-9502883DB036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  <a:br>
              <a:rPr 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>
                <a:solidFill>
                  <a:schemeClr val="bg1">
                    <a:lumMod val="95000"/>
                  </a:schemeClr>
                </a:solidFill>
              </a:rPr>
              <a:t> Darren Wong!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>
            <a:hlinkClick r:id="rId6" action="ppaction://hlinksldjump"/>
            <a:extLst>
              <a:ext uri="{FF2B5EF4-FFF2-40B4-BE49-F238E27FC236}">
                <a16:creationId xmlns:a16="http://schemas.microsoft.com/office/drawing/2014/main" id="{BDEBE71F-154D-A10C-F68D-0C10A9C9EF52}"/>
              </a:ext>
            </a:extLst>
          </p:cNvPr>
          <p:cNvSpPr/>
          <p:nvPr/>
        </p:nvSpPr>
        <p:spPr>
          <a:xfrm>
            <a:off x="540105" y="843255"/>
            <a:ext cx="1016806" cy="60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5B11E-FFA0-27A3-036F-D47E64D64469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9" name="TextBox 28">
            <a:hlinkClick r:id="rId7" action="ppaction://hlinksldjump"/>
            <a:extLst>
              <a:ext uri="{FF2B5EF4-FFF2-40B4-BE49-F238E27FC236}">
                <a16:creationId xmlns:a16="http://schemas.microsoft.com/office/drawing/2014/main" id="{2F7E059E-068F-C60B-7B14-3AD3D887A0CC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0" name="Rectangle 29">
            <a:hlinkClick r:id="rId8" action="ppaction://hlinksldjump"/>
            <a:extLst>
              <a:ext uri="{FF2B5EF4-FFF2-40B4-BE49-F238E27FC236}">
                <a16:creationId xmlns:a16="http://schemas.microsoft.com/office/drawing/2014/main" id="{7354F7C3-F175-F98E-52C0-D5A3B692C566}"/>
              </a:ext>
            </a:extLst>
          </p:cNvPr>
          <p:cNvSpPr/>
          <p:nvPr/>
        </p:nvSpPr>
        <p:spPr>
          <a:xfrm>
            <a:off x="4914098" y="971832"/>
            <a:ext cx="1016806" cy="34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A7DF7-BA80-E999-A639-F46C6B7384F1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10" name="TextBox 9">
            <a:hlinkClick r:id="rId9" action="ppaction://hlinksldjump"/>
            <a:extLst>
              <a:ext uri="{FF2B5EF4-FFF2-40B4-BE49-F238E27FC236}">
                <a16:creationId xmlns:a16="http://schemas.microsoft.com/office/drawing/2014/main" id="{1888A4E5-769E-2C65-784F-8DFF659E69C3}"/>
              </a:ext>
            </a:extLst>
          </p:cNvPr>
          <p:cNvSpPr txBox="1"/>
          <p:nvPr/>
        </p:nvSpPr>
        <p:spPr>
          <a:xfrm>
            <a:off x="3447328" y="9422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ranklin Gothic Medium Cond" panose="020B0606030402020204" pitchFamily="34" charset="0"/>
              </a:rPr>
              <a:t>Allocation</a:t>
            </a:r>
            <a:endParaRPr lang="en-SG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6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43A0B6-5EF5-C731-A853-011C6C272D8E}"/>
              </a:ext>
            </a:extLst>
          </p:cNvPr>
          <p:cNvSpPr/>
          <p:nvPr/>
        </p:nvSpPr>
        <p:spPr>
          <a:xfrm>
            <a:off x="1" y="-1317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5607A-A44F-43F0-021D-FEF2D2552A28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34166" y="98649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Home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EF267-0E70-A0A7-CDD9-75C56B37283E}"/>
              </a:ext>
            </a:extLst>
          </p:cNvPr>
          <p:cNvSpPr txBox="1"/>
          <p:nvPr/>
        </p:nvSpPr>
        <p:spPr>
          <a:xfrm>
            <a:off x="2153185" y="940415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657D3-062B-A035-33D1-2C55D9B313B2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896F6303-E6B3-B713-1C53-60FFA7753427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50DBCBB1-BFD3-7D46-E866-412FFA35A7A6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D6A73-2370-2AAA-9C19-81DD673638DF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E3781B0C-22D6-7E52-675E-83D994AC8B70}"/>
              </a:ext>
            </a:extLst>
          </p:cNvPr>
          <p:cNvSpPr/>
          <p:nvPr/>
        </p:nvSpPr>
        <p:spPr>
          <a:xfrm>
            <a:off x="2223964" y="998672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70">
            <a:extLst>
              <a:ext uri="{FF2B5EF4-FFF2-40B4-BE49-F238E27FC236}">
                <a16:creationId xmlns:a16="http://schemas.microsoft.com/office/drawing/2014/main" id="{E579DA04-5D91-AD86-7C4D-F27C22040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99878"/>
              </p:ext>
            </p:extLst>
          </p:nvPr>
        </p:nvGraphicFramePr>
        <p:xfrm>
          <a:off x="750498" y="2460604"/>
          <a:ext cx="8311017" cy="222570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14/09/2022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15/09/2022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16/09/2022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17/09/2022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19/09/2022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20/09/2022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21/09/2022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252344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Tanah Merah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Pasir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Ris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613148F-BBC5-1B51-8F85-8B93DC441D88}"/>
              </a:ext>
            </a:extLst>
          </p:cNvPr>
          <p:cNvSpPr/>
          <p:nvPr/>
        </p:nvSpPr>
        <p:spPr>
          <a:xfrm>
            <a:off x="9044890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5D812C1B-3CAC-95EF-2EBE-92FA566E0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68E3C8-D12F-9406-8FDD-4535E1903ABB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FC1F6-7068-D419-9CCC-79B2C0EF15A4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56FFE-A14A-3FD0-0211-D2ECD6F6E6FC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0ADD8-5EF9-35BD-A736-408C7DF291FA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96BD9-186B-0942-DE85-C2F2F3DA010D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C0A56-2653-8151-004E-8BF8C60F20CD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2C005-1001-7F66-E9F7-8C0BB6BCEB82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92FBC-7236-8452-4336-6677D18C5E2D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3F64-6D06-C8F8-61B5-254CFA0B1413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013A2-C30E-9720-CDFE-2403FBA64AF0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Viewing Week 1: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6" name="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26BCA020-4E2D-2A5F-94C0-F5E95C9E31B1}"/>
              </a:ext>
            </a:extLst>
          </p:cNvPr>
          <p:cNvSpPr/>
          <p:nvPr/>
        </p:nvSpPr>
        <p:spPr>
          <a:xfrm>
            <a:off x="9072133" y="3272619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56FB-D8D7-E729-3576-9856667E2F4D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67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43A0B6-5EF5-C731-A853-011C6C272D8E}"/>
              </a:ext>
            </a:extLst>
          </p:cNvPr>
          <p:cNvSpPr/>
          <p:nvPr/>
        </p:nvSpPr>
        <p:spPr>
          <a:xfrm>
            <a:off x="1" y="-1317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5607A-A44F-43F0-021D-FEF2D2552A28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34166" y="98649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Home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EF267-0E70-A0A7-CDD9-75C56B37283E}"/>
              </a:ext>
            </a:extLst>
          </p:cNvPr>
          <p:cNvSpPr txBox="1"/>
          <p:nvPr/>
        </p:nvSpPr>
        <p:spPr>
          <a:xfrm>
            <a:off x="2153185" y="940415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657D3-062B-A035-33D1-2C55D9B313B2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896F6303-E6B3-B713-1C53-60FFA7753427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50DBCBB1-BFD3-7D46-E866-412FFA35A7A6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D6A73-2370-2AAA-9C19-81DD673638DF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E3781B0C-22D6-7E52-675E-83D994AC8B70}"/>
              </a:ext>
            </a:extLst>
          </p:cNvPr>
          <p:cNvSpPr/>
          <p:nvPr/>
        </p:nvSpPr>
        <p:spPr>
          <a:xfrm>
            <a:off x="2223964" y="998672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70">
            <a:extLst>
              <a:ext uri="{FF2B5EF4-FFF2-40B4-BE49-F238E27FC236}">
                <a16:creationId xmlns:a16="http://schemas.microsoft.com/office/drawing/2014/main" id="{E579DA04-5D91-AD86-7C4D-F27C22040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4400"/>
              </p:ext>
            </p:extLst>
          </p:nvPr>
        </p:nvGraphicFramePr>
        <p:xfrm>
          <a:off x="750498" y="2460604"/>
          <a:ext cx="8311017" cy="195646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22/09/2022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23/09/2022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24/09/2022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25/09/2022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26/09/2022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27/09/2022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28/09/2022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29/09/2022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252344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kern="1200" dirty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613148F-BBC5-1B51-8F85-8B93DC441D88}"/>
              </a:ext>
            </a:extLst>
          </p:cNvPr>
          <p:cNvSpPr/>
          <p:nvPr/>
        </p:nvSpPr>
        <p:spPr>
          <a:xfrm>
            <a:off x="9044890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5D812C1B-3CAC-95EF-2EBE-92FA566E0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68E3C8-D12F-9406-8FDD-4535E1903ABB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FC1F6-7068-D419-9CCC-79B2C0EF15A4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56FFE-A14A-3FD0-0211-D2ECD6F6E6FC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0ADD8-5EF9-35BD-A736-408C7DF291FA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96BD9-186B-0942-DE85-C2F2F3DA010D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C0A56-2653-8151-004E-8BF8C60F20CD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2C005-1001-7F66-E9F7-8C0BB6BCEB82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92FBC-7236-8452-4336-6677D18C5E2D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3F64-6D06-C8F8-61B5-254CFA0B1413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013A2-C30E-9720-CDFE-2403FBA64AF0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Viewing Week 2: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6127FCD0-7774-B579-CB2A-A1FF19254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23504" y="3497821"/>
            <a:ext cx="437368" cy="461665"/>
          </a:xfrm>
          <a:prstGeom prst="rect">
            <a:avLst/>
          </a:prstGeom>
        </p:spPr>
      </p:pic>
      <p:sp>
        <p:nvSpPr>
          <p:cNvPr id="25" name="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6DC11606-3F48-F9AD-5D34-1D0A645C5B90}"/>
              </a:ext>
            </a:extLst>
          </p:cNvPr>
          <p:cNvSpPr/>
          <p:nvPr/>
        </p:nvSpPr>
        <p:spPr>
          <a:xfrm>
            <a:off x="9072133" y="3272619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C281C6D5-BC5A-26EC-832D-3DECFE50B1DE}"/>
              </a:ext>
            </a:extLst>
          </p:cNvPr>
          <p:cNvSpPr/>
          <p:nvPr/>
        </p:nvSpPr>
        <p:spPr>
          <a:xfrm>
            <a:off x="-169211" y="3272619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E2534-FF68-A5E0-4EFE-CB7B48311533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8317E-ED29-3D4F-A725-BD1DBC99DD8E}"/>
              </a:ext>
            </a:extLst>
          </p:cNvPr>
          <p:cNvSpPr txBox="1"/>
          <p:nvPr/>
        </p:nvSpPr>
        <p:spPr>
          <a:xfrm>
            <a:off x="-31365" y="3879852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Prev.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8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43A0B6-5EF5-C731-A853-011C6C272D8E}"/>
              </a:ext>
            </a:extLst>
          </p:cNvPr>
          <p:cNvSpPr/>
          <p:nvPr/>
        </p:nvSpPr>
        <p:spPr>
          <a:xfrm>
            <a:off x="1" y="-1317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5607A-A44F-43F0-021D-FEF2D2552A28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34166" y="98649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Home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EF267-0E70-A0A7-CDD9-75C56B37283E}"/>
              </a:ext>
            </a:extLst>
          </p:cNvPr>
          <p:cNvSpPr txBox="1"/>
          <p:nvPr/>
        </p:nvSpPr>
        <p:spPr>
          <a:xfrm>
            <a:off x="2153185" y="940415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657D3-062B-A035-33D1-2C55D9B313B2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896F6303-E6B3-B713-1C53-60FFA7753427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50DBCBB1-BFD3-7D46-E866-412FFA35A7A6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D6A73-2370-2AAA-9C19-81DD673638DF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E3781B0C-22D6-7E52-675E-83D994AC8B70}"/>
              </a:ext>
            </a:extLst>
          </p:cNvPr>
          <p:cNvSpPr/>
          <p:nvPr/>
        </p:nvSpPr>
        <p:spPr>
          <a:xfrm>
            <a:off x="2223964" y="998672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70">
            <a:extLst>
              <a:ext uri="{FF2B5EF4-FFF2-40B4-BE49-F238E27FC236}">
                <a16:creationId xmlns:a16="http://schemas.microsoft.com/office/drawing/2014/main" id="{E579DA04-5D91-AD86-7C4D-F27C22040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5156"/>
              </p:ext>
            </p:extLst>
          </p:nvPr>
        </p:nvGraphicFramePr>
        <p:xfrm>
          <a:off x="750498" y="2460604"/>
          <a:ext cx="8311017" cy="195646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30/09/2022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01/10/2022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02/10/2022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03/10/2022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04/10/2022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05/10/2022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06/10/2022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07/10/2022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252344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kern="1200" dirty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613148F-BBC5-1B51-8F85-8B93DC441D88}"/>
              </a:ext>
            </a:extLst>
          </p:cNvPr>
          <p:cNvSpPr/>
          <p:nvPr/>
        </p:nvSpPr>
        <p:spPr>
          <a:xfrm>
            <a:off x="9044890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5D812C1B-3CAC-95EF-2EBE-92FA566E0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68E3C8-D12F-9406-8FDD-4535E1903ABB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FC1F6-7068-D419-9CCC-79B2C0EF15A4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56FFE-A14A-3FD0-0211-D2ECD6F6E6FC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0ADD8-5EF9-35BD-A736-408C7DF291FA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96BD9-186B-0942-DE85-C2F2F3DA010D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C0A56-2653-8151-004E-8BF8C60F20CD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2C005-1001-7F66-E9F7-8C0BB6BCEB82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92FBC-7236-8452-4336-6677D18C5E2D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3F64-6D06-C8F8-61B5-254CFA0B1413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013A2-C30E-9720-CDFE-2403FBA64AF0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Viewing Week 3: September – October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A4A361A5-907F-8CCC-6DF5-32A3D28F4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23504" y="3497821"/>
            <a:ext cx="437368" cy="461665"/>
          </a:xfrm>
          <a:prstGeom prst="rect">
            <a:avLst/>
          </a:prstGeom>
        </p:spPr>
      </p:pic>
      <p:sp>
        <p:nvSpPr>
          <p:cNvPr id="25" name="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80F88F7B-53A8-987A-AC6C-659873F2D704}"/>
              </a:ext>
            </a:extLst>
          </p:cNvPr>
          <p:cNvSpPr/>
          <p:nvPr/>
        </p:nvSpPr>
        <p:spPr>
          <a:xfrm>
            <a:off x="9072133" y="3272619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3BCBACB2-6CDF-4AAC-A7BB-B8B480F30E38}"/>
              </a:ext>
            </a:extLst>
          </p:cNvPr>
          <p:cNvSpPr/>
          <p:nvPr/>
        </p:nvSpPr>
        <p:spPr>
          <a:xfrm>
            <a:off x="-178553" y="327145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B4C3F-0EC7-130A-E65F-AA60BF7318C7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F04AC8-397D-118F-7B17-EC2382DB8118}"/>
              </a:ext>
            </a:extLst>
          </p:cNvPr>
          <p:cNvSpPr txBox="1"/>
          <p:nvPr/>
        </p:nvSpPr>
        <p:spPr>
          <a:xfrm>
            <a:off x="-31365" y="3879852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Prev.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2199700-4399-F646-40B3-C60DF5210D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5457201" y="2259918"/>
            <a:ext cx="114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User ID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711713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800">
                <a:solidFill>
                  <a:schemeClr val="tx1"/>
                </a:solidFill>
              </a:rPr>
              <a:t>21346822MGR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5367442" y="3131727"/>
            <a:ext cx="135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Password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36880-5690-13E7-D71A-82BE02249537}"/>
              </a:ext>
            </a:extLst>
          </p:cNvPr>
          <p:cNvSpPr txBox="1"/>
          <p:nvPr/>
        </p:nvSpPr>
        <p:spPr>
          <a:xfrm>
            <a:off x="5148014" y="4276823"/>
            <a:ext cx="1619901" cy="461665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ranklin Gothic Medium Cond" panose="020B0606030402020204" pitchFamily="34" charset="0"/>
              </a:rPr>
              <a:t>Login</a:t>
            </a:r>
            <a:endParaRPr lang="en-SG" sz="2400"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41894-7585-8E08-3BF6-57BD994EE824}"/>
              </a:ext>
            </a:extLst>
          </p:cNvPr>
          <p:cNvSpPr/>
          <p:nvPr/>
        </p:nvSpPr>
        <p:spPr>
          <a:xfrm>
            <a:off x="4616970" y="3624784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Franklin Gothic Medium Cond" panose="020B0606030402020204" pitchFamily="34" charset="0"/>
              </a:rPr>
              <a:t>****************</a:t>
            </a:r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846D1-FCE3-05A4-A710-0FCB1D75EA64}"/>
              </a:ext>
            </a:extLst>
          </p:cNvPr>
          <p:cNvSpPr txBox="1"/>
          <p:nvPr/>
        </p:nvSpPr>
        <p:spPr>
          <a:xfrm>
            <a:off x="9258301" y="507098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AFBD1-F570-A6B4-6F0C-F510A8E9F27E}"/>
              </a:ext>
            </a:extLst>
          </p:cNvPr>
          <p:cNvSpPr txBox="1"/>
          <p:nvPr/>
        </p:nvSpPr>
        <p:spPr>
          <a:xfrm>
            <a:off x="9258301" y="110111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82FC5-F60B-1BD1-EB2B-632D0F1B01F1}"/>
              </a:ext>
            </a:extLst>
          </p:cNvPr>
          <p:cNvSpPr txBox="1"/>
          <p:nvPr/>
        </p:nvSpPr>
        <p:spPr>
          <a:xfrm>
            <a:off x="9258301" y="163487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5" name="TextBox 14">
            <a:hlinkClick r:id="rId4" action="ppaction://hlinksldjump"/>
            <a:extLst>
              <a:ext uri="{FF2B5EF4-FFF2-40B4-BE49-F238E27FC236}">
                <a16:creationId xmlns:a16="http://schemas.microsoft.com/office/drawing/2014/main" id="{B1AD82A0-72B7-8EC2-0A45-0CFD7590699F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863BEAA0-6A07-835C-3AD1-BC72E8836E28}"/>
              </a:ext>
            </a:extLst>
          </p:cNvPr>
          <p:cNvSpPr txBox="1"/>
          <p:nvPr/>
        </p:nvSpPr>
        <p:spPr>
          <a:xfrm>
            <a:off x="9795780" y="1152233"/>
            <a:ext cx="1513720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3" name="TextBox 22">
            <a:hlinkClick r:id="rId6" action="ppaction://hlinksldjump"/>
            <a:extLst>
              <a:ext uri="{FF2B5EF4-FFF2-40B4-BE49-F238E27FC236}">
                <a16:creationId xmlns:a16="http://schemas.microsoft.com/office/drawing/2014/main" id="{08434E0E-71BD-9BE6-136E-6325ACF3F485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B3A6C-0748-2202-2235-22BD752AC0CD}"/>
              </a:ext>
            </a:extLst>
          </p:cNvPr>
          <p:cNvSpPr txBox="1"/>
          <p:nvPr/>
        </p:nvSpPr>
        <p:spPr>
          <a:xfrm>
            <a:off x="3460200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Forgot Password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61746-0EFA-4405-EDD7-92FC7CB8E145}"/>
              </a:ext>
            </a:extLst>
          </p:cNvPr>
          <p:cNvSpPr txBox="1"/>
          <p:nvPr/>
        </p:nvSpPr>
        <p:spPr>
          <a:xfrm>
            <a:off x="7038201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Help(?)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hlinkClick r:id="rId7" action="ppaction://hlinksldjump"/>
            <a:extLst>
              <a:ext uri="{FF2B5EF4-FFF2-40B4-BE49-F238E27FC236}">
                <a16:creationId xmlns:a16="http://schemas.microsoft.com/office/drawing/2014/main" id="{D459236D-AEB0-B7AD-81AC-726B798B22AB}"/>
              </a:ext>
            </a:extLst>
          </p:cNvPr>
          <p:cNvSpPr txBox="1"/>
          <p:nvPr/>
        </p:nvSpPr>
        <p:spPr>
          <a:xfrm>
            <a:off x="3582098" y="5372734"/>
            <a:ext cx="10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hlinkClick r:id="rId8" action="ppaction://hlinksldjump"/>
            <a:extLst>
              <a:ext uri="{FF2B5EF4-FFF2-40B4-BE49-F238E27FC236}">
                <a16:creationId xmlns:a16="http://schemas.microsoft.com/office/drawing/2014/main" id="{31C0E49D-1E79-69F4-FED1-027AE5C6DAA2}"/>
              </a:ext>
            </a:extLst>
          </p:cNvPr>
          <p:cNvSpPr txBox="1"/>
          <p:nvPr/>
        </p:nvSpPr>
        <p:spPr>
          <a:xfrm>
            <a:off x="7409136" y="5372734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hlinkClick r:id="rId9" action="ppaction://hlinksldjump"/>
            <a:extLst>
              <a:ext uri="{FF2B5EF4-FFF2-40B4-BE49-F238E27FC236}">
                <a16:creationId xmlns:a16="http://schemas.microsoft.com/office/drawing/2014/main" id="{0690F04E-9EEE-20B7-E18E-72C1FE787A8A}"/>
              </a:ext>
            </a:extLst>
          </p:cNvPr>
          <p:cNvSpPr txBox="1"/>
          <p:nvPr/>
        </p:nvSpPr>
        <p:spPr>
          <a:xfrm>
            <a:off x="5183398" y="4322989"/>
            <a:ext cx="157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43A0B6-5EF5-C731-A853-011C6C272D8E}"/>
              </a:ext>
            </a:extLst>
          </p:cNvPr>
          <p:cNvSpPr/>
          <p:nvPr/>
        </p:nvSpPr>
        <p:spPr>
          <a:xfrm>
            <a:off x="1" y="-1317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5607A-A44F-43F0-021D-FEF2D2552A28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/>
              </a:rPr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34166" y="98649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Home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EF267-0E70-A0A7-CDD9-75C56B37283E}"/>
              </a:ext>
            </a:extLst>
          </p:cNvPr>
          <p:cNvSpPr txBox="1"/>
          <p:nvPr/>
        </p:nvSpPr>
        <p:spPr>
          <a:xfrm>
            <a:off x="2153185" y="940415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657D3-062B-A035-33D1-2C55D9B313B2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896F6303-E6B3-B713-1C53-60FFA7753427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50DBCBB1-BFD3-7D46-E866-412FFA35A7A6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D6A73-2370-2AAA-9C19-81DD673638DF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E3781B0C-22D6-7E52-675E-83D994AC8B70}"/>
              </a:ext>
            </a:extLst>
          </p:cNvPr>
          <p:cNvSpPr/>
          <p:nvPr/>
        </p:nvSpPr>
        <p:spPr>
          <a:xfrm>
            <a:off x="2223964" y="998672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70">
            <a:extLst>
              <a:ext uri="{FF2B5EF4-FFF2-40B4-BE49-F238E27FC236}">
                <a16:creationId xmlns:a16="http://schemas.microsoft.com/office/drawing/2014/main" id="{E579DA04-5D91-AD86-7C4D-F27C22040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06323"/>
              </p:ext>
            </p:extLst>
          </p:nvPr>
        </p:nvGraphicFramePr>
        <p:xfrm>
          <a:off x="750498" y="2460604"/>
          <a:ext cx="8311017" cy="195646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08/10/2022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09/10/2022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10/10/2022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11/10/2022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12/10/2022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13/10/2022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14/10/2022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15/10/2022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252344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Unavailable</a:t>
                      </a:r>
                      <a:endParaRPr lang="en-SG" sz="1400" kern="1200" dirty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Rejected</a:t>
                      </a:r>
                      <a:endParaRPr lang="en-SG" sz="1400" kern="1200" dirty="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613148F-BBC5-1B51-8F85-8B93DC441D88}"/>
              </a:ext>
            </a:extLst>
          </p:cNvPr>
          <p:cNvSpPr/>
          <p:nvPr/>
        </p:nvSpPr>
        <p:spPr>
          <a:xfrm>
            <a:off x="9044890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8E3C8-D12F-9406-8FDD-4535E1903ABB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FC1F6-7068-D419-9CCC-79B2C0EF15A4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56FFE-A14A-3FD0-0211-D2ECD6F6E6FC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0ADD8-5EF9-35BD-A736-408C7DF291FA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96BD9-186B-0942-DE85-C2F2F3DA010D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C0A56-2653-8151-004E-8BF8C60F20CD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2C005-1001-7F66-E9F7-8C0BB6BCEB82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92FBC-7236-8452-4336-6677D18C5E2D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3F64-6D06-C8F8-61B5-254CFA0B1413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013A2-C30E-9720-CDFE-2403FBA64AF0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Viewing Week 4: October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DEB6D13B-35AB-1965-4F10-9C9756583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23504" y="3497821"/>
            <a:ext cx="437368" cy="461665"/>
          </a:xfrm>
          <a:prstGeom prst="rect">
            <a:avLst/>
          </a:prstGeom>
        </p:spPr>
      </p:pic>
      <p:sp>
        <p:nvSpPr>
          <p:cNvPr id="25" name="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6C6CCE2B-C9FF-5A75-A843-F5A9FB376E15}"/>
              </a:ext>
            </a:extLst>
          </p:cNvPr>
          <p:cNvSpPr/>
          <p:nvPr/>
        </p:nvSpPr>
        <p:spPr>
          <a:xfrm>
            <a:off x="-163902" y="326515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3E3183-7B20-4733-B719-1B92910F8353}"/>
              </a:ext>
            </a:extLst>
          </p:cNvPr>
          <p:cNvSpPr txBox="1"/>
          <p:nvPr/>
        </p:nvSpPr>
        <p:spPr>
          <a:xfrm>
            <a:off x="-31365" y="3879852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Prev.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1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E6A747-9642-AEBB-D521-0908CA7029C1}"/>
              </a:ext>
            </a:extLst>
          </p:cNvPr>
          <p:cNvSpPr/>
          <p:nvPr/>
        </p:nvSpPr>
        <p:spPr>
          <a:xfrm>
            <a:off x="1" y="0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79327"/>
              </p:ext>
            </p:extLst>
          </p:nvPr>
        </p:nvGraphicFramePr>
        <p:xfrm>
          <a:off x="750498" y="2460604"/>
          <a:ext cx="8311017" cy="229174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14/09/2022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15/09/2022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16/09/2022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17/09/2022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19/09/2022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20/09/2022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21/09/2022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Tanah Merah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Pasir Ris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2137558" y="975096"/>
            <a:ext cx="182639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134117" y="930184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Indicate Preference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3B19F6-56D6-AA6E-5AC6-221ABAF12C71}"/>
              </a:ext>
            </a:extLst>
          </p:cNvPr>
          <p:cNvGrpSpPr/>
          <p:nvPr/>
        </p:nvGrpSpPr>
        <p:grpSpPr>
          <a:xfrm>
            <a:off x="2877298" y="3076325"/>
            <a:ext cx="676868" cy="217347"/>
            <a:chOff x="8855631" y="5778956"/>
            <a:chExt cx="676868" cy="21734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F117FD-5311-7E87-13FF-4B68F0293493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2E357C4-530E-94A2-A5DA-6D16ABA9973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ED843-6AB5-626B-8602-513F70064981}"/>
              </a:ext>
            </a:extLst>
          </p:cNvPr>
          <p:cNvGrpSpPr/>
          <p:nvPr/>
        </p:nvGrpSpPr>
        <p:grpSpPr>
          <a:xfrm>
            <a:off x="5563674" y="3076303"/>
            <a:ext cx="676868" cy="217347"/>
            <a:chOff x="8855631" y="5778956"/>
            <a:chExt cx="676868" cy="21734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A9243D-223E-E9D0-7395-F9558B214368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25C617A3-9C90-D7BB-F588-6643810123D8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D88F6F-6766-18EE-1B34-FD4CF79486F0}"/>
              </a:ext>
            </a:extLst>
          </p:cNvPr>
          <p:cNvGrpSpPr/>
          <p:nvPr/>
        </p:nvGrpSpPr>
        <p:grpSpPr>
          <a:xfrm>
            <a:off x="3780474" y="3076303"/>
            <a:ext cx="676868" cy="217347"/>
            <a:chOff x="8855631" y="5778956"/>
            <a:chExt cx="676868" cy="21734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A99375-88AB-BFDC-4776-E3EA8406080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CFEFC33-991E-CEE3-B4D0-E26E364737B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6AEC74-0CD3-39A0-6A8A-B32868657DD3}"/>
              </a:ext>
            </a:extLst>
          </p:cNvPr>
          <p:cNvGrpSpPr/>
          <p:nvPr/>
        </p:nvGrpSpPr>
        <p:grpSpPr>
          <a:xfrm>
            <a:off x="7376643" y="3080361"/>
            <a:ext cx="676868" cy="217347"/>
            <a:chOff x="8855631" y="5778956"/>
            <a:chExt cx="676868" cy="217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CC0714-DEF6-B28A-88DC-871D8BAC34D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60E1EB10-42E4-2AD5-9FFF-676753BD1A16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7EEC16-8B5C-1169-7310-F1D13F7F0114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Indicating Week 1: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80DCA5-B9DB-89C1-2863-1578EB83F0F8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98" name="Graphic 97" descr="Chevron arrows with solid fill">
            <a:extLst>
              <a:ext uri="{FF2B5EF4-FFF2-40B4-BE49-F238E27FC236}">
                <a16:creationId xmlns:a16="http://schemas.microsoft.com/office/drawing/2014/main" id="{F4D2BD0D-0079-A798-0898-04CAFE439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1E549C8-F205-4D7E-46C5-0F92F2ACC8F4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596AC-BE77-C5A0-7037-A7FC86D0A529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08C1637D-A385-4254-6EC0-EFF222EA8991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1092BF90-E09A-B75E-F1B8-23C94B7C443A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hlinkClick r:id="rId8" action="ppaction://hlinksldjump"/>
            <a:extLst>
              <a:ext uri="{FF2B5EF4-FFF2-40B4-BE49-F238E27FC236}">
                <a16:creationId xmlns:a16="http://schemas.microsoft.com/office/drawing/2014/main" id="{34031368-37D3-D98B-EAA1-DA68C78C91DC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984B8-C2A6-FAE5-4BAE-28A7100BB906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8" name="Rectangle 7">
            <a:hlinkClick r:id="rId9" action="ppaction://hlinksldjump"/>
            <a:extLst>
              <a:ext uri="{FF2B5EF4-FFF2-40B4-BE49-F238E27FC236}">
                <a16:creationId xmlns:a16="http://schemas.microsoft.com/office/drawing/2014/main" id="{621B0E10-E14D-D85A-C511-B08552116587}"/>
              </a:ext>
            </a:extLst>
          </p:cNvPr>
          <p:cNvSpPr/>
          <p:nvPr/>
        </p:nvSpPr>
        <p:spPr>
          <a:xfrm>
            <a:off x="2223964" y="998672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11A138FD-5955-3A7C-8D84-1F95F9A662D2}"/>
              </a:ext>
            </a:extLst>
          </p:cNvPr>
          <p:cNvSpPr/>
          <p:nvPr/>
        </p:nvSpPr>
        <p:spPr>
          <a:xfrm>
            <a:off x="9399454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hlinkClick r:id="rId11" action="ppaction://hlinksldjump"/>
            <a:extLst>
              <a:ext uri="{FF2B5EF4-FFF2-40B4-BE49-F238E27FC236}">
                <a16:creationId xmlns:a16="http://schemas.microsoft.com/office/drawing/2014/main" id="{DF053DA5-16C6-572D-713F-279964468149}"/>
              </a:ext>
            </a:extLst>
          </p:cNvPr>
          <p:cNvSpPr/>
          <p:nvPr/>
        </p:nvSpPr>
        <p:spPr>
          <a:xfrm>
            <a:off x="3790335" y="3088204"/>
            <a:ext cx="672779" cy="20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E6A747-9642-AEBB-D521-0908CA7029C1}"/>
              </a:ext>
            </a:extLst>
          </p:cNvPr>
          <p:cNvSpPr/>
          <p:nvPr/>
        </p:nvSpPr>
        <p:spPr>
          <a:xfrm>
            <a:off x="-2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/>
        </p:nvGraphicFramePr>
        <p:xfrm>
          <a:off x="750498" y="2460604"/>
          <a:ext cx="8311017" cy="229174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Tanah Merah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Pasir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Ris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A2E70A4-C693-07ED-58F4-B07E824BFD00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2137558" y="975096"/>
            <a:ext cx="182639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134117" y="930184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Indicate Preference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3B19F6-56D6-AA6E-5AC6-221ABAF12C71}"/>
              </a:ext>
            </a:extLst>
          </p:cNvPr>
          <p:cNvGrpSpPr/>
          <p:nvPr/>
        </p:nvGrpSpPr>
        <p:grpSpPr>
          <a:xfrm>
            <a:off x="2877298" y="3076325"/>
            <a:ext cx="676868" cy="217347"/>
            <a:chOff x="8855631" y="5778956"/>
            <a:chExt cx="676868" cy="21734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F117FD-5311-7E87-13FF-4B68F0293493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2E357C4-530E-94A2-A5DA-6D16ABA9973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ED843-6AB5-626B-8602-513F70064981}"/>
              </a:ext>
            </a:extLst>
          </p:cNvPr>
          <p:cNvGrpSpPr/>
          <p:nvPr/>
        </p:nvGrpSpPr>
        <p:grpSpPr>
          <a:xfrm>
            <a:off x="5563674" y="3076303"/>
            <a:ext cx="676868" cy="217347"/>
            <a:chOff x="8855631" y="5778956"/>
            <a:chExt cx="676868" cy="21734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A9243D-223E-E9D0-7395-F9558B214368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25C617A3-9C90-D7BB-F588-6643810123D8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D88F6F-6766-18EE-1B34-FD4CF79486F0}"/>
              </a:ext>
            </a:extLst>
          </p:cNvPr>
          <p:cNvGrpSpPr/>
          <p:nvPr/>
        </p:nvGrpSpPr>
        <p:grpSpPr>
          <a:xfrm>
            <a:off x="3780474" y="3076303"/>
            <a:ext cx="676868" cy="217347"/>
            <a:chOff x="8855631" y="5778956"/>
            <a:chExt cx="676868" cy="21734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A99375-88AB-BFDC-4776-E3EA8406080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CFEFC33-991E-CEE3-B4D0-E26E364737B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6AEC74-0CD3-39A0-6A8A-B32868657DD3}"/>
              </a:ext>
            </a:extLst>
          </p:cNvPr>
          <p:cNvGrpSpPr/>
          <p:nvPr/>
        </p:nvGrpSpPr>
        <p:grpSpPr>
          <a:xfrm>
            <a:off x="7376643" y="3080361"/>
            <a:ext cx="676868" cy="217347"/>
            <a:chOff x="8855631" y="5778956"/>
            <a:chExt cx="676868" cy="217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CC0714-DEF6-B28A-88DC-871D8BAC34D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60E1EB10-42E4-2AD5-9FFF-676753BD1A16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7EEC16-8B5C-1169-7310-F1D13F7F0114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Indicating Week 1: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80DCA5-B9DB-89C1-2863-1578EB83F0F8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98" name="Graphic 97" descr="Chevron arrows with solid fill">
            <a:extLst>
              <a:ext uri="{FF2B5EF4-FFF2-40B4-BE49-F238E27FC236}">
                <a16:creationId xmlns:a16="http://schemas.microsoft.com/office/drawing/2014/main" id="{F4D2BD0D-0079-A798-0898-04CAFE439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BDA88D-04B9-D492-B52A-7AA4F2CB07BD}"/>
              </a:ext>
            </a:extLst>
          </p:cNvPr>
          <p:cNvSpPr/>
          <p:nvPr/>
        </p:nvSpPr>
        <p:spPr>
          <a:xfrm>
            <a:off x="3732668" y="3313483"/>
            <a:ext cx="1217401" cy="835972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br>
              <a:rPr lang="en-GB" sz="1400"/>
            </a:br>
            <a:r>
              <a:rPr lang="en-GB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br>
              <a:rPr lang="en-GB" sz="1400"/>
            </a:br>
            <a:r>
              <a:rPr lang="en-GB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</a:t>
            </a:r>
            <a:br>
              <a:rPr lang="en-GB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</a:b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43076-215A-E97D-3D02-B4F6F4243C94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hlinkClick r:id="rId6" action="ppaction://hlinksldjump"/>
            <a:extLst>
              <a:ext uri="{FF2B5EF4-FFF2-40B4-BE49-F238E27FC236}">
                <a16:creationId xmlns:a16="http://schemas.microsoft.com/office/drawing/2014/main" id="{D4C4DE49-4BE8-F58B-9439-896E9F32A822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" name="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B4194733-AA5C-4BA5-2C17-B9538C6F61D4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59DB-75FE-E8BD-5461-78582B784C89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6" name="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24889A29-E973-BEE3-6DBC-4F661E504F64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89E15C07-09DC-DEFD-252D-62B34A5C6A15}"/>
              </a:ext>
            </a:extLst>
          </p:cNvPr>
          <p:cNvSpPr/>
          <p:nvPr/>
        </p:nvSpPr>
        <p:spPr>
          <a:xfrm>
            <a:off x="9044890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hlinkClick r:id="rId10" action="ppaction://hlinksldjump"/>
            <a:extLst>
              <a:ext uri="{FF2B5EF4-FFF2-40B4-BE49-F238E27FC236}">
                <a16:creationId xmlns:a16="http://schemas.microsoft.com/office/drawing/2014/main" id="{A87C174D-99EE-45D0-3480-2C796E51C796}"/>
              </a:ext>
            </a:extLst>
          </p:cNvPr>
          <p:cNvSpPr/>
          <p:nvPr/>
        </p:nvSpPr>
        <p:spPr>
          <a:xfrm>
            <a:off x="3780473" y="3355292"/>
            <a:ext cx="672779" cy="20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4014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E6A747-9642-AEBB-D521-0908CA7029C1}"/>
              </a:ext>
            </a:extLst>
          </p:cNvPr>
          <p:cNvSpPr/>
          <p:nvPr/>
        </p:nvSpPr>
        <p:spPr>
          <a:xfrm>
            <a:off x="-2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55717"/>
              </p:ext>
            </p:extLst>
          </p:nvPr>
        </p:nvGraphicFramePr>
        <p:xfrm>
          <a:off x="750498" y="2460604"/>
          <a:ext cx="8311017" cy="229174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Available</a:t>
                      </a:r>
                      <a:endParaRPr lang="en-SG" sz="1400" kern="120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Tanah Merah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Pasir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Ris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2137558" y="975096"/>
            <a:ext cx="182639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134117" y="930184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Indicate Preference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3B19F6-56D6-AA6E-5AC6-221ABAF12C71}"/>
              </a:ext>
            </a:extLst>
          </p:cNvPr>
          <p:cNvGrpSpPr/>
          <p:nvPr/>
        </p:nvGrpSpPr>
        <p:grpSpPr>
          <a:xfrm>
            <a:off x="2877298" y="3076325"/>
            <a:ext cx="676868" cy="217347"/>
            <a:chOff x="8855631" y="5778956"/>
            <a:chExt cx="676868" cy="21734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F117FD-5311-7E87-13FF-4B68F0293493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2E357C4-530E-94A2-A5DA-6D16ABA9973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ED843-6AB5-626B-8602-513F70064981}"/>
              </a:ext>
            </a:extLst>
          </p:cNvPr>
          <p:cNvGrpSpPr/>
          <p:nvPr/>
        </p:nvGrpSpPr>
        <p:grpSpPr>
          <a:xfrm>
            <a:off x="5563674" y="3076303"/>
            <a:ext cx="676868" cy="217347"/>
            <a:chOff x="8855631" y="5778956"/>
            <a:chExt cx="676868" cy="21734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A9243D-223E-E9D0-7395-F9558B214368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25C617A3-9C90-D7BB-F588-6643810123D8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6AEC74-0CD3-39A0-6A8A-B32868657DD3}"/>
              </a:ext>
            </a:extLst>
          </p:cNvPr>
          <p:cNvGrpSpPr/>
          <p:nvPr/>
        </p:nvGrpSpPr>
        <p:grpSpPr>
          <a:xfrm>
            <a:off x="7376643" y="3080361"/>
            <a:ext cx="676868" cy="217347"/>
            <a:chOff x="8855631" y="5778956"/>
            <a:chExt cx="676868" cy="217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CC0714-DEF6-B28A-88DC-871D8BAC34D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60E1EB10-42E4-2AD5-9FFF-676753BD1A16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7EEC16-8B5C-1169-7310-F1D13F7F0114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Indicating Week 1: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80DCA5-B9DB-89C1-2863-1578EB83F0F8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98" name="Graphic 97" descr="Chevron arrows with solid fill">
            <a:extLst>
              <a:ext uri="{FF2B5EF4-FFF2-40B4-BE49-F238E27FC236}">
                <a16:creationId xmlns:a16="http://schemas.microsoft.com/office/drawing/2014/main" id="{F4D2BD0D-0079-A798-0898-04CAFE439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1E549C8-F205-4D7E-46C5-0F92F2ACC8F4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596AC-BE77-C5A0-7037-A7FC86D0A529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08C1637D-A385-4254-6EC0-EFF222EA8991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6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1092BF90-E09A-B75E-F1B8-23C94B7C443A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hlinkClick r:id="rId8" action="ppaction://hlinksldjump"/>
            <a:extLst>
              <a:ext uri="{FF2B5EF4-FFF2-40B4-BE49-F238E27FC236}">
                <a16:creationId xmlns:a16="http://schemas.microsoft.com/office/drawing/2014/main" id="{34031368-37D3-D98B-EAA1-DA68C78C91DC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984B8-C2A6-FAE5-4BAE-28A7100BB906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8" name="Rectangle 7">
            <a:hlinkClick r:id="rId9" action="ppaction://hlinksldjump"/>
            <a:extLst>
              <a:ext uri="{FF2B5EF4-FFF2-40B4-BE49-F238E27FC236}">
                <a16:creationId xmlns:a16="http://schemas.microsoft.com/office/drawing/2014/main" id="{621B0E10-E14D-D85A-C511-B08552116587}"/>
              </a:ext>
            </a:extLst>
          </p:cNvPr>
          <p:cNvSpPr/>
          <p:nvPr/>
        </p:nvSpPr>
        <p:spPr>
          <a:xfrm>
            <a:off x="2223964" y="998672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11A138FD-5955-3A7C-8D84-1F95F9A662D2}"/>
              </a:ext>
            </a:extLst>
          </p:cNvPr>
          <p:cNvSpPr/>
          <p:nvPr/>
        </p:nvSpPr>
        <p:spPr>
          <a:xfrm>
            <a:off x="9044890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71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78FA13BC-0731-A5AE-BF82-5319908B2014}"/>
              </a:ext>
            </a:extLst>
          </p:cNvPr>
          <p:cNvSpPr/>
          <p:nvPr/>
        </p:nvSpPr>
        <p:spPr>
          <a:xfrm>
            <a:off x="9044890" y="3539993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E6A747-9642-AEBB-D521-0908CA7029C1}"/>
              </a:ext>
            </a:extLst>
          </p:cNvPr>
          <p:cNvSpPr/>
          <p:nvPr/>
        </p:nvSpPr>
        <p:spPr>
          <a:xfrm>
            <a:off x="-1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36921"/>
              </p:ext>
            </p:extLst>
          </p:nvPr>
        </p:nvGraphicFramePr>
        <p:xfrm>
          <a:off x="750498" y="2460604"/>
          <a:ext cx="8311017" cy="202250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22/09/2022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23/09/2022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24/09/2022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25/09/2022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26/09/2022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27/09/2022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28/09/2022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29/09/2022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kern="1200" dirty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2137558" y="975096"/>
            <a:ext cx="182639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134117" y="930184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Indicate Preference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3B19F6-56D6-AA6E-5AC6-221ABAF12C71}"/>
              </a:ext>
            </a:extLst>
          </p:cNvPr>
          <p:cNvGrpSpPr/>
          <p:nvPr/>
        </p:nvGrpSpPr>
        <p:grpSpPr>
          <a:xfrm>
            <a:off x="2877298" y="3076325"/>
            <a:ext cx="676868" cy="217347"/>
            <a:chOff x="8855631" y="5778956"/>
            <a:chExt cx="676868" cy="21734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F117FD-5311-7E87-13FF-4B68F0293493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2E357C4-530E-94A2-A5DA-6D16ABA9973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ED843-6AB5-626B-8602-513F70064981}"/>
              </a:ext>
            </a:extLst>
          </p:cNvPr>
          <p:cNvGrpSpPr/>
          <p:nvPr/>
        </p:nvGrpSpPr>
        <p:grpSpPr>
          <a:xfrm>
            <a:off x="5563674" y="3076303"/>
            <a:ext cx="676868" cy="217347"/>
            <a:chOff x="8855631" y="5778956"/>
            <a:chExt cx="676868" cy="21734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A9243D-223E-E9D0-7395-F9558B214368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25C617A3-9C90-D7BB-F588-6643810123D8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D88F6F-6766-18EE-1B34-FD4CF79486F0}"/>
              </a:ext>
            </a:extLst>
          </p:cNvPr>
          <p:cNvGrpSpPr/>
          <p:nvPr/>
        </p:nvGrpSpPr>
        <p:grpSpPr>
          <a:xfrm>
            <a:off x="3780474" y="3076303"/>
            <a:ext cx="676868" cy="217347"/>
            <a:chOff x="8855631" y="5778956"/>
            <a:chExt cx="676868" cy="21734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A99375-88AB-BFDC-4776-E3EA8406080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CFEFC33-991E-CEE3-B4D0-E26E364737B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6AEC74-0CD3-39A0-6A8A-B32868657DD3}"/>
              </a:ext>
            </a:extLst>
          </p:cNvPr>
          <p:cNvGrpSpPr/>
          <p:nvPr/>
        </p:nvGrpSpPr>
        <p:grpSpPr>
          <a:xfrm>
            <a:off x="7376643" y="3080361"/>
            <a:ext cx="676868" cy="217347"/>
            <a:chOff x="8855631" y="5778956"/>
            <a:chExt cx="676868" cy="217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CC0714-DEF6-B28A-88DC-871D8BAC34D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60E1EB10-42E4-2AD5-9FFF-676753BD1A16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7EEC16-8B5C-1169-7310-F1D13F7F0114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Indicating Week 2: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92236E29-05FE-9EAE-51E2-57582B69A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56566" y="3495780"/>
            <a:ext cx="437368" cy="461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34296-7AE9-C6F0-CD81-232E578C14B7}"/>
              </a:ext>
            </a:extLst>
          </p:cNvPr>
          <p:cNvSpPr txBox="1"/>
          <p:nvPr/>
        </p:nvSpPr>
        <p:spPr>
          <a:xfrm>
            <a:off x="-31365" y="3879852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Prev. Week</a:t>
            </a:r>
            <a:endParaRPr lang="en-SG" sz="12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DBA55-8B36-0D6C-31B1-0E2E64D15AE8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1D4328-CE21-8D46-61B5-3BB5A90D1EE4}"/>
              </a:ext>
            </a:extLst>
          </p:cNvPr>
          <p:cNvGrpSpPr/>
          <p:nvPr/>
        </p:nvGrpSpPr>
        <p:grpSpPr>
          <a:xfrm>
            <a:off x="4674312" y="3076303"/>
            <a:ext cx="676868" cy="217347"/>
            <a:chOff x="8855631" y="5778956"/>
            <a:chExt cx="676868" cy="2173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4C3C97-329F-430B-AD09-C38AA353487F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C0571A0-B34C-C0D6-8C1C-395765149730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B82179-12CC-6464-763F-482AE5C9056C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C1ED2ADE-7E9F-2F2D-3A15-95A85057D4C2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802D1F31-DB73-9C00-1189-E03FE74C9346}"/>
              </a:ext>
            </a:extLst>
          </p:cNvPr>
          <p:cNvSpPr/>
          <p:nvPr/>
        </p:nvSpPr>
        <p:spPr>
          <a:xfrm>
            <a:off x="679480" y="90262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id="{B2B9920D-71CE-502C-8F9B-A573B6988E66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3A14F-7C0D-1FA8-56C7-082E8CAED4BA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18" name="Rectangle 17">
            <a:hlinkClick r:id="rId10" action="ppaction://hlinksldjump"/>
            <a:extLst>
              <a:ext uri="{FF2B5EF4-FFF2-40B4-BE49-F238E27FC236}">
                <a16:creationId xmlns:a16="http://schemas.microsoft.com/office/drawing/2014/main" id="{BB971FED-8388-8F4C-8672-02B6F0FC9D5F}"/>
              </a:ext>
            </a:extLst>
          </p:cNvPr>
          <p:cNvSpPr/>
          <p:nvPr/>
        </p:nvSpPr>
        <p:spPr>
          <a:xfrm>
            <a:off x="17933" y="3547389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E81CAE-529A-E231-8317-42E1CF42CAC5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ACA9DF1C-4BBA-C9BA-9C3C-415C6E65F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A37B1581-A81C-9838-1746-1F960D1FB4CD}"/>
              </a:ext>
            </a:extLst>
          </p:cNvPr>
          <p:cNvSpPr/>
          <p:nvPr/>
        </p:nvSpPr>
        <p:spPr>
          <a:xfrm>
            <a:off x="9061515" y="3547389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326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A6FF76D-6626-9BA3-8DFA-54BBABE86D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17842"/>
              </p:ext>
            </p:extLst>
          </p:nvPr>
        </p:nvGraphicFramePr>
        <p:xfrm>
          <a:off x="750498" y="2460604"/>
          <a:ext cx="8311017" cy="202250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30/09/2022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01/10/2022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02/10/2022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03/10/2022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04/10/2022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05/10/2022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06/10/2022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07/10/2022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kern="1200" dirty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kern="1200" dirty="0">
                        <a:solidFill>
                          <a:srgbClr val="00B05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2137558" y="975096"/>
            <a:ext cx="182639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134117" y="930184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Indicate Preference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3B19F6-56D6-AA6E-5AC6-221ABAF12C71}"/>
              </a:ext>
            </a:extLst>
          </p:cNvPr>
          <p:cNvGrpSpPr/>
          <p:nvPr/>
        </p:nvGrpSpPr>
        <p:grpSpPr>
          <a:xfrm>
            <a:off x="2877298" y="3076325"/>
            <a:ext cx="676868" cy="217347"/>
            <a:chOff x="8855631" y="5778956"/>
            <a:chExt cx="676868" cy="21734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F117FD-5311-7E87-13FF-4B68F0293493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2E357C4-530E-94A2-A5DA-6D16ABA9973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D88F6F-6766-18EE-1B34-FD4CF79486F0}"/>
              </a:ext>
            </a:extLst>
          </p:cNvPr>
          <p:cNvGrpSpPr/>
          <p:nvPr/>
        </p:nvGrpSpPr>
        <p:grpSpPr>
          <a:xfrm>
            <a:off x="3780474" y="3076303"/>
            <a:ext cx="676868" cy="217347"/>
            <a:chOff x="8855631" y="5778956"/>
            <a:chExt cx="676868" cy="21734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A99375-88AB-BFDC-4776-E3EA8406080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CFEFC33-991E-CEE3-B4D0-E26E364737B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6AEC74-0CD3-39A0-6A8A-B32868657DD3}"/>
              </a:ext>
            </a:extLst>
          </p:cNvPr>
          <p:cNvGrpSpPr/>
          <p:nvPr/>
        </p:nvGrpSpPr>
        <p:grpSpPr>
          <a:xfrm>
            <a:off x="7376643" y="3080361"/>
            <a:ext cx="676868" cy="217347"/>
            <a:chOff x="8855631" y="5778956"/>
            <a:chExt cx="676868" cy="217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CC0714-DEF6-B28A-88DC-871D8BAC34D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60E1EB10-42E4-2AD5-9FFF-676753BD1A16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7EEC16-8B5C-1169-7310-F1D13F7F0114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Indicating Week 3: September - October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E81CAE-529A-E231-8317-42E1CF42CAC5}"/>
              </a:ext>
            </a:extLst>
          </p:cNvPr>
          <p:cNvSpPr txBox="1"/>
          <p:nvPr/>
        </p:nvSpPr>
        <p:spPr>
          <a:xfrm>
            <a:off x="9044890" y="3872456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Next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92236E29-05FE-9EAE-51E2-57582B69A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56566" y="3495780"/>
            <a:ext cx="437368" cy="461665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ACA9DF1C-4BBA-C9BA-9C3C-415C6E65F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7918" y="3497821"/>
            <a:ext cx="437368" cy="461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34296-7AE9-C6F0-CD81-232E578C14B7}"/>
              </a:ext>
            </a:extLst>
          </p:cNvPr>
          <p:cNvSpPr txBox="1"/>
          <p:nvPr/>
        </p:nvSpPr>
        <p:spPr>
          <a:xfrm>
            <a:off x="-31365" y="3879852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Prev.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D1DC8-6431-A26D-34EC-115D30B169F1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F49C2-58E0-1724-310C-FC4B0CB368D3}"/>
              </a:ext>
            </a:extLst>
          </p:cNvPr>
          <p:cNvGrpSpPr/>
          <p:nvPr/>
        </p:nvGrpSpPr>
        <p:grpSpPr>
          <a:xfrm>
            <a:off x="4692803" y="3076302"/>
            <a:ext cx="676868" cy="217347"/>
            <a:chOff x="8855631" y="5778956"/>
            <a:chExt cx="676868" cy="2173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F5AFE0-CAD7-D784-3E3C-659576B0DAF0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299FFE0-E553-A856-1128-DECC29591D10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FE3D92-8292-9251-6A02-06315FFE78C0}"/>
              </a:ext>
            </a:extLst>
          </p:cNvPr>
          <p:cNvGrpSpPr/>
          <p:nvPr/>
        </p:nvGrpSpPr>
        <p:grpSpPr>
          <a:xfrm>
            <a:off x="6459185" y="3072915"/>
            <a:ext cx="676868" cy="217347"/>
            <a:chOff x="8855631" y="5778956"/>
            <a:chExt cx="676868" cy="217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448DD3-F7D2-3624-1F1A-2FBBA3F172FD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9B85924-DF8F-104F-2DA3-B1AB92EC9761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B302B8-4FAE-A73E-EEB3-4D2B5EFA7366}"/>
              </a:ext>
            </a:extLst>
          </p:cNvPr>
          <p:cNvGrpSpPr/>
          <p:nvPr/>
        </p:nvGrpSpPr>
        <p:grpSpPr>
          <a:xfrm>
            <a:off x="8276526" y="3080360"/>
            <a:ext cx="676868" cy="217347"/>
            <a:chOff x="8855631" y="5778956"/>
            <a:chExt cx="676868" cy="2173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7C2A4B-16E4-E9D5-1CCA-54C44E917B47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83E0B1A-C257-5229-554B-89B6E3048FFB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389571-239C-CEA9-5676-1A270CB629A3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>
            <a:hlinkClick r:id="rId6" action="ppaction://hlinksldjump"/>
            <a:extLst>
              <a:ext uri="{FF2B5EF4-FFF2-40B4-BE49-F238E27FC236}">
                <a16:creationId xmlns:a16="http://schemas.microsoft.com/office/drawing/2014/main" id="{F5D6C1D8-FC12-FD67-E9B5-0B0230857CC8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F545EB13-0FB3-6420-BAEE-4890A2E2E285}"/>
              </a:ext>
            </a:extLst>
          </p:cNvPr>
          <p:cNvSpPr/>
          <p:nvPr/>
        </p:nvSpPr>
        <p:spPr>
          <a:xfrm>
            <a:off x="679480" y="90262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0AFC1B91-2013-ACAF-55EE-31C33418C4CE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C5F8E-0652-7BB0-4778-4FBF7CB95255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25" name="Rectangle 24">
            <a:hlinkClick r:id="rId9" action="ppaction://hlinksldjump"/>
            <a:extLst>
              <a:ext uri="{FF2B5EF4-FFF2-40B4-BE49-F238E27FC236}">
                <a16:creationId xmlns:a16="http://schemas.microsoft.com/office/drawing/2014/main" id="{6BF3DB1A-01F8-C2A5-6CB3-73EC49B20F22}"/>
              </a:ext>
            </a:extLst>
          </p:cNvPr>
          <p:cNvSpPr/>
          <p:nvPr/>
        </p:nvSpPr>
        <p:spPr>
          <a:xfrm>
            <a:off x="9061515" y="3547389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48C55F70-608C-1B01-8DDC-2E483F02A545}"/>
              </a:ext>
            </a:extLst>
          </p:cNvPr>
          <p:cNvSpPr/>
          <p:nvPr/>
        </p:nvSpPr>
        <p:spPr>
          <a:xfrm>
            <a:off x="17933" y="3547389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150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6EC6295-25A3-8082-55A2-4A7105C2E9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55845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C646C801-CB6C-7F03-3E40-F8402BE2F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41916"/>
              </p:ext>
            </p:extLst>
          </p:nvPr>
        </p:nvGraphicFramePr>
        <p:xfrm>
          <a:off x="750498" y="2460604"/>
          <a:ext cx="8311017" cy="202250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897908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08/10/2022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09/10/2022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10/10/2022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11/10/2022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12/10/2022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13/10/2022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14/10/2022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 dirty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 dirty="0">
                          <a:latin typeface="Franklin Gothic Medium Cond" panose="020B0606030402020204" pitchFamily="34" charset="0"/>
                        </a:rPr>
                        <a:t>15/10/2022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Unavailable</a:t>
                      </a:r>
                      <a:endParaRPr lang="en-SG" sz="1400" kern="1200" dirty="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accent3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Rejected</a:t>
                      </a:r>
                      <a:endParaRPr lang="en-SG" sz="1400" kern="1200" dirty="0">
                        <a:solidFill>
                          <a:schemeClr val="accent3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Remarks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2137558" y="975096"/>
            <a:ext cx="182639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134117" y="930184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Indicate Preference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ED843-6AB5-626B-8602-513F70064981}"/>
              </a:ext>
            </a:extLst>
          </p:cNvPr>
          <p:cNvGrpSpPr/>
          <p:nvPr/>
        </p:nvGrpSpPr>
        <p:grpSpPr>
          <a:xfrm>
            <a:off x="5563674" y="3076303"/>
            <a:ext cx="676868" cy="217347"/>
            <a:chOff x="8855631" y="5778956"/>
            <a:chExt cx="676868" cy="21734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A9243D-223E-E9D0-7395-F9558B214368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25C617A3-9C90-D7BB-F588-6643810123D8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D88F6F-6766-18EE-1B34-FD4CF79486F0}"/>
              </a:ext>
            </a:extLst>
          </p:cNvPr>
          <p:cNvGrpSpPr/>
          <p:nvPr/>
        </p:nvGrpSpPr>
        <p:grpSpPr>
          <a:xfrm>
            <a:off x="3780474" y="3076303"/>
            <a:ext cx="676868" cy="217347"/>
            <a:chOff x="8855631" y="5778956"/>
            <a:chExt cx="676868" cy="21734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A99375-88AB-BFDC-4776-E3EA8406080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CFEFC33-991E-CEE3-B4D0-E26E364737B3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6AEC74-0CD3-39A0-6A8A-B32868657DD3}"/>
              </a:ext>
            </a:extLst>
          </p:cNvPr>
          <p:cNvGrpSpPr/>
          <p:nvPr/>
        </p:nvGrpSpPr>
        <p:grpSpPr>
          <a:xfrm>
            <a:off x="7376643" y="3080361"/>
            <a:ext cx="676868" cy="217347"/>
            <a:chOff x="8855631" y="5778956"/>
            <a:chExt cx="676868" cy="217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CC0714-DEF6-B28A-88DC-871D8BAC34DC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60E1EB10-42E4-2AD5-9FFF-676753BD1A16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7EEC16-8B5C-1169-7310-F1D13F7F0114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Indicating Week 4: October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92236E29-05FE-9EAE-51E2-57582B69A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56566" y="3495780"/>
            <a:ext cx="437368" cy="461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34296-7AE9-C6F0-CD81-232E578C14B7}"/>
              </a:ext>
            </a:extLst>
          </p:cNvPr>
          <p:cNvSpPr txBox="1"/>
          <p:nvPr/>
        </p:nvSpPr>
        <p:spPr>
          <a:xfrm>
            <a:off x="-31365" y="3879852"/>
            <a:ext cx="8132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Prev. Week</a:t>
            </a:r>
            <a:endParaRPr lang="en-SG" sz="12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78801-5FF0-94B5-57D3-848B8D3686CD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AF4059-280E-BD54-DADD-5BE2080A4894}"/>
              </a:ext>
            </a:extLst>
          </p:cNvPr>
          <p:cNvGrpSpPr/>
          <p:nvPr/>
        </p:nvGrpSpPr>
        <p:grpSpPr>
          <a:xfrm>
            <a:off x="6490060" y="3076303"/>
            <a:ext cx="676868" cy="217347"/>
            <a:chOff x="8855631" y="5778956"/>
            <a:chExt cx="676868" cy="2173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3F7A21-AA9D-4999-F348-3E5FCB035983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DA6518B-531E-92A5-07E0-4D3D480DF2D9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852720-7E35-CF36-A186-5EB78864EB1C}"/>
              </a:ext>
            </a:extLst>
          </p:cNvPr>
          <p:cNvGrpSpPr/>
          <p:nvPr/>
        </p:nvGrpSpPr>
        <p:grpSpPr>
          <a:xfrm>
            <a:off x="4701402" y="3073110"/>
            <a:ext cx="676868" cy="217347"/>
            <a:chOff x="8855631" y="5778956"/>
            <a:chExt cx="676868" cy="2173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C26326-468D-F113-ED88-76D74352A455}"/>
                </a:ext>
              </a:extLst>
            </p:cNvPr>
            <p:cNvSpPr/>
            <p:nvPr/>
          </p:nvSpPr>
          <p:spPr>
            <a:xfrm>
              <a:off x="8855631" y="5778956"/>
              <a:ext cx="672778" cy="2173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4BD6962-38E4-3035-7D28-157901E8B950}"/>
                </a:ext>
              </a:extLst>
            </p:cNvPr>
            <p:cNvSpPr/>
            <p:nvPr/>
          </p:nvSpPr>
          <p:spPr>
            <a:xfrm rot="10800000">
              <a:off x="9389960" y="5840597"/>
              <a:ext cx="142539" cy="113897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FA0F53-AEB7-303A-4441-2BB9627456C6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>
            <a:hlinkClick r:id="rId6" action="ppaction://hlinksldjump"/>
            <a:extLst>
              <a:ext uri="{FF2B5EF4-FFF2-40B4-BE49-F238E27FC236}">
                <a16:creationId xmlns:a16="http://schemas.microsoft.com/office/drawing/2014/main" id="{297033F9-2A07-C51E-3CB1-AF542D8CA85F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09464926-86C4-E7C9-E246-2D2B7C2A7CFF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558B3686-9747-BDC3-B155-7A1DD3BE40C5}"/>
              </a:ext>
            </a:extLst>
          </p:cNvPr>
          <p:cNvSpPr/>
          <p:nvPr/>
        </p:nvSpPr>
        <p:spPr>
          <a:xfrm>
            <a:off x="4695316" y="998672"/>
            <a:ext cx="770997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16591-E816-1C2C-9006-E97302F02F47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27" name="Rectangle 26">
            <a:hlinkClick r:id="rId9" action="ppaction://hlinksldjump"/>
            <a:extLst>
              <a:ext uri="{FF2B5EF4-FFF2-40B4-BE49-F238E27FC236}">
                <a16:creationId xmlns:a16="http://schemas.microsoft.com/office/drawing/2014/main" id="{4603772D-829D-77EE-41AA-25CF889BB92A}"/>
              </a:ext>
            </a:extLst>
          </p:cNvPr>
          <p:cNvSpPr/>
          <p:nvPr/>
        </p:nvSpPr>
        <p:spPr>
          <a:xfrm>
            <a:off x="17933" y="3547389"/>
            <a:ext cx="709129" cy="609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906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E6A747-9642-AEBB-D521-0908CA7029C1}"/>
              </a:ext>
            </a:extLst>
          </p:cNvPr>
          <p:cNvSpPr/>
          <p:nvPr/>
        </p:nvSpPr>
        <p:spPr>
          <a:xfrm>
            <a:off x="-31365" y="-8942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4725713" y="972932"/>
            <a:ext cx="71724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062328" y="919000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D44B-1922-A2B7-81C0-DAFA3BA144FA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Reject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3" name="Table 70">
            <a:extLst>
              <a:ext uri="{FF2B5EF4-FFF2-40B4-BE49-F238E27FC236}">
                <a16:creationId xmlns:a16="http://schemas.microsoft.com/office/drawing/2014/main" id="{51F875C0-AEE2-B915-B803-1CB066DD3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16326"/>
              </p:ext>
            </p:extLst>
          </p:nvPr>
        </p:nvGraphicFramePr>
        <p:xfrm>
          <a:off x="750498" y="2460604"/>
          <a:ext cx="8311021" cy="229174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 b="0" dirty="0" err="1">
                          <a:latin typeface="Franklin Gothic Medium Cond" panose="020B0606030402020204" pitchFamily="34" charset="0"/>
                        </a:rPr>
                        <a:t>Reje</a:t>
                      </a:r>
                      <a:endParaRPr lang="en-SG" sz="1100" b="0" dirty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Tanah Merah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Pasir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Ris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 dirty="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Reject</a:t>
                      </a:r>
                      <a:endParaRPr lang="en-SG" sz="14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803A9FB-FFD3-9207-8F58-5B8D50C42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1636" y="4428934"/>
            <a:ext cx="301384" cy="301384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A43B75A-FE8F-1A15-5057-E1DA893DF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5713" y="4428934"/>
            <a:ext cx="301384" cy="3013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8EA0F4-BC43-A774-4F7A-6956FA63CDAC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Rejecting Week 1: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FE569-14D3-4FA6-14FF-4E0C41BA7510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5EBBAB05-8539-8973-6AE8-6BA7986E5811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2" name="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22F2F351-6FB1-7945-D3C4-9B958C8AF321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90F6D-3845-BE31-6D75-69E202954ADE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F3F81B64-FBD8-F0CB-F96C-994B0F7BBC19}"/>
              </a:ext>
            </a:extLst>
          </p:cNvPr>
          <p:cNvSpPr/>
          <p:nvPr/>
        </p:nvSpPr>
        <p:spPr>
          <a:xfrm>
            <a:off x="2129958" y="986884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hlinkClick r:id="rId9" action="ppaction://hlinksldjump"/>
            <a:extLst>
              <a:ext uri="{FF2B5EF4-FFF2-40B4-BE49-F238E27FC236}">
                <a16:creationId xmlns:a16="http://schemas.microsoft.com/office/drawing/2014/main" id="{79FF1848-937B-05AF-6E92-40620460644A}"/>
              </a:ext>
            </a:extLst>
          </p:cNvPr>
          <p:cNvSpPr/>
          <p:nvPr/>
        </p:nvSpPr>
        <p:spPr>
          <a:xfrm>
            <a:off x="1847536" y="4428934"/>
            <a:ext cx="429584" cy="26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428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E6A747-9642-AEBB-D521-0908CA7029C1}"/>
              </a:ext>
            </a:extLst>
          </p:cNvPr>
          <p:cNvSpPr/>
          <p:nvPr/>
        </p:nvSpPr>
        <p:spPr>
          <a:xfrm>
            <a:off x="-31365" y="-8942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4725713" y="972932"/>
            <a:ext cx="71724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062328" y="919000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D44B-1922-A2B7-81C0-DAFA3BA144FA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Reject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3" name="Table 70">
            <a:extLst>
              <a:ext uri="{FF2B5EF4-FFF2-40B4-BE49-F238E27FC236}">
                <a16:creationId xmlns:a16="http://schemas.microsoft.com/office/drawing/2014/main" id="{51F875C0-AEE2-B915-B803-1CB066DD3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36149"/>
              </p:ext>
            </p:extLst>
          </p:nvPr>
        </p:nvGraphicFramePr>
        <p:xfrm>
          <a:off x="750498" y="2460604"/>
          <a:ext cx="8311021" cy="229174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Tanah Merah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Pasir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Ris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 dirty="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Reject</a:t>
                      </a:r>
                      <a:endParaRPr lang="en-SG" sz="14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803A9FB-FFD3-9207-8F58-5B8D50C42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5637" y="4415301"/>
            <a:ext cx="301384" cy="301384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A43B75A-FE8F-1A15-5057-E1DA893DF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4464" y="4500006"/>
            <a:ext cx="301384" cy="301384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70201B4-E6FD-573E-9F41-0EC917125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1957" y="4489232"/>
            <a:ext cx="301384" cy="3013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1F35B0D-35AB-E7AF-7EAD-6B2408654495}"/>
              </a:ext>
            </a:extLst>
          </p:cNvPr>
          <p:cNvGrpSpPr/>
          <p:nvPr/>
        </p:nvGrpSpPr>
        <p:grpSpPr>
          <a:xfrm>
            <a:off x="3855320" y="2760715"/>
            <a:ext cx="3530973" cy="2884160"/>
            <a:chOff x="7475383" y="3446847"/>
            <a:chExt cx="3530973" cy="28841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39237D-D827-D1A0-EF84-1809E082A2CE}"/>
                </a:ext>
              </a:extLst>
            </p:cNvPr>
            <p:cNvSpPr/>
            <p:nvPr/>
          </p:nvSpPr>
          <p:spPr>
            <a:xfrm>
              <a:off x="7475383" y="3446847"/>
              <a:ext cx="3530973" cy="288416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G" sz="1400">
                <a:solidFill>
                  <a:srgbClr val="00B050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D2B136-80CF-F870-5599-740FA04A2B7E}"/>
                </a:ext>
              </a:extLst>
            </p:cNvPr>
            <p:cNvSpPr/>
            <p:nvPr/>
          </p:nvSpPr>
          <p:spPr>
            <a:xfrm>
              <a:off x="7627784" y="3599247"/>
              <a:ext cx="3219182" cy="477803"/>
            </a:xfrm>
            <a:prstGeom prst="rect">
              <a:avLst/>
            </a:prstGeom>
            <a:solidFill>
              <a:srgbClr val="F09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CD80A8-6E93-57B9-6564-F069C849BE35}"/>
                </a:ext>
              </a:extLst>
            </p:cNvPr>
            <p:cNvSpPr txBox="1"/>
            <p:nvPr/>
          </p:nvSpPr>
          <p:spPr>
            <a:xfrm>
              <a:off x="8714122" y="3644343"/>
              <a:ext cx="106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Warning!</a:t>
              </a:r>
              <a:endParaRPr lang="en-SG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7872FB-E8E4-C763-2B31-2790C4CA53E2}"/>
                </a:ext>
              </a:extLst>
            </p:cNvPr>
            <p:cNvSpPr txBox="1"/>
            <p:nvPr/>
          </p:nvSpPr>
          <p:spPr>
            <a:xfrm>
              <a:off x="7938327" y="4169171"/>
              <a:ext cx="25980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800" u="none">
                  <a:solidFill>
                    <a:schemeClr val="bg1"/>
                  </a:solidFill>
                </a:rPr>
                <a:t>You will be consulted by your manager before the request for rejection will be accepted.</a:t>
              </a:r>
            </a:p>
            <a:p>
              <a:pPr algn="just"/>
              <a:endParaRPr lang="en-SG" b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550B40-3957-B679-4252-1878EB736D6B}"/>
                </a:ext>
              </a:extLst>
            </p:cNvPr>
            <p:cNvSpPr/>
            <p:nvPr/>
          </p:nvSpPr>
          <p:spPr>
            <a:xfrm>
              <a:off x="9372085" y="5614966"/>
              <a:ext cx="1474881" cy="4778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A26ECD-34F6-11AC-9F60-80C259F461A2}"/>
                </a:ext>
              </a:extLst>
            </p:cNvPr>
            <p:cNvSpPr txBox="1"/>
            <p:nvPr/>
          </p:nvSpPr>
          <p:spPr>
            <a:xfrm>
              <a:off x="9588418" y="5671900"/>
              <a:ext cx="104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u="sng"/>
                <a:t>Continue</a:t>
              </a:r>
              <a:endParaRPr lang="en-SG" b="1" u="sn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227030-87BA-96A8-990E-11DF538C5473}"/>
                </a:ext>
              </a:extLst>
            </p:cNvPr>
            <p:cNvSpPr/>
            <p:nvPr/>
          </p:nvSpPr>
          <p:spPr>
            <a:xfrm>
              <a:off x="7643604" y="5617371"/>
              <a:ext cx="1474881" cy="47780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1173E2-F888-99FB-7995-7C613AC3A890}"/>
                </a:ext>
              </a:extLst>
            </p:cNvPr>
            <p:cNvSpPr txBox="1"/>
            <p:nvPr/>
          </p:nvSpPr>
          <p:spPr>
            <a:xfrm>
              <a:off x="7859937" y="5655830"/>
              <a:ext cx="104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>
                  <a:solidFill>
                    <a:schemeClr val="bg1"/>
                  </a:solidFill>
                </a:rPr>
                <a:t>Cancel</a:t>
              </a:r>
              <a:endParaRPr lang="en-SG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9380D3-8F35-DFA6-42FD-C96A43005C74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73955CDE-A793-DE85-663E-496BCD55D588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7" name="Rectangle 36">
            <a:hlinkClick r:id="rId9" action="ppaction://hlinksldjump"/>
            <a:extLst>
              <a:ext uri="{FF2B5EF4-FFF2-40B4-BE49-F238E27FC236}">
                <a16:creationId xmlns:a16="http://schemas.microsoft.com/office/drawing/2014/main" id="{F9BB5918-A22F-EE8A-B98E-83086D0D771C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B96A4-D471-B908-AA80-37FB32EDCDC0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38" name="Rectangle 37">
            <a:hlinkClick r:id="rId10" action="ppaction://hlinksldjump"/>
            <a:extLst>
              <a:ext uri="{FF2B5EF4-FFF2-40B4-BE49-F238E27FC236}">
                <a16:creationId xmlns:a16="http://schemas.microsoft.com/office/drawing/2014/main" id="{7A82374E-7528-0438-74E7-EA2A3080530D}"/>
              </a:ext>
            </a:extLst>
          </p:cNvPr>
          <p:cNvSpPr/>
          <p:nvPr/>
        </p:nvSpPr>
        <p:spPr>
          <a:xfrm>
            <a:off x="2129958" y="986884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hlinkClick r:id="rId11" action="ppaction://hlinksldjump"/>
            <a:extLst>
              <a:ext uri="{FF2B5EF4-FFF2-40B4-BE49-F238E27FC236}">
                <a16:creationId xmlns:a16="http://schemas.microsoft.com/office/drawing/2014/main" id="{CF0B592C-D1FA-DF0D-E6E0-FFC36D531570}"/>
              </a:ext>
            </a:extLst>
          </p:cNvPr>
          <p:cNvSpPr/>
          <p:nvPr/>
        </p:nvSpPr>
        <p:spPr>
          <a:xfrm>
            <a:off x="5781638" y="4944768"/>
            <a:ext cx="1445265" cy="44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7FEDF-1B62-DA22-E44C-9812290BFE28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Rejecting Week 1: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3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E6A747-9642-AEBB-D521-0908CA7029C1}"/>
              </a:ext>
            </a:extLst>
          </p:cNvPr>
          <p:cNvSpPr/>
          <p:nvPr/>
        </p:nvSpPr>
        <p:spPr>
          <a:xfrm>
            <a:off x="-31365" y="-89424"/>
            <a:ext cx="12191999" cy="69696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124424-5E2B-DD71-C2FF-13A8D908E0D9}"/>
              </a:ext>
            </a:extLst>
          </p:cNvPr>
          <p:cNvSpPr txBox="1"/>
          <p:nvPr/>
        </p:nvSpPr>
        <p:spPr>
          <a:xfrm>
            <a:off x="9754019" y="1648437"/>
            <a:ext cx="2076031" cy="307777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en-SG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2001-437D-79BA-59C1-6222332EE9AE}"/>
              </a:ext>
            </a:extLst>
          </p:cNvPr>
          <p:cNvSpPr txBox="1"/>
          <p:nvPr/>
        </p:nvSpPr>
        <p:spPr>
          <a:xfrm>
            <a:off x="9754019" y="2017325"/>
            <a:ext cx="173545" cy="19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E9BB3-4DC8-D4A9-B779-3C42ED17B7C7}"/>
              </a:ext>
            </a:extLst>
          </p:cNvPr>
          <p:cNvSpPr txBox="1"/>
          <p:nvPr/>
        </p:nvSpPr>
        <p:spPr>
          <a:xfrm>
            <a:off x="9987887" y="1958490"/>
            <a:ext cx="80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Allocated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B2E3DE-1C4C-73DD-DD60-1412BF30DC8E}"/>
              </a:ext>
            </a:extLst>
          </p:cNvPr>
          <p:cNvSpPr txBox="1"/>
          <p:nvPr/>
        </p:nvSpPr>
        <p:spPr>
          <a:xfrm>
            <a:off x="9754019" y="2296050"/>
            <a:ext cx="173545" cy="190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9C417-311E-985F-8789-8E0A6513ACC2}"/>
              </a:ext>
            </a:extLst>
          </p:cNvPr>
          <p:cNvSpPr txBox="1"/>
          <p:nvPr/>
        </p:nvSpPr>
        <p:spPr>
          <a:xfrm>
            <a:off x="9987887" y="2229380"/>
            <a:ext cx="82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Franklin Gothic Medium Cond" panose="020B0606030402020204" pitchFamily="34" charset="0"/>
              </a:rPr>
              <a:t>Available</a:t>
            </a:r>
            <a:r>
              <a:rPr lang="en-US" sz="140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BB05E1D-CE11-647E-20FA-7A683CDE2BAF}"/>
              </a:ext>
            </a:extLst>
          </p:cNvPr>
          <p:cNvSpPr txBox="1"/>
          <p:nvPr/>
        </p:nvSpPr>
        <p:spPr>
          <a:xfrm>
            <a:off x="9754019" y="2836177"/>
            <a:ext cx="173545" cy="190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388B-DEFA-0C22-9AA2-50453971FA49}"/>
              </a:ext>
            </a:extLst>
          </p:cNvPr>
          <p:cNvSpPr txBox="1"/>
          <p:nvPr/>
        </p:nvSpPr>
        <p:spPr>
          <a:xfrm>
            <a:off x="4725713" y="972932"/>
            <a:ext cx="717248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2A585-010F-2CC8-20F9-9927F473080E}"/>
              </a:ext>
            </a:extLst>
          </p:cNvPr>
          <p:cNvSpPr txBox="1"/>
          <p:nvPr/>
        </p:nvSpPr>
        <p:spPr>
          <a:xfrm>
            <a:off x="2062328" y="919000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DEDDF-CC82-9FA2-EB63-A14E03AFE79E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Jonathan!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5F78F1-EFA5-3620-B8B9-AD984024285E}"/>
              </a:ext>
            </a:extLst>
          </p:cNvPr>
          <p:cNvSpPr txBox="1"/>
          <p:nvPr/>
        </p:nvSpPr>
        <p:spPr>
          <a:xfrm>
            <a:off x="9754019" y="2570606"/>
            <a:ext cx="173545" cy="190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55825-7436-E148-076F-AA43DE1E5208}"/>
              </a:ext>
            </a:extLst>
          </p:cNvPr>
          <p:cNvSpPr txBox="1"/>
          <p:nvPr/>
        </p:nvSpPr>
        <p:spPr>
          <a:xfrm>
            <a:off x="9987887" y="2494550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Franklin Gothic Medium Cond" panose="020B0606030402020204" pitchFamily="34" charset="0"/>
              </a:rPr>
              <a:t>Preferred</a:t>
            </a:r>
            <a:endParaRPr lang="en-SG" sz="1400">
              <a:solidFill>
                <a:srgbClr val="0070C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D44B-1922-A2B7-81C0-DAFA3BA144FA}"/>
              </a:ext>
            </a:extLst>
          </p:cNvPr>
          <p:cNvSpPr txBox="1"/>
          <p:nvPr/>
        </p:nvSpPr>
        <p:spPr>
          <a:xfrm>
            <a:off x="9986533" y="2768548"/>
            <a:ext cx="163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3"/>
                </a:solidFill>
                <a:latin typeface="Franklin Gothic Medium Cond" panose="020B0606030402020204" pitchFamily="34" charset="0"/>
              </a:rPr>
              <a:t>Unavailable/Rejected</a:t>
            </a:r>
            <a:endParaRPr lang="en-SG" sz="1400">
              <a:solidFill>
                <a:schemeClr val="accent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Reject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3" name="Table 70">
            <a:extLst>
              <a:ext uri="{FF2B5EF4-FFF2-40B4-BE49-F238E27FC236}">
                <a16:creationId xmlns:a16="http://schemas.microsoft.com/office/drawing/2014/main" id="{51F875C0-AEE2-B915-B803-1CB066DD3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94823"/>
              </p:ext>
            </p:extLst>
          </p:nvPr>
        </p:nvGraphicFramePr>
        <p:xfrm>
          <a:off x="750498" y="2460604"/>
          <a:ext cx="8311021" cy="237810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408916379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2233434171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4179796666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2152848841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236465724"/>
                    </a:ext>
                  </a:extLst>
                </a:gridCol>
                <a:gridCol w="933204">
                  <a:extLst>
                    <a:ext uri="{9D8B030D-6E8A-4147-A177-3AD203B41FA5}">
                      <a16:colId xmlns:a16="http://schemas.microsoft.com/office/drawing/2014/main" val="3951088698"/>
                    </a:ext>
                  </a:extLst>
                </a:gridCol>
              </a:tblGrid>
              <a:tr h="539148">
                <a:tc rowSpan="2">
                  <a:txBody>
                    <a:bodyPr/>
                    <a:lstStyle/>
                    <a:p>
                      <a:pPr algn="ctr"/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14/09/2022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Thursday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15/09/2022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Friday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16/09/2022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Saturday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17/09/2022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Sunday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18/09/2022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Monday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19/09/2022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Tuesday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20/09/2022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Wednesday</a:t>
                      </a:r>
                      <a:br>
                        <a:rPr lang="en-US" sz="1100" b="0">
                          <a:latin typeface="Franklin Gothic Medium Cond" panose="020B0606030402020204" pitchFamily="34" charset="0"/>
                        </a:rPr>
                      </a:br>
                      <a:r>
                        <a:rPr lang="en-US" sz="1100" b="0">
                          <a:latin typeface="Franklin Gothic Medium Cond" panose="020B0606030402020204" pitchFamily="34" charset="0"/>
                        </a:rPr>
                        <a:t>21/09/2022</a:t>
                      </a:r>
                      <a:endParaRPr lang="en-SG" sz="11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kern="1200">
                        <a:solidFill>
                          <a:srgbClr val="FF0000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>
                          <a:solidFill>
                            <a:srgbClr val="FF0000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Allocated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  <a:latin typeface="Franklin Gothic Medium Cond" panose="020B0606030402020204" pitchFamily="34" charset="0"/>
                        </a:rPr>
                        <a:t>Available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70C0"/>
                          </a:solidFill>
                          <a:latin typeface="Franklin Gothic Medium Cond" panose="020B0606030402020204" pitchFamily="34" charset="0"/>
                        </a:rPr>
                        <a:t>Preferred</a:t>
                      </a:r>
                      <a:endParaRPr lang="en-SG" sz="1400" b="0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SG" sz="11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Tanah Merah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Pasir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kern="1200" err="1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Ris</a:t>
                      </a:r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 Station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SG" sz="14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Pendolino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 dirty="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Reject</a:t>
                      </a:r>
                      <a:endParaRPr lang="en-SG" sz="14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0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Reject Request sent</a:t>
                      </a:r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200" b="0" kern="1200" dirty="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5286"/>
                  </a:ext>
                </a:extLst>
              </a:tr>
            </a:tbl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A43B75A-FE8F-1A15-5057-E1DA893DF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679" y="4461789"/>
            <a:ext cx="301384" cy="3013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FFE569-14D3-4FA6-14FF-4E0C41BA7510}"/>
              </a:ext>
            </a:extLst>
          </p:cNvPr>
          <p:cNvSpPr txBox="1"/>
          <p:nvPr/>
        </p:nvSpPr>
        <p:spPr>
          <a:xfrm>
            <a:off x="7786532" y="92735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</a:rPr>
              <a:t>Potential Add-ons</a:t>
            </a:r>
            <a:endParaRPr lang="en-SG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5EBBAB05-8539-8973-6AE8-6BA7986E5811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2" name="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22F2F351-6FB1-7945-D3C4-9B958C8AF321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90F6D-3845-BE31-6D75-69E202954ADE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F3F81B64-FBD8-F0CB-F96C-994B0F7BBC19}"/>
              </a:ext>
            </a:extLst>
          </p:cNvPr>
          <p:cNvSpPr/>
          <p:nvPr/>
        </p:nvSpPr>
        <p:spPr>
          <a:xfrm>
            <a:off x="2129958" y="986884"/>
            <a:ext cx="1664090" cy="26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743F8-90DB-CD97-B566-EFBC959AB28D}"/>
              </a:ext>
            </a:extLst>
          </p:cNvPr>
          <p:cNvSpPr txBox="1"/>
          <p:nvPr/>
        </p:nvSpPr>
        <p:spPr>
          <a:xfrm>
            <a:off x="658544" y="1690044"/>
            <a:ext cx="6189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Rejecting Week 1: September</a:t>
            </a:r>
            <a:endParaRPr lang="en-SG" sz="2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4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03C4CF-19D7-2401-3538-A248C9989CFF}"/>
              </a:ext>
            </a:extLst>
          </p:cNvPr>
          <p:cNvSpPr>
            <a:spLocks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5457201" y="2259918"/>
            <a:ext cx="114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User ID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711713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800">
                <a:solidFill>
                  <a:schemeClr val="tx1"/>
                </a:solidFill>
              </a:rPr>
              <a:t>24166182TC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5367442" y="3131727"/>
            <a:ext cx="135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Password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36880-5690-13E7-D71A-82BE02249537}"/>
              </a:ext>
            </a:extLst>
          </p:cNvPr>
          <p:cNvSpPr txBox="1"/>
          <p:nvPr/>
        </p:nvSpPr>
        <p:spPr>
          <a:xfrm>
            <a:off x="5148014" y="4276823"/>
            <a:ext cx="1619901" cy="461665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ranklin Gothic Medium Cond" panose="020B0606030402020204" pitchFamily="34" charset="0"/>
              </a:rPr>
              <a:t>Login</a:t>
            </a:r>
            <a:endParaRPr lang="en-SG" sz="2400"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41894-7585-8E08-3BF6-57BD994EE824}"/>
              </a:ext>
            </a:extLst>
          </p:cNvPr>
          <p:cNvSpPr/>
          <p:nvPr/>
        </p:nvSpPr>
        <p:spPr>
          <a:xfrm>
            <a:off x="4616970" y="3624784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Franklin Gothic Medium Cond" panose="020B0606030402020204" pitchFamily="34" charset="0"/>
              </a:rPr>
              <a:t>****************</a:t>
            </a:r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05BC-ADAE-C4AC-7B5A-6140DABCF399}"/>
              </a:ext>
            </a:extLst>
          </p:cNvPr>
          <p:cNvSpPr txBox="1"/>
          <p:nvPr/>
        </p:nvSpPr>
        <p:spPr>
          <a:xfrm>
            <a:off x="9258301" y="507098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32802-D09D-D90D-BCA2-776FB650D4B7}"/>
              </a:ext>
            </a:extLst>
          </p:cNvPr>
          <p:cNvSpPr txBox="1"/>
          <p:nvPr/>
        </p:nvSpPr>
        <p:spPr>
          <a:xfrm>
            <a:off x="9258301" y="110111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F41EC-08A2-9BB5-BED3-7B75567CEA37}"/>
              </a:ext>
            </a:extLst>
          </p:cNvPr>
          <p:cNvSpPr txBox="1"/>
          <p:nvPr/>
        </p:nvSpPr>
        <p:spPr>
          <a:xfrm>
            <a:off x="9258301" y="163487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BB6CEE40-D9BE-13F2-2380-E0D763C41733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22B8FB1C-438A-A22F-6288-A193DB7ACB43}"/>
              </a:ext>
            </a:extLst>
          </p:cNvPr>
          <p:cNvSpPr txBox="1"/>
          <p:nvPr/>
        </p:nvSpPr>
        <p:spPr>
          <a:xfrm>
            <a:off x="9795780" y="1152233"/>
            <a:ext cx="1513720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1682AC24-F0ED-6B73-CD50-7E22EB4642BF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6221-D24B-46C6-B7EF-8CC650AFC637}"/>
              </a:ext>
            </a:extLst>
          </p:cNvPr>
          <p:cNvSpPr txBox="1"/>
          <p:nvPr/>
        </p:nvSpPr>
        <p:spPr>
          <a:xfrm>
            <a:off x="5148014" y="4309316"/>
            <a:ext cx="161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FCCA6-0218-D760-DEA4-9D3728E3FE29}"/>
              </a:ext>
            </a:extLst>
          </p:cNvPr>
          <p:cNvSpPr txBox="1"/>
          <p:nvPr/>
        </p:nvSpPr>
        <p:spPr>
          <a:xfrm>
            <a:off x="3460200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Forgot Password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D06BF-950A-8DCC-6926-07BF7FB666B5}"/>
              </a:ext>
            </a:extLst>
          </p:cNvPr>
          <p:cNvSpPr txBox="1"/>
          <p:nvPr/>
        </p:nvSpPr>
        <p:spPr>
          <a:xfrm>
            <a:off x="7038201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Help(?)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TextBox 22">
            <a:hlinkClick r:id="rId7" action="ppaction://hlinksldjump"/>
            <a:extLst>
              <a:ext uri="{FF2B5EF4-FFF2-40B4-BE49-F238E27FC236}">
                <a16:creationId xmlns:a16="http://schemas.microsoft.com/office/drawing/2014/main" id="{A0E33668-9D7C-FF21-83B3-08717BC88ABA}"/>
              </a:ext>
            </a:extLst>
          </p:cNvPr>
          <p:cNvSpPr txBox="1"/>
          <p:nvPr/>
        </p:nvSpPr>
        <p:spPr>
          <a:xfrm>
            <a:off x="3582098" y="5372734"/>
            <a:ext cx="10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4" name="TextBox 23">
            <a:hlinkClick r:id="rId8" action="ppaction://hlinksldjump"/>
            <a:extLst>
              <a:ext uri="{FF2B5EF4-FFF2-40B4-BE49-F238E27FC236}">
                <a16:creationId xmlns:a16="http://schemas.microsoft.com/office/drawing/2014/main" id="{DA031FCF-AC73-789F-9596-38EA2901CDD3}"/>
              </a:ext>
            </a:extLst>
          </p:cNvPr>
          <p:cNvSpPr txBox="1"/>
          <p:nvPr/>
        </p:nvSpPr>
        <p:spPr>
          <a:xfrm>
            <a:off x="7409136" y="5372734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48D48AE8-C528-FC4A-E7C2-2B8544B06158}"/>
              </a:ext>
            </a:extLst>
          </p:cNvPr>
          <p:cNvSpPr txBox="1"/>
          <p:nvPr/>
        </p:nvSpPr>
        <p:spPr>
          <a:xfrm>
            <a:off x="7419331" y="5372734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7" name="TextBox 26">
            <a:hlinkClick r:id="rId9" action="ppaction://hlinksldjump"/>
            <a:extLst>
              <a:ext uri="{FF2B5EF4-FFF2-40B4-BE49-F238E27FC236}">
                <a16:creationId xmlns:a16="http://schemas.microsoft.com/office/drawing/2014/main" id="{EE89DF9F-C7DA-0D19-BAE7-0197048FC644}"/>
              </a:ext>
            </a:extLst>
          </p:cNvPr>
          <p:cNvSpPr txBox="1"/>
          <p:nvPr/>
        </p:nvSpPr>
        <p:spPr>
          <a:xfrm>
            <a:off x="5183398" y="4322989"/>
            <a:ext cx="157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82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4A778E-E4F0-9CB1-03F4-816CB9CF1520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5607A-A44F-43F0-021D-FEF2D2552A28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Admin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E69FCC-A6F2-EAAB-0241-A85948A83734}"/>
              </a:ext>
            </a:extLst>
          </p:cNvPr>
          <p:cNvSpPr txBox="1"/>
          <p:nvPr/>
        </p:nvSpPr>
        <p:spPr>
          <a:xfrm>
            <a:off x="10703190" y="949585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A476A6-93CC-5D74-AF8B-06ED414F46E1}"/>
              </a:ext>
            </a:extLst>
          </p:cNvPr>
          <p:cNvSpPr txBox="1"/>
          <p:nvPr/>
        </p:nvSpPr>
        <p:spPr>
          <a:xfrm>
            <a:off x="4725713" y="941056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Reject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6582729" y="943956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951884-2169-C2D4-542C-EF40C85866E1}"/>
              </a:ext>
            </a:extLst>
          </p:cNvPr>
          <p:cNvSpPr/>
          <p:nvPr/>
        </p:nvSpPr>
        <p:spPr>
          <a:xfrm rot="5400000">
            <a:off x="9391337" y="3969049"/>
            <a:ext cx="5353918" cy="133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625F9-8804-CCF0-4987-DC09EFC28C7F}"/>
              </a:ext>
            </a:extLst>
          </p:cNvPr>
          <p:cNvSpPr/>
          <p:nvPr/>
        </p:nvSpPr>
        <p:spPr>
          <a:xfrm>
            <a:off x="12001499" y="1648437"/>
            <a:ext cx="133594" cy="1447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2CB74B7-E99C-44D4-2344-A93EB287C4DD}"/>
              </a:ext>
            </a:extLst>
          </p:cNvPr>
          <p:cNvSpPr txBox="1"/>
          <p:nvPr/>
        </p:nvSpPr>
        <p:spPr>
          <a:xfrm>
            <a:off x="434166" y="98649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EF267-0E70-A0A7-CDD9-75C56B37283E}"/>
              </a:ext>
            </a:extLst>
          </p:cNvPr>
          <p:cNvSpPr txBox="1"/>
          <p:nvPr/>
        </p:nvSpPr>
        <p:spPr>
          <a:xfrm>
            <a:off x="2153185" y="940415"/>
            <a:ext cx="182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Indicate Preference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0841D-0BB5-F082-1996-781CE784431B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7FB1C-2D6C-07D4-2CA1-BE004465CB7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927A0-74C9-7606-B604-6089F5399AF4}"/>
              </a:ext>
            </a:extLst>
          </p:cNvPr>
          <p:cNvSpPr txBox="1"/>
          <p:nvPr/>
        </p:nvSpPr>
        <p:spPr>
          <a:xfrm>
            <a:off x="4107913" y="919000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55E22-7226-15CE-6F60-A6CF02298D64}"/>
              </a:ext>
            </a:extLst>
          </p:cNvPr>
          <p:cNvSpPr txBox="1"/>
          <p:nvPr/>
        </p:nvSpPr>
        <p:spPr>
          <a:xfrm>
            <a:off x="735215" y="969815"/>
            <a:ext cx="690910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4610B-9299-A41A-2D1B-998ADEBD8C83}"/>
              </a:ext>
            </a:extLst>
          </p:cNvPr>
          <p:cNvSpPr txBox="1"/>
          <p:nvPr/>
        </p:nvSpPr>
        <p:spPr>
          <a:xfrm>
            <a:off x="7102105" y="919148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Staff List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7F4FE-E2CE-006E-32C8-5E78707C039A}"/>
              </a:ext>
            </a:extLst>
          </p:cNvPr>
          <p:cNvSpPr txBox="1"/>
          <p:nvPr/>
        </p:nvSpPr>
        <p:spPr>
          <a:xfrm>
            <a:off x="717537" y="91788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Home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BC1F4F1F-8FB3-BE7B-1402-9DD2BF8106F8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9DD6AFA9-E2B5-2972-F570-10F8A9383705}"/>
              </a:ext>
            </a:extLst>
          </p:cNvPr>
          <p:cNvSpPr/>
          <p:nvPr/>
        </p:nvSpPr>
        <p:spPr>
          <a:xfrm>
            <a:off x="7102104" y="969815"/>
            <a:ext cx="1047628" cy="28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D3647-C056-6AB4-0B44-369E88FA1A04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pic>
        <p:nvPicPr>
          <p:cNvPr id="34" name="Picture 2" descr="Cartoon Drawing Of A Construction Worker 5520227 Vector Art ...">
            <a:extLst>
              <a:ext uri="{FF2B5EF4-FFF2-40B4-BE49-F238E27FC236}">
                <a16:creationId xmlns:a16="http://schemas.microsoft.com/office/drawing/2014/main" id="{6CA2572C-8493-9E29-8399-9489F5C2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46" b="91302" l="10000" r="90000">
                        <a14:foregroundMark x1="48333" y1="8646" x2="50833" y2="11146"/>
                        <a14:foregroundMark x1="39531" y1="31354" x2="48177" y2="38438"/>
                        <a14:foregroundMark x1="48177" y1="38438" x2="48333" y2="38438"/>
                        <a14:foregroundMark x1="56979" y1="33073" x2="44115" y2="45938"/>
                        <a14:foregroundMark x1="43802" y1="88177" x2="43958" y2="91146"/>
                        <a14:foregroundMark x1="55521" y1="87240" x2="56823" y2="91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0372">
            <a:off x="-501655" y="1636647"/>
            <a:ext cx="4389090" cy="43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ager or businessman cartoon character Vector Image">
            <a:extLst>
              <a:ext uri="{FF2B5EF4-FFF2-40B4-BE49-F238E27FC236}">
                <a16:creationId xmlns:a16="http://schemas.microsoft.com/office/drawing/2014/main" id="{E7AAA7A5-AA5A-D98D-4700-21085036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78" b="90000" l="3201" r="92574">
                        <a14:foregroundMark x1="10115" y1="38704" x2="8195" y2="45833"/>
                        <a14:foregroundMark x1="92574" y1="43611" x2="90013" y2="49907"/>
                        <a14:foregroundMark x1="3457" y1="42037" x2="4481" y2="44074"/>
                        <a14:foregroundMark x1="40333" y1="4259" x2="49040" y2="14722"/>
                        <a14:foregroundMark x1="35980" y1="2778" x2="39693" y2="4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0290">
            <a:off x="8799332" y="1913170"/>
            <a:ext cx="3036138" cy="41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66D6ED-9B24-1084-65B9-EA7565C7C205}"/>
              </a:ext>
            </a:extLst>
          </p:cNvPr>
          <p:cNvSpPr/>
          <p:nvPr/>
        </p:nvSpPr>
        <p:spPr>
          <a:xfrm>
            <a:off x="6090083" y="1801924"/>
            <a:ext cx="3923257" cy="4531172"/>
          </a:xfrm>
          <a:prstGeom prst="rect">
            <a:avLst/>
          </a:prstGeom>
          <a:solidFill>
            <a:srgbClr val="FA8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15C362-BE4A-3A3C-034B-309FF7F65841}"/>
              </a:ext>
            </a:extLst>
          </p:cNvPr>
          <p:cNvSpPr txBox="1"/>
          <p:nvPr/>
        </p:nvSpPr>
        <p:spPr>
          <a:xfrm>
            <a:off x="7260916" y="5463383"/>
            <a:ext cx="1572124" cy="369332"/>
          </a:xfrm>
          <a:prstGeom prst="rect">
            <a:avLst/>
          </a:prstGeom>
          <a:solidFill>
            <a:schemeClr val="accent2">
              <a:lumMod val="5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SUBMIT</a:t>
            </a:r>
            <a:endParaRPr lang="en-SG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A0A420-61DA-BB87-9A80-FC0A5D77997A}"/>
              </a:ext>
            </a:extLst>
          </p:cNvPr>
          <p:cNvSpPr txBox="1"/>
          <p:nvPr/>
        </p:nvSpPr>
        <p:spPr>
          <a:xfrm>
            <a:off x="6177656" y="4619334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Re-Type Password</a:t>
            </a:r>
            <a:endParaRPr lang="en-SG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F3615-E57E-B941-C429-BD109E50BF3F}"/>
              </a:ext>
            </a:extLst>
          </p:cNvPr>
          <p:cNvSpPr txBox="1"/>
          <p:nvPr/>
        </p:nvSpPr>
        <p:spPr>
          <a:xfrm>
            <a:off x="6188303" y="4035846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Password</a:t>
            </a:r>
            <a:endParaRPr lang="en-SG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A6C8E6-57A0-9A11-502B-4A9C35A78D6E}"/>
              </a:ext>
            </a:extLst>
          </p:cNvPr>
          <p:cNvSpPr txBox="1"/>
          <p:nvPr/>
        </p:nvSpPr>
        <p:spPr>
          <a:xfrm>
            <a:off x="6177656" y="3416770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Full Name (as of NRIC)</a:t>
            </a:r>
            <a:endParaRPr lang="en-SG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5EF70-C251-6A0E-AE1F-9CB079A2112F}"/>
              </a:ext>
            </a:extLst>
          </p:cNvPr>
          <p:cNvSpPr txBox="1"/>
          <p:nvPr/>
        </p:nvSpPr>
        <p:spPr>
          <a:xfrm>
            <a:off x="6182390" y="2822101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Email</a:t>
            </a:r>
            <a:endParaRPr lang="en-SG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41676-2960-EF3B-A2B3-E2A96CB0EF59}"/>
              </a:ext>
            </a:extLst>
          </p:cNvPr>
          <p:cNvSpPr txBox="1"/>
          <p:nvPr/>
        </p:nvSpPr>
        <p:spPr>
          <a:xfrm>
            <a:off x="6177656" y="1900900"/>
            <a:ext cx="3738645" cy="646331"/>
          </a:xfrm>
          <a:prstGeom prst="rect">
            <a:avLst/>
          </a:prstGeom>
          <a:solidFill>
            <a:schemeClr val="accent2">
              <a:lumMod val="5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Create </a:t>
            </a:r>
          </a:p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  <a:highlight>
                  <a:srgbClr val="F09510"/>
                </a:highlight>
              </a:rPr>
              <a:t>Manager</a:t>
            </a:r>
            <a:endParaRPr lang="en-SG" b="1">
              <a:solidFill>
                <a:schemeClr val="bg1">
                  <a:lumMod val="95000"/>
                </a:schemeClr>
              </a:solidFill>
              <a:highlight>
                <a:srgbClr val="F0951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79FB6-B0E1-50B8-CA3C-888D09849742}"/>
              </a:ext>
            </a:extLst>
          </p:cNvPr>
          <p:cNvSpPr/>
          <p:nvPr/>
        </p:nvSpPr>
        <p:spPr>
          <a:xfrm>
            <a:off x="1849084" y="1801924"/>
            <a:ext cx="3923257" cy="4531172"/>
          </a:xfrm>
          <a:prstGeom prst="rect">
            <a:avLst/>
          </a:prstGeom>
          <a:solidFill>
            <a:srgbClr val="FA8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0AFE0-84BC-69F5-89F0-DE4F50075D7C}"/>
              </a:ext>
            </a:extLst>
          </p:cNvPr>
          <p:cNvSpPr txBox="1"/>
          <p:nvPr/>
        </p:nvSpPr>
        <p:spPr>
          <a:xfrm>
            <a:off x="3024651" y="5461173"/>
            <a:ext cx="1572124" cy="369332"/>
          </a:xfrm>
          <a:prstGeom prst="rect">
            <a:avLst/>
          </a:prstGeom>
          <a:solidFill>
            <a:schemeClr val="accent2">
              <a:lumMod val="5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SUBMIT</a:t>
            </a:r>
            <a:endParaRPr lang="en-SG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66AFFB-E968-A331-AC3A-DB55B2605C6B}"/>
              </a:ext>
            </a:extLst>
          </p:cNvPr>
          <p:cNvSpPr txBox="1"/>
          <p:nvPr/>
        </p:nvSpPr>
        <p:spPr>
          <a:xfrm>
            <a:off x="1941392" y="4619334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Re-Type Password</a:t>
            </a:r>
            <a:endParaRPr lang="en-SG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9AE14-BEBA-6A1A-F09B-A65AC4A72D2B}"/>
              </a:ext>
            </a:extLst>
          </p:cNvPr>
          <p:cNvSpPr txBox="1"/>
          <p:nvPr/>
        </p:nvSpPr>
        <p:spPr>
          <a:xfrm>
            <a:off x="1941392" y="4012421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Password</a:t>
            </a:r>
            <a:endParaRPr lang="en-SG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2D851-38D3-D0CB-D894-A4C60A699C46}"/>
              </a:ext>
            </a:extLst>
          </p:cNvPr>
          <p:cNvSpPr txBox="1"/>
          <p:nvPr/>
        </p:nvSpPr>
        <p:spPr>
          <a:xfrm>
            <a:off x="1941391" y="3416770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Full Name (as of NRIC)</a:t>
            </a:r>
            <a:endParaRPr lang="en-SG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C59CC-01C2-3451-B456-B4975C81DC12}"/>
              </a:ext>
            </a:extLst>
          </p:cNvPr>
          <p:cNvSpPr txBox="1"/>
          <p:nvPr/>
        </p:nvSpPr>
        <p:spPr>
          <a:xfrm>
            <a:off x="1941391" y="2819181"/>
            <a:ext cx="3738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Email</a:t>
            </a:r>
            <a:endParaRPr lang="en-SG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A2821-3471-381B-7519-CAA622D7AEB1}"/>
              </a:ext>
            </a:extLst>
          </p:cNvPr>
          <p:cNvSpPr txBox="1"/>
          <p:nvPr/>
        </p:nvSpPr>
        <p:spPr>
          <a:xfrm>
            <a:off x="1941393" y="1917338"/>
            <a:ext cx="3738645" cy="646331"/>
          </a:xfrm>
          <a:prstGeom prst="rect">
            <a:avLst/>
          </a:prstGeom>
          <a:solidFill>
            <a:schemeClr val="accent2">
              <a:lumMod val="5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Create </a:t>
            </a:r>
          </a:p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  <a:highlight>
                  <a:srgbClr val="F09510"/>
                </a:highlight>
              </a:rPr>
              <a:t>Staff</a:t>
            </a:r>
            <a:endParaRPr lang="en-SG" b="1">
              <a:solidFill>
                <a:schemeClr val="bg1">
                  <a:lumMod val="95000"/>
                </a:schemeClr>
              </a:solidFill>
              <a:highlight>
                <a:srgbClr val="F09510"/>
              </a:highlight>
            </a:endParaRP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A23E4CC2-0DE0-D3A9-CB74-84E14424D17A}"/>
              </a:ext>
            </a:extLst>
          </p:cNvPr>
          <p:cNvSpPr/>
          <p:nvPr/>
        </p:nvSpPr>
        <p:spPr>
          <a:xfrm>
            <a:off x="706801" y="889402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hlinkClick r:id="rId5" action="ppaction://hlinksldjump"/>
            <a:extLst>
              <a:ext uri="{FF2B5EF4-FFF2-40B4-BE49-F238E27FC236}">
                <a16:creationId xmlns:a16="http://schemas.microsoft.com/office/drawing/2014/main" id="{A2AD7E92-4B59-4953-78DC-222D3A07A254}"/>
              </a:ext>
            </a:extLst>
          </p:cNvPr>
          <p:cNvSpPr/>
          <p:nvPr/>
        </p:nvSpPr>
        <p:spPr>
          <a:xfrm>
            <a:off x="6984976" y="903377"/>
            <a:ext cx="118944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hlinkClick r:id="rId10" action="ppaction://hlinksldjump"/>
            <a:extLst>
              <a:ext uri="{FF2B5EF4-FFF2-40B4-BE49-F238E27FC236}">
                <a16:creationId xmlns:a16="http://schemas.microsoft.com/office/drawing/2014/main" id="{2E15B721-81D1-915A-153F-C694D42310F2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5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51D4A-F480-397B-B778-20B6724716E9}"/>
              </a:ext>
            </a:extLst>
          </p:cNvPr>
          <p:cNvSpPr/>
          <p:nvPr/>
        </p:nvSpPr>
        <p:spPr>
          <a:xfrm>
            <a:off x="-2" y="135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4107913" y="919000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2AB68-DB6F-5FB2-405A-23253FA3FA09}"/>
              </a:ext>
            </a:extLst>
          </p:cNvPr>
          <p:cNvSpPr txBox="1"/>
          <p:nvPr/>
        </p:nvSpPr>
        <p:spPr>
          <a:xfrm>
            <a:off x="6941649" y="96670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1" name="Table 70">
            <a:extLst>
              <a:ext uri="{FF2B5EF4-FFF2-40B4-BE49-F238E27FC236}">
                <a16:creationId xmlns:a16="http://schemas.microsoft.com/office/drawing/2014/main" id="{845DEC42-0887-BD7C-2376-A0DC410AA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5411"/>
              </p:ext>
            </p:extLst>
          </p:nvPr>
        </p:nvGraphicFramePr>
        <p:xfrm>
          <a:off x="190498" y="1546949"/>
          <a:ext cx="9982201" cy="33223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9916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2233169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1448703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1536691">
                  <a:extLst>
                    <a:ext uri="{9D8B030D-6E8A-4147-A177-3AD203B41FA5}">
                      <a16:colId xmlns:a16="http://schemas.microsoft.com/office/drawing/2014/main" val="247502988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9694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Staff Name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Role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Date Created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(DD/MM/YYYY)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Action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Darren Wong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darrenwongy@gmail.com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Manager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10/10/2022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Law Jun Hao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tychee231@outlook.com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06/10/2022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Jordan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Gho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jordan610@outlook.com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12/09/2022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Bob 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bob123@gmail.com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22/08/2022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Yap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Chern</a:t>
                      </a: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 Nam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yapchernnam3123@gmail.com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30/07/2022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67738C7-95F3-3746-5D24-DC7A0356FF03}"/>
              </a:ext>
            </a:extLst>
          </p:cNvPr>
          <p:cNvSpPr txBox="1"/>
          <p:nvPr/>
        </p:nvSpPr>
        <p:spPr>
          <a:xfrm>
            <a:off x="7102105" y="919148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List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34105-2EAD-7922-F348-9AE9683C7299}"/>
              </a:ext>
            </a:extLst>
          </p:cNvPr>
          <p:cNvSpPr/>
          <p:nvPr/>
        </p:nvSpPr>
        <p:spPr>
          <a:xfrm>
            <a:off x="6324419" y="2923929"/>
            <a:ext cx="1019641" cy="244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A1FC11C-BB72-9FCF-8B67-07072FCB210D}"/>
              </a:ext>
            </a:extLst>
          </p:cNvPr>
          <p:cNvSpPr/>
          <p:nvPr/>
        </p:nvSpPr>
        <p:spPr>
          <a:xfrm rot="10800000">
            <a:off x="7111131" y="2936094"/>
            <a:ext cx="184732" cy="213259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6FC0E-1364-0622-5E15-92C0B5FD80B6}"/>
              </a:ext>
            </a:extLst>
          </p:cNvPr>
          <p:cNvSpPr/>
          <p:nvPr/>
        </p:nvSpPr>
        <p:spPr>
          <a:xfrm>
            <a:off x="6341733" y="2390150"/>
            <a:ext cx="1019641" cy="244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64004A6-5F6C-E15F-CA34-7581D6367644}"/>
              </a:ext>
            </a:extLst>
          </p:cNvPr>
          <p:cNvSpPr/>
          <p:nvPr/>
        </p:nvSpPr>
        <p:spPr>
          <a:xfrm rot="10800000">
            <a:off x="7128445" y="2402315"/>
            <a:ext cx="184732" cy="213259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AA55F4FD-163D-70CE-33E9-AA6672FF6EF3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18DB194B-0B16-D140-01AD-A4ED2BDFE360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7DF77-F815-C53C-0817-2C5DD5DCDF8C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28" name="Rectangle 27">
            <a:hlinkClick r:id="rId6" action="ppaction://hlinksldjump"/>
            <a:extLst>
              <a:ext uri="{FF2B5EF4-FFF2-40B4-BE49-F238E27FC236}">
                <a16:creationId xmlns:a16="http://schemas.microsoft.com/office/drawing/2014/main" id="{8C275A53-AF4D-00ED-48EC-40CD4D4E0CF7}"/>
              </a:ext>
            </a:extLst>
          </p:cNvPr>
          <p:cNvSpPr/>
          <p:nvPr/>
        </p:nvSpPr>
        <p:spPr>
          <a:xfrm>
            <a:off x="6231113" y="2873830"/>
            <a:ext cx="1189834" cy="34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24A3D-4682-1CEA-58CF-72B6A27F2E1D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Admin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49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51D4A-F480-397B-B778-20B6724716E9}"/>
              </a:ext>
            </a:extLst>
          </p:cNvPr>
          <p:cNvSpPr/>
          <p:nvPr/>
        </p:nvSpPr>
        <p:spPr>
          <a:xfrm>
            <a:off x="-2" y="135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4107913" y="919000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2AB68-DB6F-5FB2-405A-23253FA3FA09}"/>
              </a:ext>
            </a:extLst>
          </p:cNvPr>
          <p:cNvSpPr txBox="1"/>
          <p:nvPr/>
        </p:nvSpPr>
        <p:spPr>
          <a:xfrm>
            <a:off x="6941649" y="96670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1" name="Table 70">
            <a:extLst>
              <a:ext uri="{FF2B5EF4-FFF2-40B4-BE49-F238E27FC236}">
                <a16:creationId xmlns:a16="http://schemas.microsoft.com/office/drawing/2014/main" id="{845DEC42-0887-BD7C-2376-A0DC410AA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97880"/>
              </p:ext>
            </p:extLst>
          </p:nvPr>
        </p:nvGraphicFramePr>
        <p:xfrm>
          <a:off x="190498" y="1546949"/>
          <a:ext cx="9982201" cy="33223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9916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2233169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1448703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1536691">
                  <a:extLst>
                    <a:ext uri="{9D8B030D-6E8A-4147-A177-3AD203B41FA5}">
                      <a16:colId xmlns:a16="http://schemas.microsoft.com/office/drawing/2014/main" val="247502988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9694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Staff Name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Role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Date Created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(DD/MM/YYYY)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Action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Darren Wong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darrenwongy@gmail.com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Manager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10/10/2022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Law Jun Hao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tychee231@outlook.com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06/10/2022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Jordan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Gho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jordan610@outlook.com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12/09/2022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Bob 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bob123@gmail.com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22/08/2022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Yap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Chern</a:t>
                      </a: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 Nam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yapchernnam3123@gmail.com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30/07/2022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67738C7-95F3-3746-5D24-DC7A0356FF03}"/>
              </a:ext>
            </a:extLst>
          </p:cNvPr>
          <p:cNvSpPr txBox="1"/>
          <p:nvPr/>
        </p:nvSpPr>
        <p:spPr>
          <a:xfrm>
            <a:off x="7102105" y="919148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List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86DF7-1D4C-D660-06B3-2AC31D5F199D}"/>
              </a:ext>
            </a:extLst>
          </p:cNvPr>
          <p:cNvSpPr/>
          <p:nvPr/>
        </p:nvSpPr>
        <p:spPr>
          <a:xfrm>
            <a:off x="6312013" y="3180681"/>
            <a:ext cx="1580183" cy="1153117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kern="1200">
                <a:solidFill>
                  <a:schemeClr val="lt1"/>
                </a:solidFill>
                <a:latin typeface="Franklin Gothic Medium Cond" panose="020B0606030402020204" pitchFamily="34" charset="0"/>
                <a:ea typeface="+mn-ea"/>
                <a:cs typeface="+mn-cs"/>
              </a:rPr>
              <a:t>Cleaner</a:t>
            </a:r>
          </a:p>
          <a:p>
            <a:r>
              <a:rPr lang="en-GB" sz="1400" b="1">
                <a:latin typeface="Franklin Gothic Medium Cond" panose="020B0606030402020204" pitchFamily="34" charset="0"/>
              </a:rPr>
              <a:t>Engine Driver</a:t>
            </a:r>
          </a:p>
          <a:p>
            <a:r>
              <a:rPr lang="en-GB" sz="1400" b="1">
                <a:latin typeface="Franklin Gothic Medium Cond" panose="020B0606030402020204" pitchFamily="34" charset="0"/>
              </a:rPr>
              <a:t>Train Conductor</a:t>
            </a:r>
          </a:p>
          <a:p>
            <a:r>
              <a:rPr lang="en-GB" sz="1400" b="1">
                <a:latin typeface="Franklin Gothic Medium Cond" panose="020B0606030402020204" pitchFamily="34" charset="0"/>
              </a:rPr>
              <a:t>Assistant Conductor</a:t>
            </a:r>
            <a:endParaRPr lang="en-SG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E7C305-3452-7AEB-B186-58361A20515E}"/>
              </a:ext>
            </a:extLst>
          </p:cNvPr>
          <p:cNvSpPr txBox="1"/>
          <p:nvPr/>
        </p:nvSpPr>
        <p:spPr>
          <a:xfrm>
            <a:off x="6666823" y="267968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400">
                <a:latin typeface="Franklin Gothic Medium Cond" panose="020B0606030402020204" pitchFamily="34" charset="0"/>
              </a:rPr>
            </a:br>
            <a:endParaRPr lang="en-SG" sz="1400">
              <a:solidFill>
                <a:srgbClr val="FF0000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5CFAAE-471C-5FA6-1995-E4506D0895E3}"/>
              </a:ext>
            </a:extLst>
          </p:cNvPr>
          <p:cNvGrpSpPr/>
          <p:nvPr/>
        </p:nvGrpSpPr>
        <p:grpSpPr>
          <a:xfrm>
            <a:off x="6324419" y="2923929"/>
            <a:ext cx="1019641" cy="244587"/>
            <a:chOff x="6751963" y="2756536"/>
            <a:chExt cx="1019641" cy="2445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E215FB-B7B7-463C-56EB-D51750EA63B4}"/>
                </a:ext>
              </a:extLst>
            </p:cNvPr>
            <p:cNvSpPr/>
            <p:nvPr/>
          </p:nvSpPr>
          <p:spPr>
            <a:xfrm>
              <a:off x="6751963" y="2756536"/>
              <a:ext cx="1019641" cy="2445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CCC76C9-FB69-38D8-B903-79EF690DE0A5}"/>
                </a:ext>
              </a:extLst>
            </p:cNvPr>
            <p:cNvSpPr/>
            <p:nvPr/>
          </p:nvSpPr>
          <p:spPr>
            <a:xfrm rot="10800000">
              <a:off x="7538675" y="2768701"/>
              <a:ext cx="184732" cy="213259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621A980-81F2-6414-4895-6328121D6878}"/>
              </a:ext>
            </a:extLst>
          </p:cNvPr>
          <p:cNvSpPr/>
          <p:nvPr/>
        </p:nvSpPr>
        <p:spPr>
          <a:xfrm>
            <a:off x="6341733" y="2390150"/>
            <a:ext cx="1019641" cy="244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C132297-723A-D3ED-695B-AC93560428C7}"/>
              </a:ext>
            </a:extLst>
          </p:cNvPr>
          <p:cNvSpPr/>
          <p:nvPr/>
        </p:nvSpPr>
        <p:spPr>
          <a:xfrm rot="10800000">
            <a:off x="7128445" y="2402315"/>
            <a:ext cx="184732" cy="213259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2FD0E080-DB8E-1712-BADB-5C4699A707E4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DED6D-BF5F-59AE-CA9F-C2C711037BB8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D2271A8A-5207-0C82-4D3D-5742E4E768AB}"/>
              </a:ext>
            </a:extLst>
          </p:cNvPr>
          <p:cNvSpPr/>
          <p:nvPr/>
        </p:nvSpPr>
        <p:spPr>
          <a:xfrm>
            <a:off x="6384707" y="3889597"/>
            <a:ext cx="1434346" cy="22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D0259E40-D57B-5F06-AA22-CB7CD6C6AB1D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B01F6-B635-EAE7-B348-EF6CA8C35F1D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Admin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63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51D4A-F480-397B-B778-20B6724716E9}"/>
              </a:ext>
            </a:extLst>
          </p:cNvPr>
          <p:cNvSpPr/>
          <p:nvPr/>
        </p:nvSpPr>
        <p:spPr>
          <a:xfrm>
            <a:off x="-2" y="135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4107913" y="919000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2AB68-DB6F-5FB2-405A-23253FA3FA09}"/>
              </a:ext>
            </a:extLst>
          </p:cNvPr>
          <p:cNvSpPr txBox="1"/>
          <p:nvPr/>
        </p:nvSpPr>
        <p:spPr>
          <a:xfrm>
            <a:off x="6941649" y="96670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1" name="Table 70">
            <a:extLst>
              <a:ext uri="{FF2B5EF4-FFF2-40B4-BE49-F238E27FC236}">
                <a16:creationId xmlns:a16="http://schemas.microsoft.com/office/drawing/2014/main" id="{845DEC42-0887-BD7C-2376-A0DC410AA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0236"/>
              </p:ext>
            </p:extLst>
          </p:nvPr>
        </p:nvGraphicFramePr>
        <p:xfrm>
          <a:off x="190498" y="1546949"/>
          <a:ext cx="9982201" cy="33223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9916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2233169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1448703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1536691">
                  <a:extLst>
                    <a:ext uri="{9D8B030D-6E8A-4147-A177-3AD203B41FA5}">
                      <a16:colId xmlns:a16="http://schemas.microsoft.com/office/drawing/2014/main" val="247502988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9694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Staff Name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Role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Date Created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(DD/MM/YYYY)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Action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Darren Wong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darrenwongy@gmail.com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Manager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10/10/2022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Law Jun Hao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tychee231@outlook.com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Assistant Conductor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06/10/2022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Jordan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Gho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jordan610@outlook.com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12/09/2022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Bob 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bob123@gmail.com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22/08/2022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Yap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Chern</a:t>
                      </a: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 Nam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yapchernnam3123@gmail.com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30/07/2022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67738C7-95F3-3746-5D24-DC7A0356FF03}"/>
              </a:ext>
            </a:extLst>
          </p:cNvPr>
          <p:cNvSpPr txBox="1"/>
          <p:nvPr/>
        </p:nvSpPr>
        <p:spPr>
          <a:xfrm>
            <a:off x="7102105" y="919148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List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69F86-C2A0-0233-63D0-108710169B5A}"/>
              </a:ext>
            </a:extLst>
          </p:cNvPr>
          <p:cNvSpPr/>
          <p:nvPr/>
        </p:nvSpPr>
        <p:spPr>
          <a:xfrm>
            <a:off x="6341733" y="2390150"/>
            <a:ext cx="1019641" cy="244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522209-2506-8FA3-15F5-F7ECFE50E06D}"/>
              </a:ext>
            </a:extLst>
          </p:cNvPr>
          <p:cNvSpPr/>
          <p:nvPr/>
        </p:nvSpPr>
        <p:spPr>
          <a:xfrm rot="10800000">
            <a:off x="7128445" y="2402315"/>
            <a:ext cx="184732" cy="213259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6C4BF483-97C0-BDE4-ADDA-9904927884A2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E7BF9-2D49-046A-26A6-256EF27CADE7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B937DD81-758A-02F8-1686-53D9EF33D169}"/>
              </a:ext>
            </a:extLst>
          </p:cNvPr>
          <p:cNvSpPr/>
          <p:nvPr/>
        </p:nvSpPr>
        <p:spPr>
          <a:xfrm>
            <a:off x="9212890" y="2844568"/>
            <a:ext cx="643857" cy="22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97DE4C9B-8020-45B9-A0BD-B3E48F3091EC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ACC3B-BF03-E5D0-96A4-FB2F80E1A3B4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Admin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02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51D4A-F480-397B-B778-20B6724716E9}"/>
              </a:ext>
            </a:extLst>
          </p:cNvPr>
          <p:cNvSpPr/>
          <p:nvPr/>
        </p:nvSpPr>
        <p:spPr>
          <a:xfrm>
            <a:off x="-2" y="135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4107913" y="919000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2AB68-DB6F-5FB2-405A-23253FA3FA09}"/>
              </a:ext>
            </a:extLst>
          </p:cNvPr>
          <p:cNvSpPr txBox="1"/>
          <p:nvPr/>
        </p:nvSpPr>
        <p:spPr>
          <a:xfrm>
            <a:off x="6941649" y="96670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1" name="Table 70">
            <a:extLst>
              <a:ext uri="{FF2B5EF4-FFF2-40B4-BE49-F238E27FC236}">
                <a16:creationId xmlns:a16="http://schemas.microsoft.com/office/drawing/2014/main" id="{845DEC42-0887-BD7C-2376-A0DC410AA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64612"/>
              </p:ext>
            </p:extLst>
          </p:nvPr>
        </p:nvGraphicFramePr>
        <p:xfrm>
          <a:off x="190498" y="1546949"/>
          <a:ext cx="9982201" cy="33223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9916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2233169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1448703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1536691">
                  <a:extLst>
                    <a:ext uri="{9D8B030D-6E8A-4147-A177-3AD203B41FA5}">
                      <a16:colId xmlns:a16="http://schemas.microsoft.com/office/drawing/2014/main" val="247502988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9694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Staff Name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Role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Date Created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(DD/MM/YYYY)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Action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Darren Wong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darrenwongy@gmail.com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Manager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10/10/2022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Law Jun Hao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tychee231@outlook.com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Assistant Conductor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06/10/2022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Jordan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Gho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jordan610@outlook.com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12/09/2022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Bob 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bob123@gmail.com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22/08/2022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Yap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Chern</a:t>
                      </a: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 Nam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yapchernnam3123@gmail.com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30/07/2022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67738C7-95F3-3746-5D24-DC7A0356FF03}"/>
              </a:ext>
            </a:extLst>
          </p:cNvPr>
          <p:cNvSpPr txBox="1"/>
          <p:nvPr/>
        </p:nvSpPr>
        <p:spPr>
          <a:xfrm>
            <a:off x="7102105" y="919148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List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EFABE-539A-D6FF-747B-5B46F606BAC7}"/>
              </a:ext>
            </a:extLst>
          </p:cNvPr>
          <p:cNvGrpSpPr/>
          <p:nvPr/>
        </p:nvGrpSpPr>
        <p:grpSpPr>
          <a:xfrm>
            <a:off x="4197698" y="2633053"/>
            <a:ext cx="3219182" cy="1862129"/>
            <a:chOff x="4438754" y="3007140"/>
            <a:chExt cx="3219182" cy="18621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CCBCDB-C0A1-461B-6180-4E36AE777A73}"/>
                </a:ext>
              </a:extLst>
            </p:cNvPr>
            <p:cNvSpPr/>
            <p:nvPr/>
          </p:nvSpPr>
          <p:spPr>
            <a:xfrm>
              <a:off x="4438754" y="3007140"/>
              <a:ext cx="3219182" cy="186212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G" sz="1400">
                <a:solidFill>
                  <a:srgbClr val="00B050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1C3A7D-3AF1-62EB-D1D2-28D67CD9BA0C}"/>
                </a:ext>
              </a:extLst>
            </p:cNvPr>
            <p:cNvSpPr/>
            <p:nvPr/>
          </p:nvSpPr>
          <p:spPr>
            <a:xfrm>
              <a:off x="4511517" y="3109033"/>
              <a:ext cx="3063024" cy="369333"/>
            </a:xfrm>
            <a:prstGeom prst="rect">
              <a:avLst/>
            </a:prstGeom>
            <a:solidFill>
              <a:srgbClr val="F09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07BE32-C125-2340-CDB1-6ACF652FA656}"/>
                </a:ext>
              </a:extLst>
            </p:cNvPr>
            <p:cNvSpPr txBox="1"/>
            <p:nvPr/>
          </p:nvSpPr>
          <p:spPr>
            <a:xfrm>
              <a:off x="5346154" y="3077363"/>
              <a:ext cx="144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/>
                <a:t>Confirmation</a:t>
              </a:r>
              <a:endParaRPr lang="en-SG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AEE0C4-0157-0C5F-3237-60DDA74A98C8}"/>
                </a:ext>
              </a:extLst>
            </p:cNvPr>
            <p:cNvSpPr txBox="1"/>
            <p:nvPr/>
          </p:nvSpPr>
          <p:spPr>
            <a:xfrm>
              <a:off x="5001235" y="3776663"/>
              <a:ext cx="259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b="1">
                  <a:solidFill>
                    <a:schemeClr val="bg1"/>
                  </a:solidFill>
                </a:rPr>
                <a:t>Delete user Jun Hao?</a:t>
              </a:r>
              <a:endParaRPr lang="en-SG" b="1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A34A03-1673-850B-B705-68924C75E456}"/>
                </a:ext>
              </a:extLst>
            </p:cNvPr>
            <p:cNvSpPr/>
            <p:nvPr/>
          </p:nvSpPr>
          <p:spPr>
            <a:xfrm>
              <a:off x="6276468" y="4381569"/>
              <a:ext cx="1022440" cy="4232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6485F4-7947-B687-CD42-ADF34EA8BC9A}"/>
                </a:ext>
              </a:extLst>
            </p:cNvPr>
            <p:cNvSpPr txBox="1"/>
            <p:nvPr/>
          </p:nvSpPr>
          <p:spPr>
            <a:xfrm>
              <a:off x="6352648" y="4401611"/>
              <a:ext cx="1131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u="sng"/>
                <a:t>Confirm</a:t>
              </a:r>
              <a:endParaRPr lang="en-SG" b="1" u="sn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5BD6FD-B5E6-E62F-2A7E-ABF755042DE4}"/>
                </a:ext>
              </a:extLst>
            </p:cNvPr>
            <p:cNvSpPr/>
            <p:nvPr/>
          </p:nvSpPr>
          <p:spPr>
            <a:xfrm>
              <a:off x="4740793" y="4378301"/>
              <a:ext cx="1022440" cy="42327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F540D2-BCF7-D984-BC7B-AC012DE31CA4}"/>
                </a:ext>
              </a:extLst>
            </p:cNvPr>
            <p:cNvSpPr txBox="1"/>
            <p:nvPr/>
          </p:nvSpPr>
          <p:spPr>
            <a:xfrm>
              <a:off x="4846834" y="4409079"/>
              <a:ext cx="799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>
                  <a:solidFill>
                    <a:schemeClr val="bg1"/>
                  </a:solidFill>
                </a:rPr>
                <a:t>Cancel</a:t>
              </a:r>
              <a:endParaRPr lang="en-SG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676F8-27CF-96C1-E45C-F748FFFC8B7A}"/>
              </a:ext>
            </a:extLst>
          </p:cNvPr>
          <p:cNvSpPr/>
          <p:nvPr/>
        </p:nvSpPr>
        <p:spPr>
          <a:xfrm>
            <a:off x="6341733" y="2390150"/>
            <a:ext cx="1019641" cy="244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0E6D879-A3EB-ECE8-80A2-163BDD4947C0}"/>
              </a:ext>
            </a:extLst>
          </p:cNvPr>
          <p:cNvSpPr/>
          <p:nvPr/>
        </p:nvSpPr>
        <p:spPr>
          <a:xfrm rot="10800000">
            <a:off x="7128445" y="2402315"/>
            <a:ext cx="184732" cy="213259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6" name="TextBox 15">
            <a:hlinkClick r:id="rId4" action="ppaction://hlinksldjump"/>
            <a:extLst>
              <a:ext uri="{FF2B5EF4-FFF2-40B4-BE49-F238E27FC236}">
                <a16:creationId xmlns:a16="http://schemas.microsoft.com/office/drawing/2014/main" id="{B7BA6CC0-72A8-C594-2E73-CF5094FA619E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C215C-A363-5366-4474-EF499616543D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79141A62-4BBB-CBA3-91D4-99049A81248A}"/>
              </a:ext>
            </a:extLst>
          </p:cNvPr>
          <p:cNvSpPr/>
          <p:nvPr/>
        </p:nvSpPr>
        <p:spPr>
          <a:xfrm>
            <a:off x="6059227" y="4021563"/>
            <a:ext cx="9748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672DB2B6-8CE6-9C7C-FDE4-E3BA0FD12779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F264E-84F4-F79B-309E-87460C5056B9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Admin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98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51D4A-F480-397B-B778-20B6724716E9}"/>
              </a:ext>
            </a:extLst>
          </p:cNvPr>
          <p:cNvSpPr/>
          <p:nvPr/>
        </p:nvSpPr>
        <p:spPr>
          <a:xfrm>
            <a:off x="-2" y="135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7F6C8-CD35-2B72-9D4D-28FE092399ED}"/>
              </a:ext>
            </a:extLst>
          </p:cNvPr>
          <p:cNvSpPr txBox="1"/>
          <p:nvPr/>
        </p:nvSpPr>
        <p:spPr>
          <a:xfrm>
            <a:off x="182731" y="1271745"/>
            <a:ext cx="11826534" cy="145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D900A-548D-0ADE-AFB3-47DFD3CC4699}"/>
              </a:ext>
            </a:extLst>
          </p:cNvPr>
          <p:cNvSpPr txBox="1"/>
          <p:nvPr/>
        </p:nvSpPr>
        <p:spPr>
          <a:xfrm>
            <a:off x="-1" y="935586"/>
            <a:ext cx="12191999" cy="369332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endParaRPr lang="en-SG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265" y="142042"/>
            <a:ext cx="563950" cy="6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93F129-D6FC-5CF4-11BB-C431E7495DF6}"/>
              </a:ext>
            </a:extLst>
          </p:cNvPr>
          <p:cNvSpPr txBox="1"/>
          <p:nvPr/>
        </p:nvSpPr>
        <p:spPr>
          <a:xfrm>
            <a:off x="4107913" y="919000"/>
            <a:ext cx="7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Profile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ADB2A-69A2-8084-EC83-A25943BDBD9B}"/>
              </a:ext>
            </a:extLst>
          </p:cNvPr>
          <p:cNvSpPr txBox="1"/>
          <p:nvPr/>
        </p:nvSpPr>
        <p:spPr>
          <a:xfrm>
            <a:off x="9925235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A8442D-CBDF-1890-5A8D-5B30D788F872}"/>
              </a:ext>
            </a:extLst>
          </p:cNvPr>
          <p:cNvSpPr txBox="1"/>
          <p:nvPr/>
        </p:nvSpPr>
        <p:spPr>
          <a:xfrm>
            <a:off x="9367690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F6786E-9102-A3E8-67DA-DCE01C144EE6}"/>
              </a:ext>
            </a:extLst>
          </p:cNvPr>
          <p:cNvSpPr txBox="1"/>
          <p:nvPr/>
        </p:nvSpPr>
        <p:spPr>
          <a:xfrm>
            <a:off x="8165525" y="178333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FD9F9-95CA-CC91-EDD0-F05E500C3595}"/>
              </a:ext>
            </a:extLst>
          </p:cNvPr>
          <p:cNvSpPr txBox="1"/>
          <p:nvPr/>
        </p:nvSpPr>
        <p:spPr>
          <a:xfrm>
            <a:off x="8723833" y="177202"/>
            <a:ext cx="507055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SG" sz="360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B320F-EA0D-046E-BF01-CF2592E41654}"/>
              </a:ext>
            </a:extLst>
          </p:cNvPr>
          <p:cNvSpPr txBox="1"/>
          <p:nvPr/>
        </p:nvSpPr>
        <p:spPr>
          <a:xfrm>
            <a:off x="9168102" y="121175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  <a:endParaRPr lang="en-SG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5466-1602-99DB-0C26-ADE85194ED2E}"/>
              </a:ext>
            </a:extLst>
          </p:cNvPr>
          <p:cNvSpPr txBox="1"/>
          <p:nvPr/>
        </p:nvSpPr>
        <p:spPr>
          <a:xfrm>
            <a:off x="727062" y="9274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Home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2AB68-DB6F-5FB2-405A-23253FA3FA09}"/>
              </a:ext>
            </a:extLst>
          </p:cNvPr>
          <p:cNvSpPr txBox="1"/>
          <p:nvPr/>
        </p:nvSpPr>
        <p:spPr>
          <a:xfrm>
            <a:off x="6941649" y="966700"/>
            <a:ext cx="1265785" cy="287931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1" name="Table 70">
            <a:extLst>
              <a:ext uri="{FF2B5EF4-FFF2-40B4-BE49-F238E27FC236}">
                <a16:creationId xmlns:a16="http://schemas.microsoft.com/office/drawing/2014/main" id="{845DEC42-0887-BD7C-2376-A0DC410AA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7206"/>
              </p:ext>
            </p:extLst>
          </p:nvPr>
        </p:nvGraphicFramePr>
        <p:xfrm>
          <a:off x="190498" y="1546949"/>
          <a:ext cx="9982201" cy="28041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9916">
                  <a:extLst>
                    <a:ext uri="{9D8B030D-6E8A-4147-A177-3AD203B41FA5}">
                      <a16:colId xmlns:a16="http://schemas.microsoft.com/office/drawing/2014/main" val="1184130398"/>
                    </a:ext>
                  </a:extLst>
                </a:gridCol>
                <a:gridCol w="2233169">
                  <a:extLst>
                    <a:ext uri="{9D8B030D-6E8A-4147-A177-3AD203B41FA5}">
                      <a16:colId xmlns:a16="http://schemas.microsoft.com/office/drawing/2014/main" val="422142109"/>
                    </a:ext>
                  </a:extLst>
                </a:gridCol>
                <a:gridCol w="1448703">
                  <a:extLst>
                    <a:ext uri="{9D8B030D-6E8A-4147-A177-3AD203B41FA5}">
                      <a16:colId xmlns:a16="http://schemas.microsoft.com/office/drawing/2014/main" val="3052820408"/>
                    </a:ext>
                  </a:extLst>
                </a:gridCol>
                <a:gridCol w="1536691">
                  <a:extLst>
                    <a:ext uri="{9D8B030D-6E8A-4147-A177-3AD203B41FA5}">
                      <a16:colId xmlns:a16="http://schemas.microsoft.com/office/drawing/2014/main" val="247502988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62585928"/>
                    </a:ext>
                  </a:extLst>
                </a:gridCol>
                <a:gridCol w="1296861">
                  <a:extLst>
                    <a:ext uri="{9D8B030D-6E8A-4147-A177-3AD203B41FA5}">
                      <a16:colId xmlns:a16="http://schemas.microsoft.com/office/drawing/2014/main" val="49694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Staff Name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Role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Date Created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(DD/MM/YYYY)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Action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Darren Wong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darrenwongy@gmail.com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Manager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10/10/2022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Jordan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Gho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jordan610@outlook.com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Engine Driver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12/09/2022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Bob Ng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bob123@gmail.com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Train Conductor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22/08/2022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Yap </a:t>
                      </a:r>
                      <a:r>
                        <a:rPr lang="en-GB" sz="1400" b="1" err="1">
                          <a:latin typeface="Franklin Gothic Medium Cond" panose="020B0606030402020204" pitchFamily="34" charset="0"/>
                        </a:rPr>
                        <a:t>Chern</a:t>
                      </a:r>
                      <a:r>
                        <a:rPr lang="en-GB" sz="1400" b="1">
                          <a:latin typeface="Franklin Gothic Medium Cond" panose="020B0606030402020204" pitchFamily="34" charset="0"/>
                        </a:rPr>
                        <a:t> Nam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yapchernnam3123@gmail.com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Train Crew Staff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Franklin Gothic Medium Cond" panose="020B0606030402020204" pitchFamily="34" charset="0"/>
                        </a:rPr>
                        <a:t>Assistant Conductor </a:t>
                      </a:r>
                      <a:endParaRPr lang="en-SG" sz="1400" b="1"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30/07/2022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Delete</a:t>
                      </a:r>
                      <a:b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Franklin Gothic Medium Cond" panose="020B0606030402020204" pitchFamily="34" charset="0"/>
                          <a:ea typeface="+mn-ea"/>
                          <a:cs typeface="+mn-cs"/>
                        </a:rPr>
                        <a:t>Email</a:t>
                      </a:r>
                      <a:endParaRPr lang="en-SG" sz="1400" b="1" kern="1200">
                        <a:solidFill>
                          <a:schemeClr val="lt1"/>
                        </a:solidFill>
                        <a:latin typeface="Franklin Gothic Medium Cond" panose="020B06060304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67738C7-95F3-3746-5D24-DC7A0356FF03}"/>
              </a:ext>
            </a:extLst>
          </p:cNvPr>
          <p:cNvSpPr txBox="1"/>
          <p:nvPr/>
        </p:nvSpPr>
        <p:spPr>
          <a:xfrm>
            <a:off x="7102105" y="919148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List</a:t>
            </a:r>
            <a:endParaRPr lang="en-S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8ED13-B05B-D46C-547C-7E614CB0D889}"/>
              </a:ext>
            </a:extLst>
          </p:cNvPr>
          <p:cNvSpPr/>
          <p:nvPr/>
        </p:nvSpPr>
        <p:spPr>
          <a:xfrm>
            <a:off x="6341733" y="2390150"/>
            <a:ext cx="1019641" cy="244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C7A319-C8D5-436E-B28D-0051A538DDD5}"/>
              </a:ext>
            </a:extLst>
          </p:cNvPr>
          <p:cNvSpPr/>
          <p:nvPr/>
        </p:nvSpPr>
        <p:spPr>
          <a:xfrm rot="10800000">
            <a:off x="7128445" y="2402315"/>
            <a:ext cx="184732" cy="213259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CFCBE017-5976-D3E5-C8A8-BB3DF3BA0E8E}"/>
              </a:ext>
            </a:extLst>
          </p:cNvPr>
          <p:cNvSpPr txBox="1"/>
          <p:nvPr/>
        </p:nvSpPr>
        <p:spPr>
          <a:xfrm>
            <a:off x="10069567" y="94222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Franklin Gothic Medium Cond" panose="020B0606030402020204" pitchFamily="34" charset="0"/>
              </a:rPr>
              <a:t>Logout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E17C0-7C0D-DAA2-6F63-0343D649C55A}"/>
              </a:ext>
            </a:extLst>
          </p:cNvPr>
          <p:cNvSpPr txBox="1"/>
          <p:nvPr/>
        </p:nvSpPr>
        <p:spPr>
          <a:xfrm>
            <a:off x="10485578" y="142042"/>
            <a:ext cx="15622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 Cond"/>
              </a:rPr>
              <a:t>Today's Date is: </a:t>
            </a:r>
            <a:br>
              <a:rPr lang="en-US">
                <a:latin typeface="Franklin Gothic Medium Cond" panose="020B0606030402020204" pitchFamily="34" charset="0"/>
              </a:rPr>
            </a:b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13/09/2020</a:t>
            </a:r>
            <a:endParaRPr lang="en-SG">
              <a:solidFill>
                <a:schemeClr val="bg1"/>
              </a:solidFill>
              <a:latin typeface="Franklin Gothic Medium Cond"/>
            </a:endParaRP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3B553E9-4B6A-5BC3-E75D-D6A89E0BF52C}"/>
              </a:ext>
            </a:extLst>
          </p:cNvPr>
          <p:cNvSpPr/>
          <p:nvPr/>
        </p:nvSpPr>
        <p:spPr>
          <a:xfrm>
            <a:off x="679480" y="896408"/>
            <a:ext cx="770997" cy="40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47C36-18FE-3C31-24F1-8C0FD57601B0}"/>
              </a:ext>
            </a:extLst>
          </p:cNvPr>
          <p:cNvSpPr txBox="1"/>
          <p:nvPr/>
        </p:nvSpPr>
        <p:spPr>
          <a:xfrm>
            <a:off x="827103" y="142042"/>
            <a:ext cx="1898341" cy="646331"/>
          </a:xfrm>
          <a:prstGeom prst="rect">
            <a:avLst/>
          </a:prstGeom>
          <a:solidFill>
            <a:srgbClr val="FA8006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Admin</a:t>
            </a:r>
            <a:endParaRPr lang="en-S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961C8D-502D-13B7-E8EB-CE7BCB4E68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5457201" y="2259918"/>
            <a:ext cx="114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User ID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711713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>
                <a:solidFill>
                  <a:schemeClr val="tx1"/>
                </a:solidFill>
              </a:rPr>
              <a:t>27190923</a:t>
            </a:r>
            <a:r>
              <a:rPr lang="en-SG" sz="1800">
                <a:solidFill>
                  <a:schemeClr val="tx1"/>
                </a:solidFill>
              </a:rPr>
              <a:t>ADM</a:t>
            </a:r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5367442" y="3131727"/>
            <a:ext cx="135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 panose="020B0606030402020204" pitchFamily="34" charset="0"/>
              </a:rPr>
              <a:t>Password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36880-5690-13E7-D71A-82BE02249537}"/>
              </a:ext>
            </a:extLst>
          </p:cNvPr>
          <p:cNvSpPr txBox="1"/>
          <p:nvPr/>
        </p:nvSpPr>
        <p:spPr>
          <a:xfrm>
            <a:off x="5148014" y="4276823"/>
            <a:ext cx="1619901" cy="461665"/>
          </a:xfrm>
          <a:prstGeom prst="rect">
            <a:avLst/>
          </a:prstGeom>
          <a:solidFill>
            <a:srgbClr val="FA80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ranklin Gothic Medium Cond" panose="020B0606030402020204" pitchFamily="34" charset="0"/>
              </a:rPr>
              <a:t>Login</a:t>
            </a:r>
            <a:endParaRPr lang="en-SG" sz="2400"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41894-7585-8E08-3BF6-57BD994EE824}"/>
              </a:ext>
            </a:extLst>
          </p:cNvPr>
          <p:cNvSpPr/>
          <p:nvPr/>
        </p:nvSpPr>
        <p:spPr>
          <a:xfrm>
            <a:off x="4616970" y="3624784"/>
            <a:ext cx="2708797" cy="25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Franklin Gothic Medium Cond" panose="020B0606030402020204" pitchFamily="34" charset="0"/>
              </a:rPr>
              <a:t>****************</a:t>
            </a:r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B0ED1-ABA1-8131-E279-99B0282A3915}"/>
              </a:ext>
            </a:extLst>
          </p:cNvPr>
          <p:cNvSpPr txBox="1"/>
          <p:nvPr/>
        </p:nvSpPr>
        <p:spPr>
          <a:xfrm>
            <a:off x="9258301" y="507098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20349-B83D-E704-3137-0D01140A2223}"/>
              </a:ext>
            </a:extLst>
          </p:cNvPr>
          <p:cNvSpPr txBox="1"/>
          <p:nvPr/>
        </p:nvSpPr>
        <p:spPr>
          <a:xfrm>
            <a:off x="9258301" y="110111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4E202-0D8B-5C39-81F5-59D897ADB78C}"/>
              </a:ext>
            </a:extLst>
          </p:cNvPr>
          <p:cNvSpPr txBox="1"/>
          <p:nvPr/>
        </p:nvSpPr>
        <p:spPr>
          <a:xfrm>
            <a:off x="9258301" y="163487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Login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3E316994-C8BE-2A9D-8E8F-42CB18CBC42F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EBECEA80-AEA3-E276-8832-D79C39B637E6}"/>
              </a:ext>
            </a:extLst>
          </p:cNvPr>
          <p:cNvSpPr txBox="1"/>
          <p:nvPr/>
        </p:nvSpPr>
        <p:spPr>
          <a:xfrm>
            <a:off x="9795780" y="1152233"/>
            <a:ext cx="1513720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A6A1D6B3-F69A-5CD8-0583-64B81DE620B0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87899-A0E7-FBBB-8886-BF9FC17A45E4}"/>
              </a:ext>
            </a:extLst>
          </p:cNvPr>
          <p:cNvSpPr txBox="1"/>
          <p:nvPr/>
        </p:nvSpPr>
        <p:spPr>
          <a:xfrm>
            <a:off x="3460200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Forgot Password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B0D66-B7AE-2975-AE1C-B477FCFC53E4}"/>
              </a:ext>
            </a:extLst>
          </p:cNvPr>
          <p:cNvSpPr txBox="1"/>
          <p:nvPr/>
        </p:nvSpPr>
        <p:spPr>
          <a:xfrm>
            <a:off x="7038201" y="5372734"/>
            <a:ext cx="132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chemeClr val="bg1"/>
                </a:solidFill>
                <a:latin typeface="Franklin Gothic Medium Cond" panose="020B0606030402020204" pitchFamily="34" charset="0"/>
              </a:rPr>
              <a:t>Help(?)</a:t>
            </a:r>
            <a:endParaRPr lang="en-SG" sz="1400" u="sng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7F58567E-9237-2EB5-90F5-319A5AF64549}"/>
              </a:ext>
            </a:extLst>
          </p:cNvPr>
          <p:cNvSpPr txBox="1"/>
          <p:nvPr/>
        </p:nvSpPr>
        <p:spPr>
          <a:xfrm>
            <a:off x="3582098" y="5372734"/>
            <a:ext cx="10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930A38EE-9F0C-FF1C-E6D1-4FDC2A6C6D24}"/>
              </a:ext>
            </a:extLst>
          </p:cNvPr>
          <p:cNvSpPr txBox="1"/>
          <p:nvPr/>
        </p:nvSpPr>
        <p:spPr>
          <a:xfrm>
            <a:off x="7409136" y="5372734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26" name="TextBox 25">
            <a:hlinkClick r:id="rId9" action="ppaction://hlinksldjump"/>
            <a:extLst>
              <a:ext uri="{FF2B5EF4-FFF2-40B4-BE49-F238E27FC236}">
                <a16:creationId xmlns:a16="http://schemas.microsoft.com/office/drawing/2014/main" id="{CE7FA836-5192-306B-A636-46B92FFD286C}"/>
              </a:ext>
            </a:extLst>
          </p:cNvPr>
          <p:cNvSpPr txBox="1"/>
          <p:nvPr/>
        </p:nvSpPr>
        <p:spPr>
          <a:xfrm>
            <a:off x="5183398" y="4322989"/>
            <a:ext cx="157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C924ED79-289E-E025-BFB1-3151B57A598A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2" name="TextBox 31">
            <a:hlinkClick r:id="rId4" action="ppaction://hlinksldjump"/>
            <a:extLst>
              <a:ext uri="{FF2B5EF4-FFF2-40B4-BE49-F238E27FC236}">
                <a16:creationId xmlns:a16="http://schemas.microsoft.com/office/drawing/2014/main" id="{1966FDEB-3854-C226-D81C-1F51283F68DC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61C8D-502D-13B7-E8EB-CE7BCB4E68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Maer</a:t>
            </a:r>
            <a:r>
              <a:rPr lang="en-US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 2FA entered </a:t>
            </a:r>
            <a:endParaRPr lang="en-SG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  <a:p>
            <a:pPr algn="ctr"/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4772116" y="2453427"/>
            <a:ext cx="242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/>
              </a:rPr>
              <a:t>2FA Authentication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930788"/>
            <a:ext cx="27087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4112471" y="3692348"/>
            <a:ext cx="3967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/>
              </a:rPr>
              <a:t>Please enter the 6-digit code on your Microsoft Authenticator App</a:t>
            </a:r>
            <a:endParaRPr lang="en-US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  <a:p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1149E-2A2E-174F-A664-A714297A7C31}"/>
              </a:ext>
            </a:extLst>
          </p:cNvPr>
          <p:cNvSpPr txBox="1"/>
          <p:nvPr/>
        </p:nvSpPr>
        <p:spPr>
          <a:xfrm>
            <a:off x="9258301" y="507098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2FA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507E2-DC85-A50F-BB0D-8530056478FF}"/>
              </a:ext>
            </a:extLst>
          </p:cNvPr>
          <p:cNvSpPr txBox="1"/>
          <p:nvPr/>
        </p:nvSpPr>
        <p:spPr>
          <a:xfrm>
            <a:off x="9258301" y="110111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2FA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DFF25E-BFE0-8A59-64BE-A7D9DB31B353}"/>
              </a:ext>
            </a:extLst>
          </p:cNvPr>
          <p:cNvSpPr txBox="1"/>
          <p:nvPr/>
        </p:nvSpPr>
        <p:spPr>
          <a:xfrm>
            <a:off x="9258301" y="1634877"/>
            <a:ext cx="24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2FA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9B64129F-8E61-1540-579E-7A6693C61060}"/>
              </a:ext>
            </a:extLst>
          </p:cNvPr>
          <p:cNvSpPr txBox="1"/>
          <p:nvPr/>
        </p:nvSpPr>
        <p:spPr>
          <a:xfrm>
            <a:off x="9795780" y="1152233"/>
            <a:ext cx="1513720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4" name="TextBox 33">
            <a:hlinkClick r:id="rId6" action="ppaction://hlinksldjump"/>
            <a:extLst>
              <a:ext uri="{FF2B5EF4-FFF2-40B4-BE49-F238E27FC236}">
                <a16:creationId xmlns:a16="http://schemas.microsoft.com/office/drawing/2014/main" id="{DE41F084-6BBC-49E9-EFFD-56E9EF28A942}"/>
              </a:ext>
            </a:extLst>
          </p:cNvPr>
          <p:cNvSpPr txBox="1"/>
          <p:nvPr/>
        </p:nvSpPr>
        <p:spPr>
          <a:xfrm>
            <a:off x="10024844" y="1639076"/>
            <a:ext cx="1006679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5" name="TextBox 34">
            <a:hlinkClick r:id="rId6" action="ppaction://hlinksldjump"/>
            <a:extLst>
              <a:ext uri="{FF2B5EF4-FFF2-40B4-BE49-F238E27FC236}">
                <a16:creationId xmlns:a16="http://schemas.microsoft.com/office/drawing/2014/main" id="{1022DC7C-3D12-DAD2-79C5-AAF4C28B3F42}"/>
              </a:ext>
            </a:extLst>
          </p:cNvPr>
          <p:cNvSpPr txBox="1"/>
          <p:nvPr/>
        </p:nvSpPr>
        <p:spPr>
          <a:xfrm>
            <a:off x="9908796" y="540462"/>
            <a:ext cx="1189839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9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C924ED79-289E-E025-BFB1-3151B57A598A}"/>
              </a:ext>
            </a:extLst>
          </p:cNvPr>
          <p:cNvSpPr txBox="1"/>
          <p:nvPr/>
        </p:nvSpPr>
        <p:spPr>
          <a:xfrm>
            <a:off x="9741541" y="482316"/>
            <a:ext cx="15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32" name="TextBox 31">
            <a:hlinkClick r:id="rId4" action="ppaction://hlinksldjump"/>
            <a:extLst>
              <a:ext uri="{FF2B5EF4-FFF2-40B4-BE49-F238E27FC236}">
                <a16:creationId xmlns:a16="http://schemas.microsoft.com/office/drawing/2014/main" id="{1966FDEB-3854-C226-D81C-1F51283F68DC}"/>
              </a:ext>
            </a:extLst>
          </p:cNvPr>
          <p:cNvSpPr txBox="1"/>
          <p:nvPr/>
        </p:nvSpPr>
        <p:spPr>
          <a:xfrm>
            <a:off x="9794631" y="1617292"/>
            <a:ext cx="1417005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61C8D-502D-13B7-E8EB-CE7BCB4E68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Maer</a:t>
            </a:r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 2FA entered 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8D7CDE-F5F5-E978-40BF-2D25E667BB3E}"/>
              </a:ext>
            </a:extLst>
          </p:cNvPr>
          <p:cNvSpPr txBox="1"/>
          <p:nvPr/>
        </p:nvSpPr>
        <p:spPr>
          <a:xfrm>
            <a:off x="4772116" y="2453427"/>
            <a:ext cx="242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 Cond"/>
              </a:rPr>
              <a:t>2FA Authentication</a:t>
            </a:r>
            <a:endParaRPr lang="en-SG" sz="240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ECAB-9C62-F09D-9B46-23E76ED697E6}"/>
              </a:ext>
            </a:extLst>
          </p:cNvPr>
          <p:cNvSpPr/>
          <p:nvPr/>
        </p:nvSpPr>
        <p:spPr>
          <a:xfrm>
            <a:off x="4616970" y="2930788"/>
            <a:ext cx="27087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Franklin Gothic Medium Cond" panose="020B0606030402020204" pitchFamily="34" charset="0"/>
              </a:rPr>
              <a:t>******</a:t>
            </a:r>
            <a:endParaRPr lang="en-SG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E9921-F475-A674-8D87-3AE74F1D7586}"/>
              </a:ext>
            </a:extLst>
          </p:cNvPr>
          <p:cNvSpPr txBox="1"/>
          <p:nvPr/>
        </p:nvSpPr>
        <p:spPr>
          <a:xfrm>
            <a:off x="4112471" y="3692348"/>
            <a:ext cx="3967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 Cond"/>
              </a:rPr>
              <a:t>Please enter the 6-digit code on your Microsoft Authenticator App</a:t>
            </a:r>
            <a:endParaRPr lang="en-US" sz="24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  <a:p>
            <a:endParaRPr lang="en-SG" sz="24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757AF-0B3E-C817-ACB5-6EEC2C89179B}"/>
              </a:ext>
            </a:extLst>
          </p:cNvPr>
          <p:cNvSpPr txBox="1"/>
          <p:nvPr/>
        </p:nvSpPr>
        <p:spPr>
          <a:xfrm>
            <a:off x="5083826" y="1228272"/>
            <a:ext cx="1748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Welcome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1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BDDBA6-E12B-3891-765E-B9885CC7D7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71319D-5714-9C4F-89B4-ABAE2E4F150F}"/>
              </a:ext>
            </a:extLst>
          </p:cNvPr>
          <p:cNvSpPr/>
          <p:nvPr/>
        </p:nvSpPr>
        <p:spPr>
          <a:xfrm>
            <a:off x="5204460" y="2619698"/>
            <a:ext cx="1460654" cy="148854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B3944A-3FC4-7208-4CE6-C5D20BCCE9DC}"/>
              </a:ext>
            </a:extLst>
          </p:cNvPr>
          <p:cNvSpPr/>
          <p:nvPr/>
        </p:nvSpPr>
        <p:spPr>
          <a:xfrm>
            <a:off x="5458129" y="2910357"/>
            <a:ext cx="953316" cy="9066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6394D01-35ED-2794-F3E3-D68207C40C60}"/>
              </a:ext>
            </a:extLst>
          </p:cNvPr>
          <p:cNvSpPr/>
          <p:nvPr/>
        </p:nvSpPr>
        <p:spPr>
          <a:xfrm rot="2353060">
            <a:off x="6175022" y="2755576"/>
            <a:ext cx="263649" cy="29793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2A2C6-E48F-EA9B-9F0A-707CB5068483}"/>
              </a:ext>
            </a:extLst>
          </p:cNvPr>
          <p:cNvSpPr txBox="1"/>
          <p:nvPr/>
        </p:nvSpPr>
        <p:spPr>
          <a:xfrm>
            <a:off x="4925780" y="1614753"/>
            <a:ext cx="2018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Logging in…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7AF12-F197-F70A-656C-49B5526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9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80651-BBF6-D058-0F34-DF831DC9078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A82BE-53AF-2E8C-172B-68C11933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632" y="140677"/>
            <a:ext cx="793631" cy="8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EBBA0-D2DC-0439-1E90-ADA1D454D5B2}"/>
              </a:ext>
            </a:extLst>
          </p:cNvPr>
          <p:cNvSpPr txBox="1"/>
          <p:nvPr/>
        </p:nvSpPr>
        <p:spPr>
          <a:xfrm>
            <a:off x="4853014" y="1779598"/>
            <a:ext cx="2304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Success!</a:t>
            </a:r>
            <a:endParaRPr lang="en-SG" sz="3000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BE62ADE-F433-1F6D-225E-85D3545D7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7800" y="2838450"/>
            <a:ext cx="1514474" cy="1514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B9D0B9-2B49-FF86-8326-AAD1FBCE761E}"/>
              </a:ext>
            </a:extLst>
          </p:cNvPr>
          <p:cNvSpPr txBox="1"/>
          <p:nvPr/>
        </p:nvSpPr>
        <p:spPr>
          <a:xfrm>
            <a:off x="9770029" y="498709"/>
            <a:ext cx="187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Manager Landing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C1D68-AEAC-36F6-D215-59630954EF8A}"/>
              </a:ext>
            </a:extLst>
          </p:cNvPr>
          <p:cNvSpPr txBox="1"/>
          <p:nvPr/>
        </p:nvSpPr>
        <p:spPr>
          <a:xfrm>
            <a:off x="9770029" y="1092728"/>
            <a:ext cx="187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Staff Landing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0FDF-40E7-A593-8060-C6F438C77471}"/>
              </a:ext>
            </a:extLst>
          </p:cNvPr>
          <p:cNvSpPr txBox="1"/>
          <p:nvPr/>
        </p:nvSpPr>
        <p:spPr>
          <a:xfrm>
            <a:off x="9770029" y="1626488"/>
            <a:ext cx="187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ranklin Gothic Medium Cond" panose="020B0606030402020204" pitchFamily="34" charset="0"/>
              </a:rPr>
              <a:t>Admin Landing</a:t>
            </a:r>
            <a:endParaRPr lang="en-SG" b="1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FE3B8ADD-5B56-F521-8495-D022AF1397F9}"/>
              </a:ext>
            </a:extLst>
          </p:cNvPr>
          <p:cNvSpPr txBox="1"/>
          <p:nvPr/>
        </p:nvSpPr>
        <p:spPr>
          <a:xfrm>
            <a:off x="9966121" y="473927"/>
            <a:ext cx="14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D7B6C333-830B-FD52-3E0B-210DF9EB31B2}"/>
              </a:ext>
            </a:extLst>
          </p:cNvPr>
          <p:cNvSpPr txBox="1"/>
          <p:nvPr/>
        </p:nvSpPr>
        <p:spPr>
          <a:xfrm>
            <a:off x="9966121" y="1143844"/>
            <a:ext cx="1484851" cy="35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>
            <a:hlinkClick r:id="rId8" action="ppaction://hlinksldjump"/>
            <a:extLst>
              <a:ext uri="{FF2B5EF4-FFF2-40B4-BE49-F238E27FC236}">
                <a16:creationId xmlns:a16="http://schemas.microsoft.com/office/drawing/2014/main" id="{5F24AD0A-17BA-3905-2BC5-FA79BF07A51B}"/>
              </a:ext>
            </a:extLst>
          </p:cNvPr>
          <p:cNvSpPr txBox="1"/>
          <p:nvPr/>
        </p:nvSpPr>
        <p:spPr>
          <a:xfrm>
            <a:off x="10033233" y="1608903"/>
            <a:ext cx="1343531" cy="38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EDA1AA5E700445BF3F0DA97D42DF6F" ma:contentTypeVersion="7" ma:contentTypeDescription="Create a new document." ma:contentTypeScope="" ma:versionID="c5de64db9becef8246be3e0f9aee57d9">
  <xsd:schema xmlns:xsd="http://www.w3.org/2001/XMLSchema" xmlns:xs="http://www.w3.org/2001/XMLSchema" xmlns:p="http://schemas.microsoft.com/office/2006/metadata/properties" xmlns:ns3="f166a7ad-b897-41ea-80a2-9c3d03c67022" xmlns:ns4="ef2aa4b0-0e52-400b-b5d4-3fa949ba9948" targetNamespace="http://schemas.microsoft.com/office/2006/metadata/properties" ma:root="true" ma:fieldsID="2e3b7ec014e2f5525099613c76982a2e" ns3:_="" ns4:_="">
    <xsd:import namespace="f166a7ad-b897-41ea-80a2-9c3d03c67022"/>
    <xsd:import namespace="ef2aa4b0-0e52-400b-b5d4-3fa949ba99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6a7ad-b897-41ea-80a2-9c3d03c670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aa4b0-0e52-400b-b5d4-3fa949ba99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67927F-F116-4E8C-98F3-E6804E0633E4}">
  <ds:schemaRefs>
    <ds:schemaRef ds:uri="f166a7ad-b897-41ea-80a2-9c3d03c67022"/>
    <ds:schemaRef ds:uri="ef2aa4b0-0e52-400b-b5d4-3fa949ba9948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1C37F99-A3A9-486E-ACDC-B90EC56F5B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09C518-902A-40B7-AEF9-5D35E8589B04}">
  <ds:schemaRefs>
    <ds:schemaRef ds:uri="ef2aa4b0-0e52-400b-b5d4-3fa949ba9948"/>
    <ds:schemaRef ds:uri="f166a7ad-b897-41ea-80a2-9c3d03c670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4762</Words>
  <Application>Microsoft Office PowerPoint</Application>
  <PresentationFormat>Widescreen</PresentationFormat>
  <Paragraphs>2126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Agency FB</vt:lpstr>
      <vt:lpstr>Arial</vt:lpstr>
      <vt:lpstr>Calibri</vt:lpstr>
      <vt:lpstr>Calibri Light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 JUN HAO</dc:creator>
  <cp:lastModifiedBy>EDWIN TOH</cp:lastModifiedBy>
  <cp:revision>3</cp:revision>
  <dcterms:created xsi:type="dcterms:W3CDTF">2022-09-12T13:14:21Z</dcterms:created>
  <dcterms:modified xsi:type="dcterms:W3CDTF">2022-11-26T07:16:35Z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0x01010023EDA1AA5E700445BF3F0DA97D42DF6F</vt:lpwstr>
  </property>
</Properties>
</file>